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7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heme/themeOverride1.xml" ContentType="application/vnd.openxmlformats-officedocument.themeOverr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6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>
  <p:sldMasterIdLst>
    <p:sldMasterId id="2147483666" r:id="rId1"/>
    <p:sldMasterId id="2147483648" r:id="rId2"/>
  </p:sldMasterIdLst>
  <p:notesMasterIdLst>
    <p:notesMasterId r:id="rId126"/>
  </p:notesMasterIdLst>
  <p:sldIdLst>
    <p:sldId id="392" r:id="rId3"/>
    <p:sldId id="257" r:id="rId4"/>
    <p:sldId id="394" r:id="rId5"/>
    <p:sldId id="654" r:id="rId6"/>
    <p:sldId id="555" r:id="rId7"/>
    <p:sldId id="570" r:id="rId8"/>
    <p:sldId id="571" r:id="rId9"/>
    <p:sldId id="579" r:id="rId10"/>
    <p:sldId id="639" r:id="rId11"/>
    <p:sldId id="573" r:id="rId12"/>
    <p:sldId id="655" r:id="rId13"/>
    <p:sldId id="556" r:id="rId14"/>
    <p:sldId id="558" r:id="rId15"/>
    <p:sldId id="575" r:id="rId16"/>
    <p:sldId id="559" r:id="rId17"/>
    <p:sldId id="265" r:id="rId18"/>
    <p:sldId id="266" r:id="rId19"/>
    <p:sldId id="267" r:id="rId20"/>
    <p:sldId id="574" r:id="rId21"/>
    <p:sldId id="268" r:id="rId22"/>
    <p:sldId id="561" r:id="rId23"/>
    <p:sldId id="562" r:id="rId24"/>
    <p:sldId id="271" r:id="rId25"/>
    <p:sldId id="572" r:id="rId26"/>
    <p:sldId id="272" r:id="rId27"/>
    <p:sldId id="273" r:id="rId28"/>
    <p:sldId id="274" r:id="rId29"/>
    <p:sldId id="560" r:id="rId30"/>
    <p:sldId id="576" r:id="rId31"/>
    <p:sldId id="649" r:id="rId32"/>
    <p:sldId id="563" r:id="rId33"/>
    <p:sldId id="278" r:id="rId34"/>
    <p:sldId id="565" r:id="rId35"/>
    <p:sldId id="564" r:id="rId36"/>
    <p:sldId id="566" r:id="rId37"/>
    <p:sldId id="280" r:id="rId38"/>
    <p:sldId id="650" r:id="rId39"/>
    <p:sldId id="568" r:id="rId40"/>
    <p:sldId id="569" r:id="rId41"/>
    <p:sldId id="282" r:id="rId42"/>
    <p:sldId id="578" r:id="rId43"/>
    <p:sldId id="653" r:id="rId44"/>
    <p:sldId id="637" r:id="rId45"/>
    <p:sldId id="580" r:id="rId46"/>
    <p:sldId id="292" r:id="rId47"/>
    <p:sldId id="293" r:id="rId48"/>
    <p:sldId id="581" r:id="rId49"/>
    <p:sldId id="586" r:id="rId50"/>
    <p:sldId id="298" r:id="rId51"/>
    <p:sldId id="582" r:id="rId52"/>
    <p:sldId id="296" r:id="rId53"/>
    <p:sldId id="585" r:id="rId54"/>
    <p:sldId id="613" r:id="rId55"/>
    <p:sldId id="299" r:id="rId56"/>
    <p:sldId id="587" r:id="rId57"/>
    <p:sldId id="301" r:id="rId58"/>
    <p:sldId id="627" r:id="rId59"/>
    <p:sldId id="310" r:id="rId60"/>
    <p:sldId id="311" r:id="rId61"/>
    <p:sldId id="594" r:id="rId62"/>
    <p:sldId id="611" r:id="rId63"/>
    <p:sldId id="596" r:id="rId64"/>
    <p:sldId id="599" r:id="rId65"/>
    <p:sldId id="601" r:id="rId66"/>
    <p:sldId id="608" r:id="rId67"/>
    <p:sldId id="609" r:id="rId68"/>
    <p:sldId id="606" r:id="rId69"/>
    <p:sldId id="605" r:id="rId70"/>
    <p:sldId id="314" r:id="rId71"/>
    <p:sldId id="315" r:id="rId72"/>
    <p:sldId id="316" r:id="rId73"/>
    <p:sldId id="607" r:id="rId74"/>
    <p:sldId id="610" r:id="rId75"/>
    <p:sldId id="622" r:id="rId76"/>
    <p:sldId id="623" r:id="rId77"/>
    <p:sldId id="656" r:id="rId78"/>
    <p:sldId id="612" r:id="rId79"/>
    <p:sldId id="302" r:id="rId80"/>
    <p:sldId id="614" r:id="rId81"/>
    <p:sldId id="615" r:id="rId82"/>
    <p:sldId id="616" r:id="rId83"/>
    <p:sldId id="617" r:id="rId84"/>
    <p:sldId id="618" r:id="rId85"/>
    <p:sldId id="624" r:id="rId86"/>
    <p:sldId id="619" r:id="rId87"/>
    <p:sldId id="318" r:id="rId88"/>
    <p:sldId id="319" r:id="rId89"/>
    <p:sldId id="320" r:id="rId90"/>
    <p:sldId id="657" r:id="rId91"/>
    <p:sldId id="660" r:id="rId92"/>
    <p:sldId id="662" r:id="rId93"/>
    <p:sldId id="663" r:id="rId94"/>
    <p:sldId id="664" r:id="rId95"/>
    <p:sldId id="666" r:id="rId96"/>
    <p:sldId id="667" r:id="rId97"/>
    <p:sldId id="668" r:id="rId98"/>
    <p:sldId id="669" r:id="rId99"/>
    <p:sldId id="672" r:id="rId100"/>
    <p:sldId id="675" r:id="rId101"/>
    <p:sldId id="678" r:id="rId102"/>
    <p:sldId id="679" r:id="rId103"/>
    <p:sldId id="680" r:id="rId104"/>
    <p:sldId id="681" r:id="rId105"/>
    <p:sldId id="626" r:id="rId106"/>
    <p:sldId id="322" r:id="rId107"/>
    <p:sldId id="323" r:id="rId108"/>
    <p:sldId id="324" r:id="rId109"/>
    <p:sldId id="632" r:id="rId110"/>
    <p:sldId id="633" r:id="rId111"/>
    <p:sldId id="634" r:id="rId112"/>
    <p:sldId id="661" r:id="rId113"/>
    <p:sldId id="327" r:id="rId114"/>
    <p:sldId id="328" r:id="rId115"/>
    <p:sldId id="658" r:id="rId116"/>
    <p:sldId id="652" r:id="rId117"/>
    <p:sldId id="642" r:id="rId118"/>
    <p:sldId id="659" r:id="rId119"/>
    <p:sldId id="644" r:id="rId120"/>
    <p:sldId id="645" r:id="rId121"/>
    <p:sldId id="646" r:id="rId122"/>
    <p:sldId id="647" r:id="rId123"/>
    <p:sldId id="648" r:id="rId124"/>
    <p:sldId id="554" r:id="rId125"/>
  </p:sldIdLst>
  <p:sldSz cx="9144000" cy="6858000" type="screen4x3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EE8C472-11B0-43C4-BE55-74E84ABB5DFC}">
          <p14:sldIdLst>
            <p14:sldId id="392"/>
            <p14:sldId id="257"/>
            <p14:sldId id="394"/>
          </p14:sldIdLst>
        </p14:section>
        <p14:section name="词法分析器的作用" id="{199904DC-C018-499F-95E1-F9D39A1BE7FA}">
          <p14:sldIdLst>
            <p14:sldId id="654"/>
            <p14:sldId id="555"/>
            <p14:sldId id="570"/>
            <p14:sldId id="571"/>
            <p14:sldId id="579"/>
          </p14:sldIdLst>
        </p14:section>
        <p14:section name="词法单元的模式" id="{4E3FB7E6-0DED-419E-A993-C8EBC1B19A0C}">
          <p14:sldIdLst>
            <p14:sldId id="639"/>
            <p14:sldId id="573"/>
            <p14:sldId id="655"/>
            <p14:sldId id="556"/>
            <p14:sldId id="558"/>
            <p14:sldId id="575"/>
          </p14:sldIdLst>
        </p14:section>
        <p14:section name="正则表达式" id="{C770BD73-7658-4F83-A88B-F81F714E9975}">
          <p14:sldIdLst>
            <p14:sldId id="559"/>
            <p14:sldId id="265"/>
            <p14:sldId id="266"/>
            <p14:sldId id="267"/>
            <p14:sldId id="574"/>
            <p14:sldId id="268"/>
            <p14:sldId id="561"/>
            <p14:sldId id="562"/>
            <p14:sldId id="271"/>
            <p14:sldId id="572"/>
            <p14:sldId id="272"/>
            <p14:sldId id="273"/>
            <p14:sldId id="274"/>
            <p14:sldId id="560"/>
            <p14:sldId id="576"/>
          </p14:sldIdLst>
        </p14:section>
        <p14:section name="状态转换图" id="{5D89B005-31D9-47AF-A24A-10BFD409BC13}">
          <p14:sldIdLst>
            <p14:sldId id="649"/>
            <p14:sldId id="563"/>
            <p14:sldId id="278"/>
            <p14:sldId id="565"/>
            <p14:sldId id="564"/>
            <p14:sldId id="566"/>
            <p14:sldId id="280"/>
            <p14:sldId id="650"/>
            <p14:sldId id="568"/>
            <p14:sldId id="569"/>
            <p14:sldId id="282"/>
            <p14:sldId id="578"/>
          </p14:sldIdLst>
        </p14:section>
        <p14:section name="自动机" id="{52940256-3C9E-4221-B2B6-17FC92D3E4B2}">
          <p14:sldIdLst>
            <p14:sldId id="653"/>
            <p14:sldId id="637"/>
            <p14:sldId id="580"/>
            <p14:sldId id="292"/>
            <p14:sldId id="293"/>
            <p14:sldId id="581"/>
            <p14:sldId id="586"/>
            <p14:sldId id="298"/>
            <p14:sldId id="582"/>
            <p14:sldId id="296"/>
            <p14:sldId id="585"/>
            <p14:sldId id="613"/>
            <p14:sldId id="299"/>
            <p14:sldId id="587"/>
          </p14:sldIdLst>
        </p14:section>
        <p14:section name="RE、NFA、DFA之间的转换" id="{928BA7A7-F52A-4204-BB0E-A4253CA7A250}">
          <p14:sldIdLst>
            <p14:sldId id="301"/>
            <p14:sldId id="627"/>
            <p14:sldId id="310"/>
            <p14:sldId id="311"/>
            <p14:sldId id="594"/>
            <p14:sldId id="611"/>
            <p14:sldId id="596"/>
            <p14:sldId id="599"/>
            <p14:sldId id="601"/>
            <p14:sldId id="608"/>
            <p14:sldId id="609"/>
            <p14:sldId id="606"/>
            <p14:sldId id="605"/>
            <p14:sldId id="314"/>
            <p14:sldId id="315"/>
            <p14:sldId id="316"/>
            <p14:sldId id="607"/>
            <p14:sldId id="610"/>
            <p14:sldId id="622"/>
            <p14:sldId id="623"/>
            <p14:sldId id="656"/>
            <p14:sldId id="612"/>
            <p14:sldId id="302"/>
            <p14:sldId id="614"/>
            <p14:sldId id="615"/>
            <p14:sldId id="616"/>
            <p14:sldId id="617"/>
            <p14:sldId id="618"/>
            <p14:sldId id="624"/>
            <p14:sldId id="619"/>
            <p14:sldId id="318"/>
            <p14:sldId id="319"/>
            <p14:sldId id="320"/>
            <p14:sldId id="657"/>
            <p14:sldId id="660"/>
            <p14:sldId id="662"/>
            <p14:sldId id="663"/>
            <p14:sldId id="664"/>
            <p14:sldId id="666"/>
            <p14:sldId id="667"/>
            <p14:sldId id="668"/>
            <p14:sldId id="669"/>
            <p14:sldId id="672"/>
            <p14:sldId id="675"/>
            <p14:sldId id="678"/>
            <p14:sldId id="679"/>
            <p14:sldId id="680"/>
            <p14:sldId id="681"/>
            <p14:sldId id="626"/>
            <p14:sldId id="322"/>
            <p14:sldId id="323"/>
            <p14:sldId id="324"/>
            <p14:sldId id="632"/>
            <p14:sldId id="633"/>
            <p14:sldId id="634"/>
            <p14:sldId id="661"/>
            <p14:sldId id="327"/>
            <p14:sldId id="328"/>
            <p14:sldId id="658"/>
          </p14:sldIdLst>
        </p14:section>
        <p14:section name="Flex" id="{8A431C2F-C933-411D-AC80-327DB7785102}">
          <p14:sldIdLst>
            <p14:sldId id="652"/>
            <p14:sldId id="642"/>
            <p14:sldId id="659"/>
            <p14:sldId id="644"/>
            <p14:sldId id="645"/>
            <p14:sldId id="646"/>
            <p14:sldId id="647"/>
            <p14:sldId id="648"/>
            <p14:sldId id="55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CCCC"/>
    <a:srgbClr val="F2F2F2"/>
    <a:srgbClr val="FFC000"/>
    <a:srgbClr val="0000FF"/>
    <a:srgbClr val="339933"/>
    <a:srgbClr val="DDDDDD"/>
    <a:srgbClr val="98CCFF"/>
    <a:srgbClr val="009999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13" autoAdjust="0"/>
    <p:restoredTop sz="68007" autoAdjust="0"/>
  </p:normalViewPr>
  <p:slideViewPr>
    <p:cSldViewPr snapToGrid="0">
      <p:cViewPr varScale="1">
        <p:scale>
          <a:sx n="69" d="100"/>
          <a:sy n="69" d="100"/>
        </p:scale>
        <p:origin x="751" y="75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viewProps" Target="view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theme" Target="theme/theme1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tableStyles" Target="tableStyle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676F77-340E-4A07-B622-C1E62B9538DC}" type="datetimeFigureOut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C63A8-614C-4AA2-B468-F808D0D6C5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749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取自：</a:t>
            </a:r>
            <a:r>
              <a:rPr lang="en-US" altLang="zh-CN" dirty="0"/>
              <a:t>https://web.stanford.edu/class/archive/cs/cs143/cs143.1128/lectures/01/Slides01.pdf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63A8-614C-4AA2-B468-F808D0D6C56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015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取自：</a:t>
            </a:r>
            <a:r>
              <a:rPr lang="en-US" altLang="zh-CN" dirty="0"/>
              <a:t>https://web.stanford.edu/class/archive/cs/cs143/cs143.1128/lectures/01/Slides01.pdf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63A8-614C-4AA2-B468-F808D0D6C56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899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参考：</a:t>
            </a:r>
            <a:r>
              <a:rPr lang="en-US" altLang="zh-CN" sz="12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https://cse.sc.edu/~matthews/Courses/531/Lectures/531Lec02-SimpleTranslator.ppt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63A8-614C-4AA2-B468-F808D0D6C56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12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有限自动机有严格的数学定义，用于描述状态及其变迁，但上来就是一堆数学符号，多烦哪，所以先来个状态转换图了解一下。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63A8-614C-4AA2-B468-F808D0D6C56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751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参考：</a:t>
            </a:r>
            <a:r>
              <a:rPr lang="en-US" altLang="zh-CN" sz="12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https://cse.sc.edu/~matthews/Courses/531/Lectures/531Lec02-SimpleTranslator.ppt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63A8-614C-4AA2-B468-F808D0D6C562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670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参考：</a:t>
            </a:r>
            <a:r>
              <a:rPr lang="en-US" altLang="zh-CN" sz="12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https://cse.sc.edu/~matthews/Courses/531/Lectures/531Lec02-SimpleTranslator.ppt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63A8-614C-4AA2-B468-F808D0D6C562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939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参考：</a:t>
            </a:r>
            <a:r>
              <a:rPr lang="en-US" altLang="zh-CN" sz="12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https://cse.sc.edu/~matthews/Courses/531/Lectures/531Lec02-SimpleTranslator.ppt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63A8-614C-4AA2-B468-F808D0D6C562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499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63A8-614C-4AA2-B468-F808D0D6C562}" type="slidenum">
              <a:rPr lang="zh-CN" altLang="en-US" smtClean="0"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635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dirty="0"/>
              <a:t>考虑原</a:t>
            </a:r>
            <a:r>
              <a:rPr lang="en-US" altLang="zh-CN" dirty="0"/>
              <a:t>DFA</a:t>
            </a:r>
            <a:r>
              <a:rPr lang="zh-CN" altLang="en-US" dirty="0"/>
              <a:t>中状态集合上的“不可区分”关系，这个关系满足自反、对称、传递三个性质，因此是等价关系。</a:t>
            </a:r>
            <a:endParaRPr lang="en-US" altLang="zh-CN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dirty="0"/>
              <a:t>最初所给的两个集合尚不是等价类。</a:t>
            </a:r>
            <a:r>
              <a:rPr lang="en-US" altLang="zh-CN" dirty="0"/>
              <a:t>Hopcroft</a:t>
            </a:r>
            <a:r>
              <a:rPr lang="zh-CN" altLang="en-US" dirty="0"/>
              <a:t>算法的目标（也是过程）就是将最初的两个集合反复分裂，直到每个新的集合为等价类为止。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63A8-614C-4AA2-B468-F808D0D6C562}" type="slidenum">
              <a:rPr lang="zh-CN" altLang="en-US" smtClean="0"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912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653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190447F-FF96-0817-BD39-5914E83C3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434F71E-56FC-AB60-0D01-A2C0C4D4B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F6B9DB5-EDCE-75B3-053A-1FF214063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pPr marL="190500">
                <a:lnSpc>
                  <a:spcPts val="1220"/>
                </a:lnSpc>
              </a:pPr>
              <a:t>‹#›</a:t>
            </a:fld>
            <a:r>
              <a:rPr lang="en-US" altLang="zh-CN"/>
              <a:t>/135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4065" y="348234"/>
            <a:ext cx="8195868" cy="635000"/>
          </a:xfrm>
          <a:prstGeom prst="rect">
            <a:avLst/>
          </a:prstGeom>
        </p:spPr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74065" y="1402703"/>
            <a:ext cx="7924800" cy="4714875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0" i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292929"/>
                </a:solidFill>
                <a:latin typeface="Times New Roman"/>
                <a:cs typeface="Times New Roman"/>
              </a:defRPr>
            </a:lvl1pPr>
          </a:lstStyle>
          <a:p>
            <a:pPr marL="190500">
              <a:lnSpc>
                <a:spcPts val="122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4065" y="348234"/>
            <a:ext cx="8195868" cy="635000"/>
          </a:xfrm>
          <a:prstGeom prst="rect">
            <a:avLst/>
          </a:prstGeom>
        </p:spPr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UKIJ CJK"/>
                <a:cs typeface="UKIJ CJ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292929"/>
                </a:solidFill>
                <a:latin typeface="Times New Roman"/>
                <a:cs typeface="Times New Roman"/>
              </a:defRPr>
            </a:lvl1pPr>
          </a:lstStyle>
          <a:p>
            <a:pPr marL="190500">
              <a:lnSpc>
                <a:spcPts val="122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292929"/>
                </a:solidFill>
                <a:latin typeface="Times New Roman"/>
                <a:cs typeface="Times New Roman"/>
              </a:defRPr>
            </a:lvl1pPr>
          </a:lstStyle>
          <a:p>
            <a:pPr marL="190500">
              <a:lnSpc>
                <a:spcPts val="122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292929"/>
                </a:solidFill>
                <a:latin typeface="Times New Roman"/>
                <a:cs typeface="Times New Roman"/>
              </a:defRPr>
            </a:lvl1pPr>
          </a:lstStyle>
          <a:p>
            <a:pPr marL="190500">
              <a:lnSpc>
                <a:spcPts val="122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10/5/2022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292929"/>
                </a:solidFill>
                <a:latin typeface="Palatino Linotype"/>
                <a:cs typeface="Palatino Linotype"/>
              </a:defRPr>
            </a:lvl1pPr>
          </a:lstStyle>
          <a:p>
            <a:pPr marL="38100">
              <a:lnSpc>
                <a:spcPts val="122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619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2676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BA97CC46-8086-A046-1B42-301770C2C89C}"/>
              </a:ext>
            </a:extLst>
          </p:cNvPr>
          <p:cNvSpPr/>
          <p:nvPr userDrawn="1"/>
        </p:nvSpPr>
        <p:spPr>
          <a:xfrm>
            <a:off x="533400" y="1295400"/>
            <a:ext cx="8077200" cy="1773560"/>
          </a:xfrm>
          <a:prstGeom prst="roundRect">
            <a:avLst/>
          </a:prstGeom>
          <a:solidFill>
            <a:srgbClr val="3333B2"/>
          </a:solidFill>
          <a:ln>
            <a:solidFill>
              <a:srgbClr val="3333B2"/>
            </a:solidFill>
          </a:ln>
          <a:effectLst>
            <a:outerShdw blurRad="1143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699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343900" y="6566952"/>
            <a:ext cx="685800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292929"/>
                </a:solidFill>
                <a:latin typeface="Times New Roman"/>
                <a:cs typeface="Times New Roman"/>
              </a:defRPr>
            </a:lvl1pPr>
          </a:lstStyle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pPr marL="190500">
                <a:lnSpc>
                  <a:spcPts val="1220"/>
                </a:lnSpc>
              </a:pPr>
              <a:t>‹#›</a:t>
            </a:fld>
            <a:r>
              <a:rPr lang="en-US" altLang="zh-CN" dirty="0"/>
              <a:t>/135</a:t>
            </a:r>
            <a:endParaRPr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BBA41FB-1189-2DD3-684B-F095CAA025E3}"/>
              </a:ext>
            </a:extLst>
          </p:cNvPr>
          <p:cNvSpPr/>
          <p:nvPr userDrawn="1"/>
        </p:nvSpPr>
        <p:spPr>
          <a:xfrm>
            <a:off x="0" y="0"/>
            <a:ext cx="9144000" cy="697039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9" r:id="rId6"/>
    <p:sldLayoutId id="2147483670" r:id="rId7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0.png"/><Relationship Id="rId5" Type="http://schemas.openxmlformats.org/officeDocument/2006/relationships/image" Target="../media/image1090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tags" Target="../tags/tag3.xml"/><Relationship Id="rId16" Type="http://schemas.openxmlformats.org/officeDocument/2006/relationships/image" Target="../media/image23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18.png"/><Relationship Id="rId5" Type="http://schemas.openxmlformats.org/officeDocument/2006/relationships/tags" Target="../tags/tag6.xml"/><Relationship Id="rId15" Type="http://schemas.openxmlformats.org/officeDocument/2006/relationships/image" Target="../media/image22.png"/><Relationship Id="rId10" Type="http://schemas.openxmlformats.org/officeDocument/2006/relationships/slideLayout" Target="../slideLayouts/slideLayout3.xml"/><Relationship Id="rId19" Type="http://schemas.openxmlformats.org/officeDocument/2006/relationships/image" Target="../media/image26.pn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31.png"/><Relationship Id="rId3" Type="http://schemas.openxmlformats.org/officeDocument/2006/relationships/tags" Target="../tags/tag13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30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29.png"/><Relationship Id="rId5" Type="http://schemas.openxmlformats.org/officeDocument/2006/relationships/tags" Target="../tags/tag15.xml"/><Relationship Id="rId10" Type="http://schemas.openxmlformats.org/officeDocument/2006/relationships/image" Target="../media/image28.png"/><Relationship Id="rId4" Type="http://schemas.openxmlformats.org/officeDocument/2006/relationships/tags" Target="../tags/tag14.xml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tags" Target="../tags/tag21.xml"/><Relationship Id="rId7" Type="http://schemas.openxmlformats.org/officeDocument/2006/relationships/image" Target="../media/image49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24.xml"/><Relationship Id="rId7" Type="http://schemas.openxmlformats.org/officeDocument/2006/relationships/image" Target="../media/image50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47.png"/><Relationship Id="rId5" Type="http://schemas.openxmlformats.org/officeDocument/2006/relationships/image" Target="../media/image43.png"/><Relationship Id="rId4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27.xml"/><Relationship Id="rId7" Type="http://schemas.openxmlformats.org/officeDocument/2006/relationships/image" Target="../media/image52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47.png"/><Relationship Id="rId5" Type="http://schemas.openxmlformats.org/officeDocument/2006/relationships/image" Target="../media/image43.png"/><Relationship Id="rId4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30.xml"/><Relationship Id="rId7" Type="http://schemas.openxmlformats.org/officeDocument/2006/relationships/image" Target="../media/image53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47.png"/><Relationship Id="rId5" Type="http://schemas.openxmlformats.org/officeDocument/2006/relationships/image" Target="../media/image44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63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tags" Target="../tags/tag37.xml"/><Relationship Id="rId7" Type="http://schemas.openxmlformats.org/officeDocument/2006/relationships/image" Target="../media/image69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68.png"/><Relationship Id="rId5" Type="http://schemas.openxmlformats.org/officeDocument/2006/relationships/image" Target="../media/image64.png"/><Relationship Id="rId4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tags" Target="../tags/tag40.xml"/><Relationship Id="rId7" Type="http://schemas.openxmlformats.org/officeDocument/2006/relationships/image" Target="../media/image73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svg"/><Relationship Id="rId3" Type="http://schemas.openxmlformats.org/officeDocument/2006/relationships/tags" Target="../tags/tag43.xml"/><Relationship Id="rId7" Type="http://schemas.openxmlformats.org/officeDocument/2006/relationships/image" Target="../media/image71.png"/><Relationship Id="rId12" Type="http://schemas.openxmlformats.org/officeDocument/2006/relationships/image" Target="../media/image83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72.png"/><Relationship Id="rId11" Type="http://schemas.openxmlformats.org/officeDocument/2006/relationships/image" Target="../media/image82.sv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81.png"/><Relationship Id="rId4" Type="http://schemas.openxmlformats.org/officeDocument/2006/relationships/tags" Target="../tags/tag44.xml"/><Relationship Id="rId9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50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4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5.xml"/><Relationship Id="rId6" Type="http://schemas.openxmlformats.org/officeDocument/2006/relationships/image" Target="../media/image1010.png"/><Relationship Id="rId5" Type="http://schemas.openxmlformats.org/officeDocument/2006/relationships/image" Target="../media/image100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6.xml"/><Relationship Id="rId4" Type="http://schemas.openxmlformats.org/officeDocument/2006/relationships/image" Target="../media/image10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7.xml"/><Relationship Id="rId4" Type="http://schemas.openxmlformats.org/officeDocument/2006/relationships/image" Target="../media/image10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8.xml"/><Relationship Id="rId6" Type="http://schemas.openxmlformats.org/officeDocument/2006/relationships/image" Target="../media/image64.png"/><Relationship Id="rId5" Type="http://schemas.openxmlformats.org/officeDocument/2006/relationships/image" Target="../media/image106.png"/><Relationship Id="rId4" Type="http://schemas.openxmlformats.org/officeDocument/2006/relationships/image" Target="../media/image102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5">
            <a:extLst>
              <a:ext uri="{FF2B5EF4-FFF2-40B4-BE49-F238E27FC236}">
                <a16:creationId xmlns:a16="http://schemas.microsoft.com/office/drawing/2014/main" id="{769D06FE-C8BB-DD8C-A7D7-5A74387D9F3D}"/>
              </a:ext>
            </a:extLst>
          </p:cNvPr>
          <p:cNvSpPr txBox="1">
            <a:spLocks/>
          </p:cNvSpPr>
          <p:nvPr/>
        </p:nvSpPr>
        <p:spPr>
          <a:xfrm>
            <a:off x="228600" y="1600200"/>
            <a:ext cx="8354888" cy="838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Bell MT" panose="02020503060305020303" pitchFamily="18" charset="0"/>
              </a:rPr>
              <a:t>编译原理与技术</a:t>
            </a:r>
            <a:br>
              <a:rPr lang="en-US" altLang="zh-CN" sz="2800" dirty="0">
                <a:solidFill>
                  <a:schemeClr val="bg1"/>
                </a:solidFill>
                <a:latin typeface="Bell MT" panose="02020503060305020303" pitchFamily="18" charset="0"/>
              </a:rPr>
            </a:br>
            <a:r>
              <a:rPr lang="zh-CN" altLang="en-US" sz="2800" dirty="0">
                <a:solidFill>
                  <a:schemeClr val="bg1"/>
                </a:solidFill>
                <a:latin typeface="Bell MT" panose="02020503060305020303" pitchFamily="18" charset="0"/>
              </a:rPr>
              <a:t>第三章 词法分析</a:t>
            </a:r>
            <a:br>
              <a:rPr lang="en-US" altLang="zh-CN" sz="2800" dirty="0">
                <a:solidFill>
                  <a:srgbClr val="000000"/>
                </a:solidFill>
                <a:latin typeface="Bell MT" panose="02020503060305020303" pitchFamily="18" charset="0"/>
              </a:rPr>
            </a:br>
            <a:endParaRPr lang="en-US" sz="2800" dirty="0">
              <a:solidFill>
                <a:srgbClr val="000000"/>
              </a:solidFill>
              <a:latin typeface="Bell MT" panose="020205030603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8338BCFF-FD71-2105-7041-CD37E3AB6C67}"/>
              </a:ext>
            </a:extLst>
          </p:cNvPr>
          <p:cNvSpPr txBox="1"/>
          <p:nvPr/>
        </p:nvSpPr>
        <p:spPr>
          <a:xfrm>
            <a:off x="1905000" y="5562600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山东大学软件学院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669860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061" y="50800"/>
            <a:ext cx="897575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词素、模式、词法单元、属性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050D549F-C42D-6EB0-B291-030541B64DA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633267" y="6601675"/>
            <a:ext cx="360262" cy="157939"/>
          </a:xfrm>
        </p:spPr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9</a:t>
            </a:fld>
            <a:endParaRPr lang="en-US" altLang="zh-CN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95C6AC17-F965-3C2F-84D6-E723D43F5A44}"/>
              </a:ext>
            </a:extLst>
          </p:cNvPr>
          <p:cNvSpPr txBox="1"/>
          <p:nvPr/>
        </p:nvSpPr>
        <p:spPr>
          <a:xfrm>
            <a:off x="488502" y="928370"/>
            <a:ext cx="7939405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例子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华文仿宋"/>
            </a:endParaRPr>
          </a:p>
        </p:txBody>
      </p:sp>
      <p:graphicFrame>
        <p:nvGraphicFramePr>
          <p:cNvPr id="3" name="对象 2">
            <a:hlinkClick r:id="" action="ppaction://ole?verb=0"/>
            <a:extLst>
              <a:ext uri="{FF2B5EF4-FFF2-40B4-BE49-F238E27FC236}">
                <a16:creationId xmlns:a16="http://schemas.microsoft.com/office/drawing/2014/main" id="{6B84AB9F-23C1-FCAC-8FB5-2AF4498D5E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9521171"/>
              </p:ext>
            </p:extLst>
          </p:nvPr>
        </p:nvGraphicFramePr>
        <p:xfrm>
          <a:off x="2430703" y="1477233"/>
          <a:ext cx="3602462" cy="26973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2" imgW="0" imgH="360" progId="FoxitReader.Document">
                  <p:embed/>
                </p:oleObj>
              </mc:Choice>
              <mc:Fallback>
                <p:oleObj name="PDF" r:id="rId2" imgW="0" imgH="36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30703" y="1477233"/>
                        <a:ext cx="3602462" cy="2697343"/>
                      </a:xfrm>
                      <a:prstGeom prst="rect">
                        <a:avLst/>
                      </a:prstGeom>
                      <a:ln>
                        <a:solidFill>
                          <a:srgbClr val="FFC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5">
            <a:extLst>
              <a:ext uri="{FF2B5EF4-FFF2-40B4-BE49-F238E27FC236}">
                <a16:creationId xmlns:a16="http://schemas.microsoft.com/office/drawing/2014/main" id="{B1F828B8-9420-363A-3DF4-74309BE7423A}"/>
              </a:ext>
            </a:extLst>
          </p:cNvPr>
          <p:cNvGrpSpPr/>
          <p:nvPr/>
        </p:nvGrpSpPr>
        <p:grpSpPr>
          <a:xfrm>
            <a:off x="2590800" y="4038600"/>
            <a:ext cx="1457325" cy="931481"/>
            <a:chOff x="2210095" y="5417506"/>
            <a:chExt cx="1457325" cy="931481"/>
          </a:xfrm>
        </p:grpSpPr>
        <p:pic>
          <p:nvPicPr>
            <p:cNvPr id="7" name="图形 6" descr="长篇语音气泡">
              <a:extLst>
                <a:ext uri="{FF2B5EF4-FFF2-40B4-BE49-F238E27FC236}">
                  <a16:creationId xmlns:a16="http://schemas.microsoft.com/office/drawing/2014/main" id="{68780ECF-3810-2A1F-7C8F-0F1E246C2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2210095" y="5417506"/>
              <a:ext cx="1457325" cy="931481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142CD8A-1EF8-6656-C4AC-19470A021096}"/>
                </a:ext>
              </a:extLst>
            </p:cNvPr>
            <p:cNvSpPr txBox="1"/>
            <p:nvPr/>
          </p:nvSpPr>
          <p:spPr>
            <a:xfrm>
              <a:off x="2331893" y="5813788"/>
              <a:ext cx="1213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click above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346844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73</a:t>
            </a: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3836A1B3-DFFA-896F-086A-A43A1B4D05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5190402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  <a:latin typeface="Palatino Linotype"/>
                <a:cs typeface="Palatino Linotype"/>
              </a:rPr>
              <a:t>一个稍微复杂点的例子</a:t>
            </a:r>
            <a:endParaRPr spc="-5" dirty="0">
              <a:solidFill>
                <a:schemeClr val="bg1"/>
              </a:solidFill>
              <a:latin typeface="Palatino Linotype"/>
              <a:cs typeface="Palatino Linotype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794AB3B4-6C10-AC1C-DBED-6D5F99B35236}"/>
              </a:ext>
            </a:extLst>
          </p:cNvPr>
          <p:cNvSpPr txBox="1"/>
          <p:nvPr/>
        </p:nvSpPr>
        <p:spPr>
          <a:xfrm>
            <a:off x="438568" y="814129"/>
            <a:ext cx="6691575" cy="533416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94666" indent="-457200">
              <a:lnSpc>
                <a:spcPts val="36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85775" algn="l"/>
                <a:tab pos="486409" algn="l"/>
              </a:tabLst>
            </a:pP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NFA</a:t>
            </a:r>
            <a:endParaRPr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C1E8C327-0C20-074F-453F-4252665F6C79}"/>
              </a:ext>
            </a:extLst>
          </p:cNvPr>
          <p:cNvGrpSpPr/>
          <p:nvPr/>
        </p:nvGrpSpPr>
        <p:grpSpPr>
          <a:xfrm>
            <a:off x="609600" y="1477963"/>
            <a:ext cx="8534400" cy="3322637"/>
            <a:chOff x="609600" y="1477963"/>
            <a:chExt cx="8534400" cy="3322637"/>
          </a:xfrm>
        </p:grpSpPr>
        <p:grpSp>
          <p:nvGrpSpPr>
            <p:cNvPr id="3" name="Group 98">
              <a:extLst>
                <a:ext uri="{FF2B5EF4-FFF2-40B4-BE49-F238E27FC236}">
                  <a16:creationId xmlns:a16="http://schemas.microsoft.com/office/drawing/2014/main" id="{1C1E16BD-F3C3-C59E-A927-EAC0FE48EE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71600" y="1790700"/>
              <a:ext cx="533400" cy="533400"/>
              <a:chOff x="2088" y="1728"/>
              <a:chExt cx="336" cy="336"/>
            </a:xfrm>
          </p:grpSpPr>
          <p:sp>
            <p:nvSpPr>
              <p:cNvPr id="4" name="Oval 99">
                <a:extLst>
                  <a:ext uri="{FF2B5EF4-FFF2-40B4-BE49-F238E27FC236}">
                    <a16:creationId xmlns:a16="http://schemas.microsoft.com/office/drawing/2014/main" id="{FF17C43B-52D5-1FD1-32D8-040ACF5995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8" y="1728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" name="Text Box 100">
                <a:extLst>
                  <a:ext uri="{FF2B5EF4-FFF2-40B4-BE49-F238E27FC236}">
                    <a16:creationId xmlns:a16="http://schemas.microsoft.com/office/drawing/2014/main" id="{D3DEAE65-B98C-B6D5-8136-407CAEE31E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49" y="175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</a:rPr>
                  <a:t>2</a:t>
                </a:r>
              </a:p>
            </p:txBody>
          </p:sp>
        </p:grpSp>
        <p:grpSp>
          <p:nvGrpSpPr>
            <p:cNvPr id="6" name="Group 101">
              <a:extLst>
                <a:ext uri="{FF2B5EF4-FFF2-40B4-BE49-F238E27FC236}">
                  <a16:creationId xmlns:a16="http://schemas.microsoft.com/office/drawing/2014/main" id="{A4AD3A09-97FA-9AF7-F4E6-1002F7FF34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67000" y="1790700"/>
              <a:ext cx="533400" cy="533400"/>
              <a:chOff x="3888" y="1728"/>
              <a:chExt cx="336" cy="336"/>
            </a:xfrm>
          </p:grpSpPr>
          <p:grpSp>
            <p:nvGrpSpPr>
              <p:cNvPr id="7" name="Group 102">
                <a:extLst>
                  <a:ext uri="{FF2B5EF4-FFF2-40B4-BE49-F238E27FC236}">
                    <a16:creationId xmlns:a16="http://schemas.microsoft.com/office/drawing/2014/main" id="{23A9F673-1722-3BF0-56F9-656921BB8A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88" y="1728"/>
                <a:ext cx="336" cy="336"/>
                <a:chOff x="2713" y="2112"/>
                <a:chExt cx="336" cy="336"/>
              </a:xfrm>
            </p:grpSpPr>
            <p:sp>
              <p:nvSpPr>
                <p:cNvPr id="9" name="Oval 103">
                  <a:extLst>
                    <a:ext uri="{FF2B5EF4-FFF2-40B4-BE49-F238E27FC236}">
                      <a16:creationId xmlns:a16="http://schemas.microsoft.com/office/drawing/2014/main" id="{BC493E43-7E79-C2F6-5235-DCF35F0D57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3" y="2112"/>
                  <a:ext cx="336" cy="33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" name="Oval 104">
                  <a:extLst>
                    <a:ext uri="{FF2B5EF4-FFF2-40B4-BE49-F238E27FC236}">
                      <a16:creationId xmlns:a16="http://schemas.microsoft.com/office/drawing/2014/main" id="{2E402CBF-9DBB-E73B-A656-E20700115E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7" y="2136"/>
                  <a:ext cx="288" cy="28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" name="Text Box 105">
                <a:extLst>
                  <a:ext uri="{FF2B5EF4-FFF2-40B4-BE49-F238E27FC236}">
                    <a16:creationId xmlns:a16="http://schemas.microsoft.com/office/drawing/2014/main" id="{35382918-90CD-BE96-0174-3CB61A8463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50" y="175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</a:rPr>
                  <a:t>3</a:t>
                </a:r>
              </a:p>
            </p:txBody>
          </p:sp>
        </p:grpSp>
        <p:grpSp>
          <p:nvGrpSpPr>
            <p:cNvPr id="13" name="Group 106">
              <a:extLst>
                <a:ext uri="{FF2B5EF4-FFF2-40B4-BE49-F238E27FC236}">
                  <a16:creationId xmlns:a16="http://schemas.microsoft.com/office/drawing/2014/main" id="{A3BE3E0D-4392-AE8E-4FB3-CEBB0B394F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05800" y="1943100"/>
              <a:ext cx="533400" cy="533400"/>
              <a:chOff x="3888" y="1728"/>
              <a:chExt cx="336" cy="336"/>
            </a:xfrm>
          </p:grpSpPr>
          <p:grpSp>
            <p:nvGrpSpPr>
              <p:cNvPr id="14" name="Group 107">
                <a:extLst>
                  <a:ext uri="{FF2B5EF4-FFF2-40B4-BE49-F238E27FC236}">
                    <a16:creationId xmlns:a16="http://schemas.microsoft.com/office/drawing/2014/main" id="{7FD17AA0-CA4B-1853-7626-75823890F9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88" y="1728"/>
                <a:ext cx="336" cy="336"/>
                <a:chOff x="2713" y="2112"/>
                <a:chExt cx="336" cy="336"/>
              </a:xfrm>
            </p:grpSpPr>
            <p:sp>
              <p:nvSpPr>
                <p:cNvPr id="17" name="Oval 108">
                  <a:extLst>
                    <a:ext uri="{FF2B5EF4-FFF2-40B4-BE49-F238E27FC236}">
                      <a16:creationId xmlns:a16="http://schemas.microsoft.com/office/drawing/2014/main" id="{52DFB4E4-6513-3635-BF3E-46803D1FFF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3" y="2112"/>
                  <a:ext cx="336" cy="33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Oval 109">
                  <a:extLst>
                    <a:ext uri="{FF2B5EF4-FFF2-40B4-BE49-F238E27FC236}">
                      <a16:creationId xmlns:a16="http://schemas.microsoft.com/office/drawing/2014/main" id="{00CF98A5-5E41-2E69-2BA4-F5DBD1E15D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7" y="2136"/>
                  <a:ext cx="288" cy="28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5" name="Text Box 110">
                <a:extLst>
                  <a:ext uri="{FF2B5EF4-FFF2-40B4-BE49-F238E27FC236}">
                    <a16:creationId xmlns:a16="http://schemas.microsoft.com/office/drawing/2014/main" id="{C714EC1A-7E9C-ABC0-CE53-CA23B4D6CC4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50" y="175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</a:rPr>
                  <a:t>8</a:t>
                </a:r>
              </a:p>
            </p:txBody>
          </p:sp>
        </p:grpSp>
        <p:sp>
          <p:nvSpPr>
            <p:cNvPr id="19" name="Oval 111">
              <a:extLst>
                <a:ext uri="{FF2B5EF4-FFF2-40B4-BE49-F238E27FC236}">
                  <a16:creationId xmlns:a16="http://schemas.microsoft.com/office/drawing/2014/main" id="{08EA5894-8D87-4228-B2CE-64BB6A8863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6813" y="1925638"/>
              <a:ext cx="574675" cy="61912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4</a:t>
              </a:r>
              <a:endParaRPr lang="en-US" altLang="en-US"/>
            </a:p>
          </p:txBody>
        </p:sp>
        <p:grpSp>
          <p:nvGrpSpPr>
            <p:cNvPr id="20" name="Group 112">
              <a:extLst>
                <a:ext uri="{FF2B5EF4-FFF2-40B4-BE49-F238E27FC236}">
                  <a16:creationId xmlns:a16="http://schemas.microsoft.com/office/drawing/2014/main" id="{5B044D8E-1721-E184-7ADB-23E2BFCC70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0600" y="1968500"/>
              <a:ext cx="533400" cy="533400"/>
              <a:chOff x="2088" y="1728"/>
              <a:chExt cx="336" cy="336"/>
            </a:xfrm>
          </p:grpSpPr>
          <p:sp>
            <p:nvSpPr>
              <p:cNvPr id="21" name="Oval 113">
                <a:extLst>
                  <a:ext uri="{FF2B5EF4-FFF2-40B4-BE49-F238E27FC236}">
                    <a16:creationId xmlns:a16="http://schemas.microsoft.com/office/drawing/2014/main" id="{08217065-11BA-C3BC-2A5A-91659AAFBC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8" y="1728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2" name="Text Box 114">
                <a:extLst>
                  <a:ext uri="{FF2B5EF4-FFF2-40B4-BE49-F238E27FC236}">
                    <a16:creationId xmlns:a16="http://schemas.microsoft.com/office/drawing/2014/main" id="{3BA19D32-A4A4-DB60-6D25-25E1C777146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49" y="175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</a:rPr>
                  <a:t>5</a:t>
                </a:r>
              </a:p>
            </p:txBody>
          </p:sp>
        </p:grpSp>
        <p:grpSp>
          <p:nvGrpSpPr>
            <p:cNvPr id="23" name="Group 115">
              <a:extLst>
                <a:ext uri="{FF2B5EF4-FFF2-40B4-BE49-F238E27FC236}">
                  <a16:creationId xmlns:a16="http://schemas.microsoft.com/office/drawing/2014/main" id="{6F09E4B9-F737-CD36-F017-8318664885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72200" y="1943100"/>
              <a:ext cx="533400" cy="533400"/>
              <a:chOff x="2088" y="1728"/>
              <a:chExt cx="336" cy="336"/>
            </a:xfrm>
          </p:grpSpPr>
          <p:sp>
            <p:nvSpPr>
              <p:cNvPr id="24" name="Oval 116">
                <a:extLst>
                  <a:ext uri="{FF2B5EF4-FFF2-40B4-BE49-F238E27FC236}">
                    <a16:creationId xmlns:a16="http://schemas.microsoft.com/office/drawing/2014/main" id="{86290CB9-220B-2118-98B1-BAF95F25D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8" y="1728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" name="Text Box 117">
                <a:extLst>
                  <a:ext uri="{FF2B5EF4-FFF2-40B4-BE49-F238E27FC236}">
                    <a16:creationId xmlns:a16="http://schemas.microsoft.com/office/drawing/2014/main" id="{9961A94A-4318-0C94-94E0-C42B4F237D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49" y="175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</a:rPr>
                  <a:t>6</a:t>
                </a:r>
              </a:p>
            </p:txBody>
          </p:sp>
        </p:grpSp>
        <p:grpSp>
          <p:nvGrpSpPr>
            <p:cNvPr id="26" name="Group 118">
              <a:extLst>
                <a:ext uri="{FF2B5EF4-FFF2-40B4-BE49-F238E27FC236}">
                  <a16:creationId xmlns:a16="http://schemas.microsoft.com/office/drawing/2014/main" id="{001A5321-4B3A-7F16-4004-3A7CAAE0BB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62800" y="1943100"/>
              <a:ext cx="533400" cy="533400"/>
              <a:chOff x="2088" y="1728"/>
              <a:chExt cx="336" cy="336"/>
            </a:xfrm>
          </p:grpSpPr>
          <p:sp>
            <p:nvSpPr>
              <p:cNvPr id="28" name="Oval 119">
                <a:extLst>
                  <a:ext uri="{FF2B5EF4-FFF2-40B4-BE49-F238E27FC236}">
                    <a16:creationId xmlns:a16="http://schemas.microsoft.com/office/drawing/2014/main" id="{450F154C-7914-5A3F-1CD0-9300383BD2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8" y="1728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9" name="Text Box 120">
                <a:extLst>
                  <a:ext uri="{FF2B5EF4-FFF2-40B4-BE49-F238E27FC236}">
                    <a16:creationId xmlns:a16="http://schemas.microsoft.com/office/drawing/2014/main" id="{89CBA678-F5BA-3398-428E-F8472786E9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49" y="175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</a:rPr>
                  <a:t>7</a:t>
                </a:r>
              </a:p>
            </p:txBody>
          </p:sp>
        </p:grpSp>
        <p:grpSp>
          <p:nvGrpSpPr>
            <p:cNvPr id="30" name="Group 121">
              <a:extLst>
                <a:ext uri="{FF2B5EF4-FFF2-40B4-BE49-F238E27FC236}">
                  <a16:creationId xmlns:a16="http://schemas.microsoft.com/office/drawing/2014/main" id="{70564C72-59ED-E7D7-1320-550DF405DF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05800" y="3352800"/>
              <a:ext cx="533400" cy="533400"/>
              <a:chOff x="3888" y="1728"/>
              <a:chExt cx="336" cy="336"/>
            </a:xfrm>
          </p:grpSpPr>
          <p:grpSp>
            <p:nvGrpSpPr>
              <p:cNvPr id="31" name="Group 122">
                <a:extLst>
                  <a:ext uri="{FF2B5EF4-FFF2-40B4-BE49-F238E27FC236}">
                    <a16:creationId xmlns:a16="http://schemas.microsoft.com/office/drawing/2014/main" id="{A08543E1-7050-B68B-56FA-5790F97C37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88" y="1728"/>
                <a:ext cx="336" cy="336"/>
                <a:chOff x="2713" y="2112"/>
                <a:chExt cx="336" cy="336"/>
              </a:xfrm>
            </p:grpSpPr>
            <p:sp>
              <p:nvSpPr>
                <p:cNvPr id="33" name="Oval 123">
                  <a:extLst>
                    <a:ext uri="{FF2B5EF4-FFF2-40B4-BE49-F238E27FC236}">
                      <a16:creationId xmlns:a16="http://schemas.microsoft.com/office/drawing/2014/main" id="{EB97E847-C71D-7AC3-C405-A7712BF547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3" y="2112"/>
                  <a:ext cx="336" cy="33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Oval 124">
                  <a:extLst>
                    <a:ext uri="{FF2B5EF4-FFF2-40B4-BE49-F238E27FC236}">
                      <a16:creationId xmlns:a16="http://schemas.microsoft.com/office/drawing/2014/main" id="{228E604D-D973-3192-952C-D2D9E3894F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7" y="2136"/>
                  <a:ext cx="288" cy="28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2" name="Text Box 125">
                <a:extLst>
                  <a:ext uri="{FF2B5EF4-FFF2-40B4-BE49-F238E27FC236}">
                    <a16:creationId xmlns:a16="http://schemas.microsoft.com/office/drawing/2014/main" id="{154DF499-0262-CAF0-2E7E-BB26056F40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03" y="1752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</a:rPr>
                  <a:t>13</a:t>
                </a:r>
              </a:p>
            </p:txBody>
          </p:sp>
        </p:grpSp>
        <p:sp>
          <p:nvSpPr>
            <p:cNvPr id="35" name="Oval 126">
              <a:extLst>
                <a:ext uri="{FF2B5EF4-FFF2-40B4-BE49-F238E27FC236}">
                  <a16:creationId xmlns:a16="http://schemas.microsoft.com/office/drawing/2014/main" id="{D369E38B-5A3B-E9C5-C680-07E4E4F04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400" y="3297238"/>
              <a:ext cx="571500" cy="61912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9</a:t>
              </a:r>
              <a:endParaRPr lang="en-US" altLang="en-US"/>
            </a:p>
          </p:txBody>
        </p:sp>
        <p:grpSp>
          <p:nvGrpSpPr>
            <p:cNvPr id="36" name="Group 127">
              <a:extLst>
                <a:ext uri="{FF2B5EF4-FFF2-40B4-BE49-F238E27FC236}">
                  <a16:creationId xmlns:a16="http://schemas.microsoft.com/office/drawing/2014/main" id="{4B35643D-116D-8211-186B-519B8B370C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0600" y="3352800"/>
              <a:ext cx="533400" cy="533400"/>
              <a:chOff x="2088" y="1728"/>
              <a:chExt cx="336" cy="336"/>
            </a:xfrm>
          </p:grpSpPr>
          <p:sp>
            <p:nvSpPr>
              <p:cNvPr id="37" name="Oval 128">
                <a:extLst>
                  <a:ext uri="{FF2B5EF4-FFF2-40B4-BE49-F238E27FC236}">
                    <a16:creationId xmlns:a16="http://schemas.microsoft.com/office/drawing/2014/main" id="{024472FA-6803-5A31-48AB-04CACB58A4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8" y="1728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8" name="Text Box 129">
                <a:extLst>
                  <a:ext uri="{FF2B5EF4-FFF2-40B4-BE49-F238E27FC236}">
                    <a16:creationId xmlns:a16="http://schemas.microsoft.com/office/drawing/2014/main" id="{78AB4112-3D7A-BF8D-83DB-516C0CD45B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02" y="1752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</a:rPr>
                  <a:t>10</a:t>
                </a:r>
              </a:p>
            </p:txBody>
          </p:sp>
        </p:grpSp>
        <p:grpSp>
          <p:nvGrpSpPr>
            <p:cNvPr id="39" name="Group 130">
              <a:extLst>
                <a:ext uri="{FF2B5EF4-FFF2-40B4-BE49-F238E27FC236}">
                  <a16:creationId xmlns:a16="http://schemas.microsoft.com/office/drawing/2014/main" id="{A2B79EC9-98D2-B2BC-63B4-6B084F4CAE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72200" y="3352800"/>
              <a:ext cx="533400" cy="533400"/>
              <a:chOff x="2088" y="1728"/>
              <a:chExt cx="336" cy="336"/>
            </a:xfrm>
          </p:grpSpPr>
          <p:sp>
            <p:nvSpPr>
              <p:cNvPr id="41" name="Oval 131">
                <a:extLst>
                  <a:ext uri="{FF2B5EF4-FFF2-40B4-BE49-F238E27FC236}">
                    <a16:creationId xmlns:a16="http://schemas.microsoft.com/office/drawing/2014/main" id="{89FC478E-2851-337A-37CA-C4A538BB5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8" y="1728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" name="Text Box 132">
                <a:extLst>
                  <a:ext uri="{FF2B5EF4-FFF2-40B4-BE49-F238E27FC236}">
                    <a16:creationId xmlns:a16="http://schemas.microsoft.com/office/drawing/2014/main" id="{2D767310-2254-E277-BA13-1259752227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02" y="1752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</a:rPr>
                  <a:t>11</a:t>
                </a:r>
              </a:p>
            </p:txBody>
          </p:sp>
        </p:grpSp>
        <p:grpSp>
          <p:nvGrpSpPr>
            <p:cNvPr id="43" name="Group 133">
              <a:extLst>
                <a:ext uri="{FF2B5EF4-FFF2-40B4-BE49-F238E27FC236}">
                  <a16:creationId xmlns:a16="http://schemas.microsoft.com/office/drawing/2014/main" id="{D97D8F2C-C804-834A-F53A-7B793D7CF1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62800" y="3352800"/>
              <a:ext cx="533400" cy="533400"/>
              <a:chOff x="2088" y="1728"/>
              <a:chExt cx="336" cy="336"/>
            </a:xfrm>
          </p:grpSpPr>
          <p:sp>
            <p:nvSpPr>
              <p:cNvPr id="44" name="Oval 134">
                <a:extLst>
                  <a:ext uri="{FF2B5EF4-FFF2-40B4-BE49-F238E27FC236}">
                    <a16:creationId xmlns:a16="http://schemas.microsoft.com/office/drawing/2014/main" id="{A0BBAA75-E80A-306C-0D3E-F8C5EAC3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8" y="1728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5" name="Text Box 135">
                <a:extLst>
                  <a:ext uri="{FF2B5EF4-FFF2-40B4-BE49-F238E27FC236}">
                    <a16:creationId xmlns:a16="http://schemas.microsoft.com/office/drawing/2014/main" id="{E5818531-BA4D-CE34-F759-B75C1165BC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02" y="1752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</a:rPr>
                  <a:t>12</a:t>
                </a:r>
              </a:p>
            </p:txBody>
          </p:sp>
        </p:grpSp>
        <p:cxnSp>
          <p:nvCxnSpPr>
            <p:cNvPr id="46" name="AutoShape 136">
              <a:extLst>
                <a:ext uri="{FF2B5EF4-FFF2-40B4-BE49-F238E27FC236}">
                  <a16:creationId xmlns:a16="http://schemas.microsoft.com/office/drawing/2014/main" id="{57F2DD7D-957A-9C16-EA0B-6819965BAD25}"/>
                </a:ext>
              </a:extLst>
            </p:cNvPr>
            <p:cNvCxnSpPr>
              <a:cxnSpLocks noChangeShapeType="1"/>
              <a:stCxn id="28" idx="6"/>
              <a:endCxn id="17" idx="2"/>
            </p:cNvCxnSpPr>
            <p:nvPr/>
          </p:nvCxnSpPr>
          <p:spPr bwMode="auto">
            <a:xfrm>
              <a:off x="7696200" y="2209800"/>
              <a:ext cx="6096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AutoShape 137">
              <a:extLst>
                <a:ext uri="{FF2B5EF4-FFF2-40B4-BE49-F238E27FC236}">
                  <a16:creationId xmlns:a16="http://schemas.microsoft.com/office/drawing/2014/main" id="{E35C17FE-1BA6-255A-0739-C89DAA52F387}"/>
                </a:ext>
              </a:extLst>
            </p:cNvPr>
            <p:cNvCxnSpPr>
              <a:cxnSpLocks noChangeShapeType="1"/>
              <a:stCxn id="44" idx="6"/>
              <a:endCxn id="33" idx="2"/>
            </p:cNvCxnSpPr>
            <p:nvPr/>
          </p:nvCxnSpPr>
          <p:spPr bwMode="auto">
            <a:xfrm>
              <a:off x="7696200" y="3619500"/>
              <a:ext cx="6096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AutoShape 138">
              <a:extLst>
                <a:ext uri="{FF2B5EF4-FFF2-40B4-BE49-F238E27FC236}">
                  <a16:creationId xmlns:a16="http://schemas.microsoft.com/office/drawing/2014/main" id="{EA0015BF-4BE9-7F2F-84D7-D3A65C2C029C}"/>
                </a:ext>
              </a:extLst>
            </p:cNvPr>
            <p:cNvCxnSpPr>
              <a:cxnSpLocks noChangeShapeType="1"/>
              <a:stCxn id="37" idx="6"/>
              <a:endCxn id="33" idx="0"/>
            </p:cNvCxnSpPr>
            <p:nvPr/>
          </p:nvCxnSpPr>
          <p:spPr bwMode="auto">
            <a:xfrm flipV="1">
              <a:off x="5334000" y="3352800"/>
              <a:ext cx="3238500" cy="266700"/>
            </a:xfrm>
            <a:prstGeom prst="curvedConnector4">
              <a:avLst>
                <a:gd name="adj1" fmla="val 19509"/>
                <a:gd name="adj2" fmla="val 198806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AutoShape 139">
              <a:extLst>
                <a:ext uri="{FF2B5EF4-FFF2-40B4-BE49-F238E27FC236}">
                  <a16:creationId xmlns:a16="http://schemas.microsoft.com/office/drawing/2014/main" id="{88BD568A-DE66-81B8-63E7-C6D93F52C34D}"/>
                </a:ext>
              </a:extLst>
            </p:cNvPr>
            <p:cNvCxnSpPr>
              <a:cxnSpLocks noChangeShapeType="1"/>
              <a:stCxn id="15" idx="2"/>
              <a:endCxn id="25" idx="2"/>
            </p:cNvCxnSpPr>
            <p:nvPr/>
          </p:nvCxnSpPr>
          <p:spPr bwMode="auto">
            <a:xfrm rot="5400000">
              <a:off x="7504113" y="1371600"/>
              <a:ext cx="1588" cy="2135187"/>
            </a:xfrm>
            <a:prstGeom prst="curvedConnector3">
              <a:avLst>
                <a:gd name="adj1" fmla="val 3509999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AutoShape 140">
              <a:extLst>
                <a:ext uri="{FF2B5EF4-FFF2-40B4-BE49-F238E27FC236}">
                  <a16:creationId xmlns:a16="http://schemas.microsoft.com/office/drawing/2014/main" id="{C64D2A3F-FBAC-BBEB-049E-E2C93178C51D}"/>
                </a:ext>
              </a:extLst>
            </p:cNvPr>
            <p:cNvCxnSpPr>
              <a:cxnSpLocks noChangeShapeType="1"/>
              <a:stCxn id="21" idx="6"/>
              <a:endCxn id="17" idx="0"/>
            </p:cNvCxnSpPr>
            <p:nvPr/>
          </p:nvCxnSpPr>
          <p:spPr bwMode="auto">
            <a:xfrm flipV="1">
              <a:off x="5334000" y="1943100"/>
              <a:ext cx="3238500" cy="292100"/>
            </a:xfrm>
            <a:prstGeom prst="curvedConnector4">
              <a:avLst>
                <a:gd name="adj1" fmla="val 22301"/>
                <a:gd name="adj2" fmla="val 24347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AutoShape 141">
              <a:extLst>
                <a:ext uri="{FF2B5EF4-FFF2-40B4-BE49-F238E27FC236}">
                  <a16:creationId xmlns:a16="http://schemas.microsoft.com/office/drawing/2014/main" id="{F707E4F9-E402-DB35-6CF8-8B35A5FB50BB}"/>
                </a:ext>
              </a:extLst>
            </p:cNvPr>
            <p:cNvCxnSpPr>
              <a:cxnSpLocks noChangeShapeType="1"/>
              <a:stCxn id="4" idx="6"/>
              <a:endCxn id="9" idx="2"/>
            </p:cNvCxnSpPr>
            <p:nvPr/>
          </p:nvCxnSpPr>
          <p:spPr bwMode="auto">
            <a:xfrm>
              <a:off x="1905000" y="2057400"/>
              <a:ext cx="762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2" name="Oval 142">
              <a:extLst>
                <a:ext uri="{FF2B5EF4-FFF2-40B4-BE49-F238E27FC236}">
                  <a16:creationId xmlns:a16="http://schemas.microsoft.com/office/drawing/2014/main" id="{8841E2A1-ADCF-C746-3361-CF11387DD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9550" y="3392488"/>
              <a:ext cx="625475" cy="61912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14</a:t>
              </a:r>
              <a:endParaRPr lang="en-US" altLang="en-US"/>
            </a:p>
          </p:txBody>
        </p:sp>
        <p:grpSp>
          <p:nvGrpSpPr>
            <p:cNvPr id="53" name="Group 143">
              <a:extLst>
                <a:ext uri="{FF2B5EF4-FFF2-40B4-BE49-F238E27FC236}">
                  <a16:creationId xmlns:a16="http://schemas.microsoft.com/office/drawing/2014/main" id="{6A3DAFF8-E36A-533B-F388-1C09FDD418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33700" y="3429000"/>
              <a:ext cx="533400" cy="533400"/>
              <a:chOff x="3888" y="1728"/>
              <a:chExt cx="336" cy="336"/>
            </a:xfrm>
          </p:grpSpPr>
          <p:grpSp>
            <p:nvGrpSpPr>
              <p:cNvPr id="54" name="Group 144">
                <a:extLst>
                  <a:ext uri="{FF2B5EF4-FFF2-40B4-BE49-F238E27FC236}">
                    <a16:creationId xmlns:a16="http://schemas.microsoft.com/office/drawing/2014/main" id="{1884E82A-0E48-2428-8B85-205E7BB6E2C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88" y="1728"/>
                <a:ext cx="336" cy="336"/>
                <a:chOff x="2713" y="2112"/>
                <a:chExt cx="336" cy="336"/>
              </a:xfrm>
            </p:grpSpPr>
            <p:sp>
              <p:nvSpPr>
                <p:cNvPr id="56" name="Oval 145">
                  <a:extLst>
                    <a:ext uri="{FF2B5EF4-FFF2-40B4-BE49-F238E27FC236}">
                      <a16:creationId xmlns:a16="http://schemas.microsoft.com/office/drawing/2014/main" id="{86B613A6-C73F-8DAC-9A29-2C036A6764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3" y="2112"/>
                  <a:ext cx="336" cy="33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Oval 146">
                  <a:extLst>
                    <a:ext uri="{FF2B5EF4-FFF2-40B4-BE49-F238E27FC236}">
                      <a16:creationId xmlns:a16="http://schemas.microsoft.com/office/drawing/2014/main" id="{3D9D3F73-9785-6CDA-C81D-BB925B7E51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7" y="2136"/>
                  <a:ext cx="288" cy="28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" name="Text Box 147">
                <a:extLst>
                  <a:ext uri="{FF2B5EF4-FFF2-40B4-BE49-F238E27FC236}">
                    <a16:creationId xmlns:a16="http://schemas.microsoft.com/office/drawing/2014/main" id="{7DA54256-7C6C-E310-74AF-BA6B8B277F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02" y="1752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</a:rPr>
                  <a:t>15</a:t>
                </a:r>
              </a:p>
            </p:txBody>
          </p:sp>
        </p:grpSp>
        <p:grpSp>
          <p:nvGrpSpPr>
            <p:cNvPr id="58" name="Group 148">
              <a:extLst>
                <a:ext uri="{FF2B5EF4-FFF2-40B4-BE49-F238E27FC236}">
                  <a16:creationId xmlns:a16="http://schemas.microsoft.com/office/drawing/2014/main" id="{A1BC9248-30D6-BFB9-EF37-4F5F230813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600" y="2667000"/>
              <a:ext cx="533400" cy="533400"/>
              <a:chOff x="2088" y="1728"/>
              <a:chExt cx="336" cy="336"/>
            </a:xfrm>
          </p:grpSpPr>
          <p:sp>
            <p:nvSpPr>
              <p:cNvPr id="59" name="Oval 149">
                <a:extLst>
                  <a:ext uri="{FF2B5EF4-FFF2-40B4-BE49-F238E27FC236}">
                    <a16:creationId xmlns:a16="http://schemas.microsoft.com/office/drawing/2014/main" id="{F5B8763E-739E-B7F8-280D-96A4609E35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8" y="1728"/>
                <a:ext cx="336" cy="336"/>
              </a:xfrm>
              <a:prstGeom prst="ellipse">
                <a:avLst/>
              </a:prstGeom>
              <a:solidFill>
                <a:srgbClr val="FFCC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Text Box 150">
                <a:extLst>
                  <a:ext uri="{FF2B5EF4-FFF2-40B4-BE49-F238E27FC236}">
                    <a16:creationId xmlns:a16="http://schemas.microsoft.com/office/drawing/2014/main" id="{F088370D-45C2-31E8-E6EE-22FA961F6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49" y="175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CCCC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dirty="0">
                    <a:latin typeface="Times New Roman" panose="02020603050405020304" pitchFamily="18" charset="0"/>
                  </a:rPr>
                  <a:t>1</a:t>
                </a:r>
              </a:p>
            </p:txBody>
          </p:sp>
        </p:grpSp>
        <p:cxnSp>
          <p:nvCxnSpPr>
            <p:cNvPr id="61" name="AutoShape 151">
              <a:extLst>
                <a:ext uri="{FF2B5EF4-FFF2-40B4-BE49-F238E27FC236}">
                  <a16:creationId xmlns:a16="http://schemas.microsoft.com/office/drawing/2014/main" id="{EC7DB0FC-B596-79AA-87F2-479409BA0715}"/>
                </a:ext>
              </a:extLst>
            </p:cNvPr>
            <p:cNvCxnSpPr>
              <a:cxnSpLocks noChangeShapeType="1"/>
              <a:stCxn id="59" idx="7"/>
              <a:endCxn id="19" idx="2"/>
            </p:cNvCxnSpPr>
            <p:nvPr/>
          </p:nvCxnSpPr>
          <p:spPr bwMode="auto">
            <a:xfrm flipV="1">
              <a:off x="1065213" y="2235200"/>
              <a:ext cx="2641600" cy="50958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AutoShape 152">
              <a:extLst>
                <a:ext uri="{FF2B5EF4-FFF2-40B4-BE49-F238E27FC236}">
                  <a16:creationId xmlns:a16="http://schemas.microsoft.com/office/drawing/2014/main" id="{EF76FE2D-68E4-2BB0-882D-5F843CDA82BC}"/>
                </a:ext>
              </a:extLst>
            </p:cNvPr>
            <p:cNvCxnSpPr>
              <a:cxnSpLocks noChangeShapeType="1"/>
              <a:stCxn id="59" idx="6"/>
              <a:endCxn id="35" idx="1"/>
            </p:cNvCxnSpPr>
            <p:nvPr/>
          </p:nvCxnSpPr>
          <p:spPr bwMode="auto">
            <a:xfrm>
              <a:off x="1143000" y="2933700"/>
              <a:ext cx="2649538" cy="4540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AutoShape 153">
              <a:extLst>
                <a:ext uri="{FF2B5EF4-FFF2-40B4-BE49-F238E27FC236}">
                  <a16:creationId xmlns:a16="http://schemas.microsoft.com/office/drawing/2014/main" id="{6D6F6016-5A84-320D-FE4C-8D0A28F9975B}"/>
                </a:ext>
              </a:extLst>
            </p:cNvPr>
            <p:cNvCxnSpPr>
              <a:cxnSpLocks noChangeShapeType="1"/>
              <a:stCxn id="59" idx="5"/>
              <a:endCxn id="52" idx="1"/>
            </p:cNvCxnSpPr>
            <p:nvPr/>
          </p:nvCxnSpPr>
          <p:spPr bwMode="auto">
            <a:xfrm>
              <a:off x="1065213" y="3122613"/>
              <a:ext cx="506412" cy="3603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AutoShape 154">
              <a:extLst>
                <a:ext uri="{FF2B5EF4-FFF2-40B4-BE49-F238E27FC236}">
                  <a16:creationId xmlns:a16="http://schemas.microsoft.com/office/drawing/2014/main" id="{5179CAD2-F008-0CB1-4AA7-4A82D3285D57}"/>
                </a:ext>
              </a:extLst>
            </p:cNvPr>
            <p:cNvCxnSpPr>
              <a:cxnSpLocks noChangeShapeType="1"/>
              <a:stCxn id="59" idx="0"/>
              <a:endCxn id="4" idx="3"/>
            </p:cNvCxnSpPr>
            <p:nvPr/>
          </p:nvCxnSpPr>
          <p:spPr bwMode="auto">
            <a:xfrm flipV="1">
              <a:off x="876300" y="2246313"/>
              <a:ext cx="573088" cy="42068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AutoShape 155">
              <a:extLst>
                <a:ext uri="{FF2B5EF4-FFF2-40B4-BE49-F238E27FC236}">
                  <a16:creationId xmlns:a16="http://schemas.microsoft.com/office/drawing/2014/main" id="{0033E6C1-F67D-992A-DF57-6BD37D321DDF}"/>
                </a:ext>
              </a:extLst>
            </p:cNvPr>
            <p:cNvCxnSpPr>
              <a:cxnSpLocks noChangeShapeType="1"/>
              <a:stCxn id="19" idx="6"/>
              <a:endCxn id="21" idx="2"/>
            </p:cNvCxnSpPr>
            <p:nvPr/>
          </p:nvCxnSpPr>
          <p:spPr bwMode="auto">
            <a:xfrm>
              <a:off x="4281488" y="2235200"/>
              <a:ext cx="51911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AutoShape 156">
              <a:extLst>
                <a:ext uri="{FF2B5EF4-FFF2-40B4-BE49-F238E27FC236}">
                  <a16:creationId xmlns:a16="http://schemas.microsoft.com/office/drawing/2014/main" id="{05EE4103-DAF5-F205-AD25-CD47686E3002}"/>
                </a:ext>
              </a:extLst>
            </p:cNvPr>
            <p:cNvCxnSpPr>
              <a:cxnSpLocks noChangeShapeType="1"/>
              <a:stCxn id="35" idx="6"/>
              <a:endCxn id="38" idx="1"/>
            </p:cNvCxnSpPr>
            <p:nvPr/>
          </p:nvCxnSpPr>
          <p:spPr bwMode="auto">
            <a:xfrm>
              <a:off x="4279900" y="3606800"/>
              <a:ext cx="542925" cy="127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9" name="Text Box 157">
              <a:extLst>
                <a:ext uri="{FF2B5EF4-FFF2-40B4-BE49-F238E27FC236}">
                  <a16:creationId xmlns:a16="http://schemas.microsoft.com/office/drawing/2014/main" id="{7439198E-D60A-7727-5A2E-1A4A8DCDE8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6725" y="1858963"/>
              <a:ext cx="53657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000">
                  <a:solidFill>
                    <a:srgbClr val="0000FF"/>
                  </a:solidFill>
                </a:rPr>
                <a:t>a-z</a:t>
              </a:r>
            </a:p>
          </p:txBody>
        </p:sp>
        <p:sp>
          <p:nvSpPr>
            <p:cNvPr id="71" name="Text Box 158">
              <a:extLst>
                <a:ext uri="{FF2B5EF4-FFF2-40B4-BE49-F238E27FC236}">
                  <a16:creationId xmlns:a16="http://schemas.microsoft.com/office/drawing/2014/main" id="{7B9BDE06-CBDE-FEC0-78E4-0E14F85A49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48450" y="3230563"/>
              <a:ext cx="55086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000">
                  <a:solidFill>
                    <a:srgbClr val="0000FF"/>
                  </a:solidFill>
                </a:rPr>
                <a:t>0-9</a:t>
              </a:r>
            </a:p>
          </p:txBody>
        </p:sp>
        <p:cxnSp>
          <p:nvCxnSpPr>
            <p:cNvPr id="72" name="AutoShape 159">
              <a:extLst>
                <a:ext uri="{FF2B5EF4-FFF2-40B4-BE49-F238E27FC236}">
                  <a16:creationId xmlns:a16="http://schemas.microsoft.com/office/drawing/2014/main" id="{343E3C23-0ED5-B386-A5F8-FDF33F33419A}"/>
                </a:ext>
              </a:extLst>
            </p:cNvPr>
            <p:cNvCxnSpPr>
              <a:cxnSpLocks noChangeShapeType="1"/>
              <a:stCxn id="42" idx="3"/>
              <a:endCxn id="45" idx="1"/>
            </p:cNvCxnSpPr>
            <p:nvPr/>
          </p:nvCxnSpPr>
          <p:spPr bwMode="auto">
            <a:xfrm>
              <a:off x="6683375" y="3619500"/>
              <a:ext cx="50165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3" name="Text Box 160">
              <a:extLst>
                <a:ext uri="{FF2B5EF4-FFF2-40B4-BE49-F238E27FC236}">
                  <a16:creationId xmlns:a16="http://schemas.microsoft.com/office/drawing/2014/main" id="{517771EB-1161-08B6-0188-40AACC34D1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6250" y="3230563"/>
              <a:ext cx="55086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000">
                  <a:solidFill>
                    <a:srgbClr val="0000FF"/>
                  </a:solidFill>
                </a:rPr>
                <a:t>0-9</a:t>
              </a:r>
            </a:p>
          </p:txBody>
        </p:sp>
        <p:cxnSp>
          <p:nvCxnSpPr>
            <p:cNvPr id="74" name="AutoShape 161">
              <a:extLst>
                <a:ext uri="{FF2B5EF4-FFF2-40B4-BE49-F238E27FC236}">
                  <a16:creationId xmlns:a16="http://schemas.microsoft.com/office/drawing/2014/main" id="{4E931A43-9434-93A9-ADA1-7E6995DA0231}"/>
                </a:ext>
              </a:extLst>
            </p:cNvPr>
            <p:cNvCxnSpPr>
              <a:cxnSpLocks noChangeShapeType="1"/>
              <a:stCxn id="24" idx="7"/>
              <a:endCxn id="28" idx="1"/>
            </p:cNvCxnSpPr>
            <p:nvPr/>
          </p:nvCxnSpPr>
          <p:spPr bwMode="auto">
            <a:xfrm rot="5400000" flipV="1">
              <a:off x="6933407" y="1715294"/>
              <a:ext cx="1587" cy="612775"/>
            </a:xfrm>
            <a:prstGeom prst="curvedConnector3">
              <a:avLst>
                <a:gd name="adj1" fmla="val -910000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AutoShape 162">
              <a:extLst>
                <a:ext uri="{FF2B5EF4-FFF2-40B4-BE49-F238E27FC236}">
                  <a16:creationId xmlns:a16="http://schemas.microsoft.com/office/drawing/2014/main" id="{EB1B7464-B72E-15BB-BAC3-6D78E5F49D08}"/>
                </a:ext>
              </a:extLst>
            </p:cNvPr>
            <p:cNvCxnSpPr>
              <a:cxnSpLocks noChangeShapeType="1"/>
              <a:stCxn id="24" idx="5"/>
              <a:endCxn id="28" idx="3"/>
            </p:cNvCxnSpPr>
            <p:nvPr/>
          </p:nvCxnSpPr>
          <p:spPr bwMode="auto">
            <a:xfrm rot="16200000" flipH="1">
              <a:off x="6933407" y="2093119"/>
              <a:ext cx="1587" cy="612775"/>
            </a:xfrm>
            <a:prstGeom prst="curvedConnector3">
              <a:avLst>
                <a:gd name="adj1" fmla="val 459999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7" name="Text Box 163">
              <a:extLst>
                <a:ext uri="{FF2B5EF4-FFF2-40B4-BE49-F238E27FC236}">
                  <a16:creationId xmlns:a16="http://schemas.microsoft.com/office/drawing/2014/main" id="{ADDB6BB5-036A-2525-2950-FFA196885E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38925" y="1477963"/>
              <a:ext cx="53657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000">
                  <a:solidFill>
                    <a:srgbClr val="0000FF"/>
                  </a:solidFill>
                </a:rPr>
                <a:t>a-z</a:t>
              </a:r>
            </a:p>
          </p:txBody>
        </p:sp>
        <p:sp>
          <p:nvSpPr>
            <p:cNvPr id="78" name="Text Box 164">
              <a:extLst>
                <a:ext uri="{FF2B5EF4-FFF2-40B4-BE49-F238E27FC236}">
                  <a16:creationId xmlns:a16="http://schemas.microsoft.com/office/drawing/2014/main" id="{FE67B911-E338-06D5-3B88-2F2EFC92D6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24650" y="2468563"/>
              <a:ext cx="55086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000">
                  <a:solidFill>
                    <a:srgbClr val="0000FF"/>
                  </a:solidFill>
                </a:rPr>
                <a:t>0-9</a:t>
              </a:r>
            </a:p>
          </p:txBody>
        </p:sp>
        <p:cxnSp>
          <p:nvCxnSpPr>
            <p:cNvPr id="79" name="AutoShape 165">
              <a:extLst>
                <a:ext uri="{FF2B5EF4-FFF2-40B4-BE49-F238E27FC236}">
                  <a16:creationId xmlns:a16="http://schemas.microsoft.com/office/drawing/2014/main" id="{24EFFEAA-676B-5464-6156-343C7A9C1B61}"/>
                </a:ext>
              </a:extLst>
            </p:cNvPr>
            <p:cNvCxnSpPr>
              <a:cxnSpLocks noChangeShapeType="1"/>
              <a:stCxn id="52" idx="6"/>
              <a:endCxn id="55" idx="1"/>
            </p:cNvCxnSpPr>
            <p:nvPr/>
          </p:nvCxnSpPr>
          <p:spPr bwMode="auto">
            <a:xfrm flipV="1">
              <a:off x="2105025" y="3695700"/>
              <a:ext cx="850900" cy="63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0" name="Text Box 166">
              <a:extLst>
                <a:ext uri="{FF2B5EF4-FFF2-40B4-BE49-F238E27FC236}">
                  <a16:creationId xmlns:a16="http://schemas.microsoft.com/office/drawing/2014/main" id="{ECD223B1-AD5E-6547-FA8A-5F4470185A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7100" y="2163763"/>
              <a:ext cx="2413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000">
                  <a:solidFill>
                    <a:srgbClr val="0000FF"/>
                  </a:solidFill>
                </a:rPr>
                <a:t>i</a:t>
              </a:r>
            </a:p>
          </p:txBody>
        </p:sp>
        <p:sp>
          <p:nvSpPr>
            <p:cNvPr id="81" name="Text Box 167">
              <a:extLst>
                <a:ext uri="{FF2B5EF4-FFF2-40B4-BE49-F238E27FC236}">
                  <a16:creationId xmlns:a16="http://schemas.microsoft.com/office/drawing/2014/main" id="{C6F50DC1-7FF1-A76D-4248-6357D5BE6F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1688" y="1706563"/>
              <a:ext cx="2540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000">
                  <a:solidFill>
                    <a:srgbClr val="0000FF"/>
                  </a:solidFill>
                </a:rPr>
                <a:t>f</a:t>
              </a:r>
            </a:p>
          </p:txBody>
        </p:sp>
        <p:sp>
          <p:nvSpPr>
            <p:cNvPr id="82" name="Text Box 168">
              <a:extLst>
                <a:ext uri="{FF2B5EF4-FFF2-40B4-BE49-F238E27FC236}">
                  <a16:creationId xmlns:a16="http://schemas.microsoft.com/office/drawing/2014/main" id="{756EAF52-6DF0-AAFB-CD7D-6670CCB82D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800" y="1676400"/>
              <a:ext cx="3175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83" name="Text Box 169">
              <a:extLst>
                <a:ext uri="{FF2B5EF4-FFF2-40B4-BE49-F238E27FC236}">
                  <a16:creationId xmlns:a16="http://schemas.microsoft.com/office/drawing/2014/main" id="{28FFB7D3-D6B9-0B6E-7861-D30DEB6CC2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5800" y="2590800"/>
              <a:ext cx="3175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84" name="Text Box 170">
              <a:extLst>
                <a:ext uri="{FF2B5EF4-FFF2-40B4-BE49-F238E27FC236}">
                  <a16:creationId xmlns:a16="http://schemas.microsoft.com/office/drawing/2014/main" id="{F653DDCA-6575-FF80-7FA4-6830F1A37B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72400" y="1828800"/>
              <a:ext cx="3175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85" name="Text Box 171">
              <a:extLst>
                <a:ext uri="{FF2B5EF4-FFF2-40B4-BE49-F238E27FC236}">
                  <a16:creationId xmlns:a16="http://schemas.microsoft.com/office/drawing/2014/main" id="{E4E15D71-B99D-E77E-7AAE-DA7C14FFF2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15200" y="4343400"/>
              <a:ext cx="3175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86" name="Text Box 172">
              <a:extLst>
                <a:ext uri="{FF2B5EF4-FFF2-40B4-BE49-F238E27FC236}">
                  <a16:creationId xmlns:a16="http://schemas.microsoft.com/office/drawing/2014/main" id="{7299C7F4-D769-0E75-9F25-0D9F806EE6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2600" y="3124200"/>
              <a:ext cx="3175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87" name="Text Box 173">
              <a:extLst>
                <a:ext uri="{FF2B5EF4-FFF2-40B4-BE49-F238E27FC236}">
                  <a16:creationId xmlns:a16="http://schemas.microsoft.com/office/drawing/2014/main" id="{FC751BF1-3FDE-0DA4-5AB9-79EED195F3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72400" y="3505200"/>
              <a:ext cx="3175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88" name="Text Box 174">
              <a:extLst>
                <a:ext uri="{FF2B5EF4-FFF2-40B4-BE49-F238E27FC236}">
                  <a16:creationId xmlns:a16="http://schemas.microsoft.com/office/drawing/2014/main" id="{2A505BAF-2A43-0B22-A129-B26897E556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5000" y="2133600"/>
              <a:ext cx="3175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89" name="Text Box 175">
              <a:extLst>
                <a:ext uri="{FF2B5EF4-FFF2-40B4-BE49-F238E27FC236}">
                  <a16:creationId xmlns:a16="http://schemas.microsoft.com/office/drawing/2014/main" id="{D0D5A9AB-B44A-8574-319B-8FBA02D3E5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6000" y="2743200"/>
              <a:ext cx="3175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90" name="Text Box 176">
              <a:extLst>
                <a:ext uri="{FF2B5EF4-FFF2-40B4-BE49-F238E27FC236}">
                  <a16:creationId xmlns:a16="http://schemas.microsoft.com/office/drawing/2014/main" id="{9559222A-BD87-B0BA-250F-A7B9B2DFF1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6800" y="3200400"/>
              <a:ext cx="3175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cxnSp>
          <p:nvCxnSpPr>
            <p:cNvPr id="91" name="AutoShape 177">
              <a:extLst>
                <a:ext uri="{FF2B5EF4-FFF2-40B4-BE49-F238E27FC236}">
                  <a16:creationId xmlns:a16="http://schemas.microsoft.com/office/drawing/2014/main" id="{E0639A52-520A-F663-FA04-DD4AC7F0F37E}"/>
                </a:ext>
              </a:extLst>
            </p:cNvPr>
            <p:cNvCxnSpPr>
              <a:cxnSpLocks noChangeShapeType="1"/>
              <a:stCxn id="32" idx="2"/>
              <a:endCxn id="41" idx="4"/>
            </p:cNvCxnSpPr>
            <p:nvPr/>
          </p:nvCxnSpPr>
          <p:spPr bwMode="auto">
            <a:xfrm rot="5400000">
              <a:off x="7487444" y="2799556"/>
              <a:ext cx="38100" cy="2135188"/>
            </a:xfrm>
            <a:prstGeom prst="curvedConnector3">
              <a:avLst>
                <a:gd name="adj1" fmla="val 156249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2" name="Text Box 178">
              <a:extLst>
                <a:ext uri="{FF2B5EF4-FFF2-40B4-BE49-F238E27FC236}">
                  <a16:creationId xmlns:a16="http://schemas.microsoft.com/office/drawing/2014/main" id="{600CA620-340F-0DF2-2160-12F8EA17A7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3713" y="1619250"/>
              <a:ext cx="3873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800"/>
                <a:t>IF</a:t>
              </a:r>
            </a:p>
          </p:txBody>
        </p:sp>
        <p:sp>
          <p:nvSpPr>
            <p:cNvPr id="93" name="Text Box 179">
              <a:extLst>
                <a:ext uri="{FF2B5EF4-FFF2-40B4-BE49-F238E27FC236}">
                  <a16:creationId xmlns:a16="http://schemas.microsoft.com/office/drawing/2014/main" id="{865CBF87-580C-A2A2-7D01-C2AB73DDB4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4013" y="3917950"/>
              <a:ext cx="6667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800"/>
                <a:t>error</a:t>
              </a:r>
            </a:p>
          </p:txBody>
        </p:sp>
        <p:sp>
          <p:nvSpPr>
            <p:cNvPr id="94" name="Text Box 180">
              <a:extLst>
                <a:ext uri="{FF2B5EF4-FFF2-40B4-BE49-F238E27FC236}">
                  <a16:creationId xmlns:a16="http://schemas.microsoft.com/office/drawing/2014/main" id="{49F44DE4-5E20-4C39-802A-4E75E287E5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39150" y="3054350"/>
              <a:ext cx="7048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800"/>
                <a:t>NUM</a:t>
              </a:r>
            </a:p>
          </p:txBody>
        </p:sp>
        <p:sp>
          <p:nvSpPr>
            <p:cNvPr id="95" name="Text Box 181">
              <a:extLst>
                <a:ext uri="{FF2B5EF4-FFF2-40B4-BE49-F238E27FC236}">
                  <a16:creationId xmlns:a16="http://schemas.microsoft.com/office/drawing/2014/main" id="{13A67420-7205-70D5-479C-41A1D6370D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80450" y="1644650"/>
              <a:ext cx="4127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800"/>
                <a:t>ID</a:t>
              </a:r>
            </a:p>
          </p:txBody>
        </p:sp>
        <p:sp>
          <p:nvSpPr>
            <p:cNvPr id="96" name="Text Box 182">
              <a:extLst>
                <a:ext uri="{FF2B5EF4-FFF2-40B4-BE49-F238E27FC236}">
                  <a16:creationId xmlns:a16="http://schemas.microsoft.com/office/drawing/2014/main" id="{572D6A62-B964-AC1D-EA65-9E72B3763A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4700" y="3436938"/>
              <a:ext cx="922338" cy="517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400"/>
                <a:t>any</a:t>
              </a:r>
            </a:p>
            <a:p>
              <a:pPr algn="ctr"/>
              <a:r>
                <a:rPr lang="en-US" altLang="en-US" sz="1400"/>
                <a:t>character</a:t>
              </a:r>
            </a:p>
          </p:txBody>
        </p:sp>
      </p:grpSp>
      <p:sp>
        <p:nvSpPr>
          <p:cNvPr id="97" name="Text Box 5">
            <a:extLst>
              <a:ext uri="{FF2B5EF4-FFF2-40B4-BE49-F238E27FC236}">
                <a16:creationId xmlns:a16="http://schemas.microsoft.com/office/drawing/2014/main" id="{25C4A13F-0EBD-83F2-2CC1-B2288D360D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7439" y="5006005"/>
            <a:ext cx="296145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 b="1" dirty="0"/>
              <a:t>move</a:t>
            </a:r>
            <a:r>
              <a:rPr lang="en-US" altLang="en-US" dirty="0"/>
              <a:t>(1-4-9-14, </a:t>
            </a:r>
            <a:r>
              <a:rPr lang="en-US" altLang="en-US" dirty="0">
                <a:solidFill>
                  <a:srgbClr val="0000FF"/>
                </a:solidFill>
              </a:rPr>
              <a:t>0-9</a:t>
            </a:r>
            <a:r>
              <a:rPr lang="en-US" altLang="en-US" dirty="0"/>
              <a:t>) = {10,15}</a:t>
            </a:r>
          </a:p>
        </p:txBody>
      </p:sp>
      <p:sp>
        <p:nvSpPr>
          <p:cNvPr id="98" name="Text Box 6">
            <a:extLst>
              <a:ext uri="{FF2B5EF4-FFF2-40B4-BE49-F238E27FC236}">
                <a16:creationId xmlns:a16="http://schemas.microsoft.com/office/drawing/2014/main" id="{59218857-C545-0B66-E2F6-B6025A321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4871" y="5397810"/>
            <a:ext cx="4511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 sz="2000" dirty="0">
                <a:latin typeface="Tahoma" panose="020B0604030504040204" pitchFamily="34" charset="0"/>
                <a:sym typeface="Symbol" panose="05050102010706020507" pitchFamily="18" charset="2"/>
              </a:rPr>
              <a:t>-closure</a:t>
            </a:r>
            <a:r>
              <a:rPr lang="en-US" altLang="en-US" dirty="0"/>
              <a:t>({10,15}) = {10,11,13,15}</a:t>
            </a:r>
          </a:p>
        </p:txBody>
      </p:sp>
      <p:grpSp>
        <p:nvGrpSpPr>
          <p:cNvPr id="99" name="Group 93">
            <a:extLst>
              <a:ext uri="{FF2B5EF4-FFF2-40B4-BE49-F238E27FC236}">
                <a16:creationId xmlns:a16="http://schemas.microsoft.com/office/drawing/2014/main" id="{0DB266C9-C793-3BE6-1210-7FBC03C3BE31}"/>
              </a:ext>
            </a:extLst>
          </p:cNvPr>
          <p:cNvGrpSpPr>
            <a:grpSpLocks/>
          </p:cNvGrpSpPr>
          <p:nvPr/>
        </p:nvGrpSpPr>
        <p:grpSpPr bwMode="auto">
          <a:xfrm>
            <a:off x="1663700" y="5549900"/>
            <a:ext cx="1295400" cy="457200"/>
            <a:chOff x="336" y="2304"/>
            <a:chExt cx="816" cy="288"/>
          </a:xfrm>
        </p:grpSpPr>
        <p:sp>
          <p:nvSpPr>
            <p:cNvPr id="100" name="Text Box 94">
              <a:extLst>
                <a:ext uri="{FF2B5EF4-FFF2-40B4-BE49-F238E27FC236}">
                  <a16:creationId xmlns:a16="http://schemas.microsoft.com/office/drawing/2014/main" id="{D7DC273F-250F-7403-64FB-5F25635A07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" y="2304"/>
              <a:ext cx="7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1-4-9-14</a:t>
              </a:r>
              <a:endParaRPr lang="en-US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01" name="Oval 95">
              <a:extLst>
                <a:ext uri="{FF2B5EF4-FFF2-40B4-BE49-F238E27FC236}">
                  <a16:creationId xmlns:a16="http://schemas.microsoft.com/office/drawing/2014/main" id="{484CC776-5DD6-1F9D-ECA3-1759783EA2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304"/>
              <a:ext cx="816" cy="28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02" name="Group 96">
            <a:extLst>
              <a:ext uri="{FF2B5EF4-FFF2-40B4-BE49-F238E27FC236}">
                <a16:creationId xmlns:a16="http://schemas.microsoft.com/office/drawing/2014/main" id="{91810AD2-C21F-7FFA-6CC6-D30DE5FB9C5D}"/>
              </a:ext>
            </a:extLst>
          </p:cNvPr>
          <p:cNvGrpSpPr>
            <a:grpSpLocks/>
          </p:cNvGrpSpPr>
          <p:nvPr/>
        </p:nvGrpSpPr>
        <p:grpSpPr bwMode="auto">
          <a:xfrm>
            <a:off x="2239963" y="4965700"/>
            <a:ext cx="795337" cy="584200"/>
            <a:chOff x="1411" y="3128"/>
            <a:chExt cx="501" cy="368"/>
          </a:xfrm>
        </p:grpSpPr>
        <p:cxnSp>
          <p:nvCxnSpPr>
            <p:cNvPr id="103" name="AutoShape 97">
              <a:extLst>
                <a:ext uri="{FF2B5EF4-FFF2-40B4-BE49-F238E27FC236}">
                  <a16:creationId xmlns:a16="http://schemas.microsoft.com/office/drawing/2014/main" id="{85AF1AA6-CE4A-F289-50A6-6250880AF4DF}"/>
                </a:ext>
              </a:extLst>
            </p:cNvPr>
            <p:cNvCxnSpPr>
              <a:cxnSpLocks noChangeShapeType="1"/>
              <a:stCxn id="101" idx="0"/>
              <a:endCxn id="118" idx="2"/>
            </p:cNvCxnSpPr>
            <p:nvPr/>
          </p:nvCxnSpPr>
          <p:spPr bwMode="auto">
            <a:xfrm rot="16200000">
              <a:off x="1608" y="3192"/>
              <a:ext cx="152" cy="456"/>
            </a:xfrm>
            <a:prstGeom prst="curvedConnector2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3" name="Rectangle 98">
              <a:extLst>
                <a:ext uri="{FF2B5EF4-FFF2-40B4-BE49-F238E27FC236}">
                  <a16:creationId xmlns:a16="http://schemas.microsoft.com/office/drawing/2014/main" id="{E1D5CCFA-0ED5-3C4D-390C-01F029D6A4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" y="3128"/>
              <a:ext cx="39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solidFill>
                    <a:srgbClr val="0000FF"/>
                  </a:solidFill>
                </a:rPr>
                <a:t>a-h</a:t>
              </a:r>
            </a:p>
          </p:txBody>
        </p:sp>
      </p:grpSp>
      <p:grpSp>
        <p:nvGrpSpPr>
          <p:cNvPr id="114" name="Group 99">
            <a:extLst>
              <a:ext uri="{FF2B5EF4-FFF2-40B4-BE49-F238E27FC236}">
                <a16:creationId xmlns:a16="http://schemas.microsoft.com/office/drawing/2014/main" id="{BCE55B7C-389A-A841-B7B5-7811693CB423}"/>
              </a:ext>
            </a:extLst>
          </p:cNvPr>
          <p:cNvGrpSpPr>
            <a:grpSpLocks/>
          </p:cNvGrpSpPr>
          <p:nvPr/>
        </p:nvGrpSpPr>
        <p:grpSpPr bwMode="auto">
          <a:xfrm>
            <a:off x="3008313" y="5080000"/>
            <a:ext cx="1282700" cy="457200"/>
            <a:chOff x="1895" y="3200"/>
            <a:chExt cx="808" cy="288"/>
          </a:xfrm>
        </p:grpSpPr>
        <p:sp>
          <p:nvSpPr>
            <p:cNvPr id="115" name="Text Box 100">
              <a:extLst>
                <a:ext uri="{FF2B5EF4-FFF2-40B4-BE49-F238E27FC236}">
                  <a16:creationId xmlns:a16="http://schemas.microsoft.com/office/drawing/2014/main" id="{A91670A5-027F-A4D9-5C32-A939AFB42B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5" y="3200"/>
              <a:ext cx="7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5-6-8-15</a:t>
              </a:r>
            </a:p>
          </p:txBody>
        </p:sp>
        <p:grpSp>
          <p:nvGrpSpPr>
            <p:cNvPr id="116" name="Group 101">
              <a:extLst>
                <a:ext uri="{FF2B5EF4-FFF2-40B4-BE49-F238E27FC236}">
                  <a16:creationId xmlns:a16="http://schemas.microsoft.com/office/drawing/2014/main" id="{DCB07F5B-4FB0-1F4B-C785-050EF720B2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95" y="3200"/>
              <a:ext cx="808" cy="288"/>
              <a:chOff x="4176" y="1488"/>
              <a:chExt cx="1008" cy="432"/>
            </a:xfrm>
          </p:grpSpPr>
          <p:sp>
            <p:nvSpPr>
              <p:cNvPr id="117" name="Oval 102">
                <a:extLst>
                  <a:ext uri="{FF2B5EF4-FFF2-40B4-BE49-F238E27FC236}">
                    <a16:creationId xmlns:a16="http://schemas.microsoft.com/office/drawing/2014/main" id="{3D646353-C71E-7A86-79EC-CCB5BC828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1512"/>
                <a:ext cx="912" cy="38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8" name="Oval 103">
                <a:extLst>
                  <a:ext uri="{FF2B5EF4-FFF2-40B4-BE49-F238E27FC236}">
                    <a16:creationId xmlns:a16="http://schemas.microsoft.com/office/drawing/2014/main" id="{324223A7-9727-AB1F-DCA9-C3FF89D54D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488"/>
                <a:ext cx="1008" cy="43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19" name="Group 104">
            <a:extLst>
              <a:ext uri="{FF2B5EF4-FFF2-40B4-BE49-F238E27FC236}">
                <a16:creationId xmlns:a16="http://schemas.microsoft.com/office/drawing/2014/main" id="{81B1CB0F-8DF3-3BE3-0A32-6C4FAA86D18C}"/>
              </a:ext>
            </a:extLst>
          </p:cNvPr>
          <p:cNvGrpSpPr>
            <a:grpSpLocks/>
          </p:cNvGrpSpPr>
          <p:nvPr/>
        </p:nvGrpSpPr>
        <p:grpSpPr bwMode="auto">
          <a:xfrm>
            <a:off x="3263900" y="5892800"/>
            <a:ext cx="1600200" cy="609600"/>
            <a:chOff x="1392" y="1392"/>
            <a:chExt cx="1008" cy="384"/>
          </a:xfrm>
        </p:grpSpPr>
        <p:sp>
          <p:nvSpPr>
            <p:cNvPr id="120" name="Text Box 105">
              <a:extLst>
                <a:ext uri="{FF2B5EF4-FFF2-40B4-BE49-F238E27FC236}">
                  <a16:creationId xmlns:a16="http://schemas.microsoft.com/office/drawing/2014/main" id="{02187B7F-915A-5FCC-8B30-F8F1111D3B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2" y="1440"/>
              <a:ext cx="94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2-5-6-8-15</a:t>
              </a:r>
            </a:p>
          </p:txBody>
        </p:sp>
        <p:grpSp>
          <p:nvGrpSpPr>
            <p:cNvPr id="121" name="Group 106">
              <a:extLst>
                <a:ext uri="{FF2B5EF4-FFF2-40B4-BE49-F238E27FC236}">
                  <a16:creationId xmlns:a16="http://schemas.microsoft.com/office/drawing/2014/main" id="{38D6CE70-8746-604B-9F09-2D8AE65561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2" y="1392"/>
              <a:ext cx="1008" cy="384"/>
              <a:chOff x="4176" y="1488"/>
              <a:chExt cx="1008" cy="432"/>
            </a:xfrm>
          </p:grpSpPr>
          <p:sp>
            <p:nvSpPr>
              <p:cNvPr id="122" name="Oval 107">
                <a:extLst>
                  <a:ext uri="{FF2B5EF4-FFF2-40B4-BE49-F238E27FC236}">
                    <a16:creationId xmlns:a16="http://schemas.microsoft.com/office/drawing/2014/main" id="{782BB2F0-1F77-9AE5-EB1A-887245438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1512"/>
                <a:ext cx="912" cy="38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3" name="Oval 108">
                <a:extLst>
                  <a:ext uri="{FF2B5EF4-FFF2-40B4-BE49-F238E27FC236}">
                    <a16:creationId xmlns:a16="http://schemas.microsoft.com/office/drawing/2014/main" id="{E92C16FD-AD42-6471-1EBA-D13BF873D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488"/>
                <a:ext cx="1008" cy="43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24" name="Group 109">
            <a:extLst>
              <a:ext uri="{FF2B5EF4-FFF2-40B4-BE49-F238E27FC236}">
                <a16:creationId xmlns:a16="http://schemas.microsoft.com/office/drawing/2014/main" id="{4B4501AB-5B68-85A7-DC8A-D75C2047A5B1}"/>
              </a:ext>
            </a:extLst>
          </p:cNvPr>
          <p:cNvGrpSpPr>
            <a:grpSpLocks/>
          </p:cNvGrpSpPr>
          <p:nvPr/>
        </p:nvGrpSpPr>
        <p:grpSpPr bwMode="auto">
          <a:xfrm>
            <a:off x="2311400" y="6007100"/>
            <a:ext cx="952500" cy="495300"/>
            <a:chOff x="1456" y="3784"/>
            <a:chExt cx="600" cy="312"/>
          </a:xfrm>
        </p:grpSpPr>
        <p:cxnSp>
          <p:nvCxnSpPr>
            <p:cNvPr id="125" name="AutoShape 110">
              <a:extLst>
                <a:ext uri="{FF2B5EF4-FFF2-40B4-BE49-F238E27FC236}">
                  <a16:creationId xmlns:a16="http://schemas.microsoft.com/office/drawing/2014/main" id="{5B67B5AB-432F-0C89-E844-C4C2F97EEB36}"/>
                </a:ext>
              </a:extLst>
            </p:cNvPr>
            <p:cNvCxnSpPr>
              <a:cxnSpLocks noChangeShapeType="1"/>
              <a:stCxn id="101" idx="4"/>
              <a:endCxn id="123" idx="2"/>
            </p:cNvCxnSpPr>
            <p:nvPr/>
          </p:nvCxnSpPr>
          <p:spPr bwMode="auto">
            <a:xfrm rot="16200000" flipH="1">
              <a:off x="1696" y="3544"/>
              <a:ext cx="120" cy="600"/>
            </a:xfrm>
            <a:prstGeom prst="curvedConnector2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6" name="Rectangle 111">
              <a:extLst>
                <a:ext uri="{FF2B5EF4-FFF2-40B4-BE49-F238E27FC236}">
                  <a16:creationId xmlns:a16="http://schemas.microsoft.com/office/drawing/2014/main" id="{A9EB64E7-282A-731E-92CA-57B9652DF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5" y="3808"/>
              <a:ext cx="15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solidFill>
                    <a:srgbClr val="0000FF"/>
                  </a:solidFill>
                </a:rPr>
                <a:t>i</a:t>
              </a:r>
            </a:p>
          </p:txBody>
        </p:sp>
      </p:grpSp>
      <p:sp>
        <p:nvSpPr>
          <p:cNvPr id="136" name="Rectangle 112">
            <a:extLst>
              <a:ext uri="{FF2B5EF4-FFF2-40B4-BE49-F238E27FC236}">
                <a16:creationId xmlns:a16="http://schemas.microsoft.com/office/drawing/2014/main" id="{E58C4342-FAB9-32D9-71D7-7B02CB3DE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8588" y="5219700"/>
            <a:ext cx="506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>
                <a:solidFill>
                  <a:srgbClr val="0000FF"/>
                </a:solidFill>
              </a:rPr>
              <a:t>j-z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64D45DA-F1EF-2EE7-30A9-B77DC0EAAACB}"/>
              </a:ext>
            </a:extLst>
          </p:cNvPr>
          <p:cNvGrpSpPr/>
          <p:nvPr/>
        </p:nvGrpSpPr>
        <p:grpSpPr>
          <a:xfrm>
            <a:off x="0" y="4940300"/>
            <a:ext cx="2362200" cy="1066800"/>
            <a:chOff x="0" y="4940300"/>
            <a:chExt cx="2362200" cy="1066800"/>
          </a:xfrm>
        </p:grpSpPr>
        <p:grpSp>
          <p:nvGrpSpPr>
            <p:cNvPr id="137" name="Group 113">
              <a:extLst>
                <a:ext uri="{FF2B5EF4-FFF2-40B4-BE49-F238E27FC236}">
                  <a16:creationId xmlns:a16="http://schemas.microsoft.com/office/drawing/2014/main" id="{6AA11980-5DE6-EC5C-788E-8B762D68D9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940300"/>
              <a:ext cx="2362200" cy="533400"/>
              <a:chOff x="1152" y="2880"/>
              <a:chExt cx="1488" cy="336"/>
            </a:xfrm>
          </p:grpSpPr>
          <p:sp>
            <p:nvSpPr>
              <p:cNvPr id="138" name="Text Box 114">
                <a:extLst>
                  <a:ext uri="{FF2B5EF4-FFF2-40B4-BE49-F238E27FC236}">
                    <a16:creationId xmlns:a16="http://schemas.microsoft.com/office/drawing/2014/main" id="{9306F109-AA8F-5D47-38DD-7B042721E0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58" y="2904"/>
                <a:ext cx="107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</a:rPr>
                  <a:t>10-11-13-15</a:t>
                </a:r>
              </a:p>
            </p:txBody>
          </p:sp>
          <p:grpSp>
            <p:nvGrpSpPr>
              <p:cNvPr id="139" name="Group 115">
                <a:extLst>
                  <a:ext uri="{FF2B5EF4-FFF2-40B4-BE49-F238E27FC236}">
                    <a16:creationId xmlns:a16="http://schemas.microsoft.com/office/drawing/2014/main" id="{39DC1F7B-6619-BC2D-50DC-3189C65153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52" y="2880"/>
                <a:ext cx="1488" cy="336"/>
                <a:chOff x="4176" y="1488"/>
                <a:chExt cx="1008" cy="432"/>
              </a:xfrm>
            </p:grpSpPr>
            <p:sp>
              <p:nvSpPr>
                <p:cNvPr id="140" name="Oval 116">
                  <a:extLst>
                    <a:ext uri="{FF2B5EF4-FFF2-40B4-BE49-F238E27FC236}">
                      <a16:creationId xmlns:a16="http://schemas.microsoft.com/office/drawing/2014/main" id="{057DFF7E-F1DA-8DD6-1870-555596E27D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4" y="1512"/>
                  <a:ext cx="912" cy="384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41" name="Oval 117">
                  <a:extLst>
                    <a:ext uri="{FF2B5EF4-FFF2-40B4-BE49-F238E27FC236}">
                      <a16:creationId xmlns:a16="http://schemas.microsoft.com/office/drawing/2014/main" id="{00C21AB1-B5F4-CC0D-D32F-EA20C44566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76" y="1488"/>
                  <a:ext cx="1008" cy="432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</p:grpSp>
        <p:cxnSp>
          <p:nvCxnSpPr>
            <p:cNvPr id="142" name="AutoShape 118">
              <a:extLst>
                <a:ext uri="{FF2B5EF4-FFF2-40B4-BE49-F238E27FC236}">
                  <a16:creationId xmlns:a16="http://schemas.microsoft.com/office/drawing/2014/main" id="{F2DAB7DF-8487-902F-106A-7EC4313BD3A0}"/>
                </a:ext>
              </a:extLst>
            </p:cNvPr>
            <p:cNvCxnSpPr>
              <a:cxnSpLocks noChangeShapeType="1"/>
              <a:stCxn id="101" idx="2"/>
              <a:endCxn id="141" idx="4"/>
            </p:cNvCxnSpPr>
            <p:nvPr/>
          </p:nvCxnSpPr>
          <p:spPr bwMode="auto">
            <a:xfrm rot="10800000">
              <a:off x="1181100" y="5473700"/>
              <a:ext cx="482600" cy="304800"/>
            </a:xfrm>
            <a:prstGeom prst="curvedConnector2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3" name="Rectangle 119">
              <a:extLst>
                <a:ext uri="{FF2B5EF4-FFF2-40B4-BE49-F238E27FC236}">
                  <a16:creationId xmlns:a16="http://schemas.microsoft.com/office/drawing/2014/main" id="{ABDCC680-D082-894C-2EF6-F662F9A33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163" y="5549900"/>
              <a:ext cx="62547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solidFill>
                    <a:srgbClr val="0000FF"/>
                  </a:solidFill>
                </a:rPr>
                <a:t>0-9</a:t>
              </a:r>
            </a:p>
          </p:txBody>
        </p:sp>
      </p:grpSp>
      <p:sp>
        <p:nvSpPr>
          <p:cNvPr id="144" name="Text Box 91">
            <a:extLst>
              <a:ext uri="{FF2B5EF4-FFF2-40B4-BE49-F238E27FC236}">
                <a16:creationId xmlns:a16="http://schemas.microsoft.com/office/drawing/2014/main" id="{F9E6A8BA-1174-9CE8-C216-0CD75E1F41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6913" y="4488934"/>
            <a:ext cx="112550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b="1" dirty="0" err="1"/>
              <a:t>Dstates</a:t>
            </a:r>
            <a:r>
              <a:rPr lang="zh-CN" altLang="en-US" b="1" dirty="0"/>
              <a:t>：</a:t>
            </a: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351548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98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73</a:t>
            </a: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3836A1B3-DFFA-896F-086A-A43A1B4D05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5190402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  <a:latin typeface="Palatino Linotype"/>
                <a:cs typeface="Palatino Linotype"/>
              </a:rPr>
              <a:t>一个稍微复杂点的例子</a:t>
            </a:r>
            <a:endParaRPr spc="-5" dirty="0">
              <a:solidFill>
                <a:schemeClr val="bg1"/>
              </a:solidFill>
              <a:latin typeface="Palatino Linotype"/>
              <a:cs typeface="Palatino Linotype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794AB3B4-6C10-AC1C-DBED-6D5F99B35236}"/>
              </a:ext>
            </a:extLst>
          </p:cNvPr>
          <p:cNvSpPr txBox="1"/>
          <p:nvPr/>
        </p:nvSpPr>
        <p:spPr>
          <a:xfrm>
            <a:off x="438568" y="814129"/>
            <a:ext cx="6691575" cy="533416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94666" indent="-457200">
              <a:lnSpc>
                <a:spcPts val="36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85775" algn="l"/>
                <a:tab pos="486409" algn="l"/>
              </a:tabLst>
            </a:pP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NFA</a:t>
            </a:r>
            <a:endParaRPr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C1E8C327-0C20-074F-453F-4252665F6C79}"/>
              </a:ext>
            </a:extLst>
          </p:cNvPr>
          <p:cNvGrpSpPr/>
          <p:nvPr/>
        </p:nvGrpSpPr>
        <p:grpSpPr>
          <a:xfrm>
            <a:off x="609600" y="1477963"/>
            <a:ext cx="8534400" cy="3322637"/>
            <a:chOff x="609600" y="1477963"/>
            <a:chExt cx="8534400" cy="3322637"/>
          </a:xfrm>
        </p:grpSpPr>
        <p:grpSp>
          <p:nvGrpSpPr>
            <p:cNvPr id="3" name="Group 98">
              <a:extLst>
                <a:ext uri="{FF2B5EF4-FFF2-40B4-BE49-F238E27FC236}">
                  <a16:creationId xmlns:a16="http://schemas.microsoft.com/office/drawing/2014/main" id="{1C1E16BD-F3C3-C59E-A927-EAC0FE48EE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71600" y="1790700"/>
              <a:ext cx="533400" cy="533400"/>
              <a:chOff x="2088" y="1728"/>
              <a:chExt cx="336" cy="336"/>
            </a:xfrm>
          </p:grpSpPr>
          <p:sp>
            <p:nvSpPr>
              <p:cNvPr id="4" name="Oval 99">
                <a:extLst>
                  <a:ext uri="{FF2B5EF4-FFF2-40B4-BE49-F238E27FC236}">
                    <a16:creationId xmlns:a16="http://schemas.microsoft.com/office/drawing/2014/main" id="{FF17C43B-52D5-1FD1-32D8-040ACF5995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8" y="1728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" name="Text Box 100">
                <a:extLst>
                  <a:ext uri="{FF2B5EF4-FFF2-40B4-BE49-F238E27FC236}">
                    <a16:creationId xmlns:a16="http://schemas.microsoft.com/office/drawing/2014/main" id="{D3DEAE65-B98C-B6D5-8136-407CAEE31E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49" y="175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</a:rPr>
                  <a:t>2</a:t>
                </a:r>
              </a:p>
            </p:txBody>
          </p:sp>
        </p:grpSp>
        <p:grpSp>
          <p:nvGrpSpPr>
            <p:cNvPr id="6" name="Group 101">
              <a:extLst>
                <a:ext uri="{FF2B5EF4-FFF2-40B4-BE49-F238E27FC236}">
                  <a16:creationId xmlns:a16="http://schemas.microsoft.com/office/drawing/2014/main" id="{A4AD3A09-97FA-9AF7-F4E6-1002F7FF34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67000" y="1790700"/>
              <a:ext cx="533400" cy="533400"/>
              <a:chOff x="3888" y="1728"/>
              <a:chExt cx="336" cy="336"/>
            </a:xfrm>
          </p:grpSpPr>
          <p:grpSp>
            <p:nvGrpSpPr>
              <p:cNvPr id="7" name="Group 102">
                <a:extLst>
                  <a:ext uri="{FF2B5EF4-FFF2-40B4-BE49-F238E27FC236}">
                    <a16:creationId xmlns:a16="http://schemas.microsoft.com/office/drawing/2014/main" id="{23A9F673-1722-3BF0-56F9-656921BB8A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88" y="1728"/>
                <a:ext cx="336" cy="336"/>
                <a:chOff x="2713" y="2112"/>
                <a:chExt cx="336" cy="336"/>
              </a:xfrm>
            </p:grpSpPr>
            <p:sp>
              <p:nvSpPr>
                <p:cNvPr id="9" name="Oval 103">
                  <a:extLst>
                    <a:ext uri="{FF2B5EF4-FFF2-40B4-BE49-F238E27FC236}">
                      <a16:creationId xmlns:a16="http://schemas.microsoft.com/office/drawing/2014/main" id="{BC493E43-7E79-C2F6-5235-DCF35F0D57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3" y="2112"/>
                  <a:ext cx="336" cy="33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" name="Oval 104">
                  <a:extLst>
                    <a:ext uri="{FF2B5EF4-FFF2-40B4-BE49-F238E27FC236}">
                      <a16:creationId xmlns:a16="http://schemas.microsoft.com/office/drawing/2014/main" id="{2E402CBF-9DBB-E73B-A656-E20700115E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7" y="2136"/>
                  <a:ext cx="288" cy="28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" name="Text Box 105">
                <a:extLst>
                  <a:ext uri="{FF2B5EF4-FFF2-40B4-BE49-F238E27FC236}">
                    <a16:creationId xmlns:a16="http://schemas.microsoft.com/office/drawing/2014/main" id="{35382918-90CD-BE96-0174-3CB61A8463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50" y="175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</a:rPr>
                  <a:t>3</a:t>
                </a:r>
              </a:p>
            </p:txBody>
          </p:sp>
        </p:grpSp>
        <p:grpSp>
          <p:nvGrpSpPr>
            <p:cNvPr id="13" name="Group 106">
              <a:extLst>
                <a:ext uri="{FF2B5EF4-FFF2-40B4-BE49-F238E27FC236}">
                  <a16:creationId xmlns:a16="http://schemas.microsoft.com/office/drawing/2014/main" id="{A3BE3E0D-4392-AE8E-4FB3-CEBB0B394F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05800" y="1943100"/>
              <a:ext cx="533400" cy="533400"/>
              <a:chOff x="3888" y="1728"/>
              <a:chExt cx="336" cy="336"/>
            </a:xfrm>
          </p:grpSpPr>
          <p:grpSp>
            <p:nvGrpSpPr>
              <p:cNvPr id="14" name="Group 107">
                <a:extLst>
                  <a:ext uri="{FF2B5EF4-FFF2-40B4-BE49-F238E27FC236}">
                    <a16:creationId xmlns:a16="http://schemas.microsoft.com/office/drawing/2014/main" id="{7FD17AA0-CA4B-1853-7626-75823890F9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88" y="1728"/>
                <a:ext cx="336" cy="336"/>
                <a:chOff x="2713" y="2112"/>
                <a:chExt cx="336" cy="336"/>
              </a:xfrm>
            </p:grpSpPr>
            <p:sp>
              <p:nvSpPr>
                <p:cNvPr id="17" name="Oval 108">
                  <a:extLst>
                    <a:ext uri="{FF2B5EF4-FFF2-40B4-BE49-F238E27FC236}">
                      <a16:creationId xmlns:a16="http://schemas.microsoft.com/office/drawing/2014/main" id="{52DFB4E4-6513-3635-BF3E-46803D1FFF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3" y="2112"/>
                  <a:ext cx="336" cy="33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Oval 109">
                  <a:extLst>
                    <a:ext uri="{FF2B5EF4-FFF2-40B4-BE49-F238E27FC236}">
                      <a16:creationId xmlns:a16="http://schemas.microsoft.com/office/drawing/2014/main" id="{00CF98A5-5E41-2E69-2BA4-F5DBD1E15D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7" y="2136"/>
                  <a:ext cx="288" cy="28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5" name="Text Box 110">
                <a:extLst>
                  <a:ext uri="{FF2B5EF4-FFF2-40B4-BE49-F238E27FC236}">
                    <a16:creationId xmlns:a16="http://schemas.microsoft.com/office/drawing/2014/main" id="{C714EC1A-7E9C-ABC0-CE53-CA23B4D6CC4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50" y="175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</a:rPr>
                  <a:t>8</a:t>
                </a:r>
              </a:p>
            </p:txBody>
          </p:sp>
        </p:grpSp>
        <p:sp>
          <p:nvSpPr>
            <p:cNvPr id="19" name="Oval 111">
              <a:extLst>
                <a:ext uri="{FF2B5EF4-FFF2-40B4-BE49-F238E27FC236}">
                  <a16:creationId xmlns:a16="http://schemas.microsoft.com/office/drawing/2014/main" id="{08EA5894-8D87-4228-B2CE-64BB6A8863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6813" y="1925638"/>
              <a:ext cx="574675" cy="61912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4</a:t>
              </a:r>
              <a:endParaRPr lang="en-US" altLang="en-US"/>
            </a:p>
          </p:txBody>
        </p:sp>
        <p:grpSp>
          <p:nvGrpSpPr>
            <p:cNvPr id="20" name="Group 112">
              <a:extLst>
                <a:ext uri="{FF2B5EF4-FFF2-40B4-BE49-F238E27FC236}">
                  <a16:creationId xmlns:a16="http://schemas.microsoft.com/office/drawing/2014/main" id="{5B044D8E-1721-E184-7ADB-23E2BFCC70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0600" y="1968500"/>
              <a:ext cx="533400" cy="533400"/>
              <a:chOff x="2088" y="1728"/>
              <a:chExt cx="336" cy="336"/>
            </a:xfrm>
          </p:grpSpPr>
          <p:sp>
            <p:nvSpPr>
              <p:cNvPr id="21" name="Oval 113">
                <a:extLst>
                  <a:ext uri="{FF2B5EF4-FFF2-40B4-BE49-F238E27FC236}">
                    <a16:creationId xmlns:a16="http://schemas.microsoft.com/office/drawing/2014/main" id="{08217065-11BA-C3BC-2A5A-91659AAFBC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8" y="1728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2" name="Text Box 114">
                <a:extLst>
                  <a:ext uri="{FF2B5EF4-FFF2-40B4-BE49-F238E27FC236}">
                    <a16:creationId xmlns:a16="http://schemas.microsoft.com/office/drawing/2014/main" id="{3BA19D32-A4A4-DB60-6D25-25E1C777146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49" y="175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</a:rPr>
                  <a:t>5</a:t>
                </a:r>
              </a:p>
            </p:txBody>
          </p:sp>
        </p:grpSp>
        <p:grpSp>
          <p:nvGrpSpPr>
            <p:cNvPr id="23" name="Group 115">
              <a:extLst>
                <a:ext uri="{FF2B5EF4-FFF2-40B4-BE49-F238E27FC236}">
                  <a16:creationId xmlns:a16="http://schemas.microsoft.com/office/drawing/2014/main" id="{6F09E4B9-F737-CD36-F017-8318664885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72200" y="1943100"/>
              <a:ext cx="533400" cy="533400"/>
              <a:chOff x="2088" y="1728"/>
              <a:chExt cx="336" cy="336"/>
            </a:xfrm>
          </p:grpSpPr>
          <p:sp>
            <p:nvSpPr>
              <p:cNvPr id="24" name="Oval 116">
                <a:extLst>
                  <a:ext uri="{FF2B5EF4-FFF2-40B4-BE49-F238E27FC236}">
                    <a16:creationId xmlns:a16="http://schemas.microsoft.com/office/drawing/2014/main" id="{86290CB9-220B-2118-98B1-BAF95F25D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8" y="1728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" name="Text Box 117">
                <a:extLst>
                  <a:ext uri="{FF2B5EF4-FFF2-40B4-BE49-F238E27FC236}">
                    <a16:creationId xmlns:a16="http://schemas.microsoft.com/office/drawing/2014/main" id="{9961A94A-4318-0C94-94E0-C42B4F237D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49" y="175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</a:rPr>
                  <a:t>6</a:t>
                </a:r>
              </a:p>
            </p:txBody>
          </p:sp>
        </p:grpSp>
        <p:grpSp>
          <p:nvGrpSpPr>
            <p:cNvPr id="26" name="Group 118">
              <a:extLst>
                <a:ext uri="{FF2B5EF4-FFF2-40B4-BE49-F238E27FC236}">
                  <a16:creationId xmlns:a16="http://schemas.microsoft.com/office/drawing/2014/main" id="{001A5321-4B3A-7F16-4004-3A7CAAE0BB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62800" y="1943100"/>
              <a:ext cx="533400" cy="533400"/>
              <a:chOff x="2088" y="1728"/>
              <a:chExt cx="336" cy="336"/>
            </a:xfrm>
          </p:grpSpPr>
          <p:sp>
            <p:nvSpPr>
              <p:cNvPr id="28" name="Oval 119">
                <a:extLst>
                  <a:ext uri="{FF2B5EF4-FFF2-40B4-BE49-F238E27FC236}">
                    <a16:creationId xmlns:a16="http://schemas.microsoft.com/office/drawing/2014/main" id="{450F154C-7914-5A3F-1CD0-9300383BD2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8" y="1728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9" name="Text Box 120">
                <a:extLst>
                  <a:ext uri="{FF2B5EF4-FFF2-40B4-BE49-F238E27FC236}">
                    <a16:creationId xmlns:a16="http://schemas.microsoft.com/office/drawing/2014/main" id="{89CBA678-F5BA-3398-428E-F8472786E9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49" y="175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</a:rPr>
                  <a:t>7</a:t>
                </a:r>
              </a:p>
            </p:txBody>
          </p:sp>
        </p:grpSp>
        <p:grpSp>
          <p:nvGrpSpPr>
            <p:cNvPr id="30" name="Group 121">
              <a:extLst>
                <a:ext uri="{FF2B5EF4-FFF2-40B4-BE49-F238E27FC236}">
                  <a16:creationId xmlns:a16="http://schemas.microsoft.com/office/drawing/2014/main" id="{70564C72-59ED-E7D7-1320-550DF405DF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05800" y="3352800"/>
              <a:ext cx="533400" cy="533400"/>
              <a:chOff x="3888" y="1728"/>
              <a:chExt cx="336" cy="336"/>
            </a:xfrm>
          </p:grpSpPr>
          <p:grpSp>
            <p:nvGrpSpPr>
              <p:cNvPr id="31" name="Group 122">
                <a:extLst>
                  <a:ext uri="{FF2B5EF4-FFF2-40B4-BE49-F238E27FC236}">
                    <a16:creationId xmlns:a16="http://schemas.microsoft.com/office/drawing/2014/main" id="{A08543E1-7050-B68B-56FA-5790F97C37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88" y="1728"/>
                <a:ext cx="336" cy="336"/>
                <a:chOff x="2713" y="2112"/>
                <a:chExt cx="336" cy="336"/>
              </a:xfrm>
            </p:grpSpPr>
            <p:sp>
              <p:nvSpPr>
                <p:cNvPr id="33" name="Oval 123">
                  <a:extLst>
                    <a:ext uri="{FF2B5EF4-FFF2-40B4-BE49-F238E27FC236}">
                      <a16:creationId xmlns:a16="http://schemas.microsoft.com/office/drawing/2014/main" id="{EB97E847-C71D-7AC3-C405-A7712BF547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3" y="2112"/>
                  <a:ext cx="336" cy="33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Oval 124">
                  <a:extLst>
                    <a:ext uri="{FF2B5EF4-FFF2-40B4-BE49-F238E27FC236}">
                      <a16:creationId xmlns:a16="http://schemas.microsoft.com/office/drawing/2014/main" id="{228E604D-D973-3192-952C-D2D9E3894F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7" y="2136"/>
                  <a:ext cx="288" cy="28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2" name="Text Box 125">
                <a:extLst>
                  <a:ext uri="{FF2B5EF4-FFF2-40B4-BE49-F238E27FC236}">
                    <a16:creationId xmlns:a16="http://schemas.microsoft.com/office/drawing/2014/main" id="{154DF499-0262-CAF0-2E7E-BB26056F40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03" y="1752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</a:rPr>
                  <a:t>13</a:t>
                </a:r>
              </a:p>
            </p:txBody>
          </p:sp>
        </p:grpSp>
        <p:sp>
          <p:nvSpPr>
            <p:cNvPr id="35" name="Oval 126">
              <a:extLst>
                <a:ext uri="{FF2B5EF4-FFF2-40B4-BE49-F238E27FC236}">
                  <a16:creationId xmlns:a16="http://schemas.microsoft.com/office/drawing/2014/main" id="{D369E38B-5A3B-E9C5-C680-07E4E4F04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400" y="3297238"/>
              <a:ext cx="571500" cy="61912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9</a:t>
              </a:r>
              <a:endParaRPr lang="en-US" altLang="en-US"/>
            </a:p>
          </p:txBody>
        </p:sp>
        <p:grpSp>
          <p:nvGrpSpPr>
            <p:cNvPr id="36" name="Group 127">
              <a:extLst>
                <a:ext uri="{FF2B5EF4-FFF2-40B4-BE49-F238E27FC236}">
                  <a16:creationId xmlns:a16="http://schemas.microsoft.com/office/drawing/2014/main" id="{4B35643D-116D-8211-186B-519B8B370C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0600" y="3352800"/>
              <a:ext cx="533400" cy="533400"/>
              <a:chOff x="2088" y="1728"/>
              <a:chExt cx="336" cy="336"/>
            </a:xfrm>
          </p:grpSpPr>
          <p:sp>
            <p:nvSpPr>
              <p:cNvPr id="37" name="Oval 128">
                <a:extLst>
                  <a:ext uri="{FF2B5EF4-FFF2-40B4-BE49-F238E27FC236}">
                    <a16:creationId xmlns:a16="http://schemas.microsoft.com/office/drawing/2014/main" id="{024472FA-6803-5A31-48AB-04CACB58A4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8" y="1728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8" name="Text Box 129">
                <a:extLst>
                  <a:ext uri="{FF2B5EF4-FFF2-40B4-BE49-F238E27FC236}">
                    <a16:creationId xmlns:a16="http://schemas.microsoft.com/office/drawing/2014/main" id="{78AB4112-3D7A-BF8D-83DB-516C0CD45B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02" y="1752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</a:rPr>
                  <a:t>10</a:t>
                </a:r>
              </a:p>
            </p:txBody>
          </p:sp>
        </p:grpSp>
        <p:grpSp>
          <p:nvGrpSpPr>
            <p:cNvPr id="39" name="Group 130">
              <a:extLst>
                <a:ext uri="{FF2B5EF4-FFF2-40B4-BE49-F238E27FC236}">
                  <a16:creationId xmlns:a16="http://schemas.microsoft.com/office/drawing/2014/main" id="{A2B79EC9-98D2-B2BC-63B4-6B084F4CAE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72200" y="3352800"/>
              <a:ext cx="533400" cy="533400"/>
              <a:chOff x="2088" y="1728"/>
              <a:chExt cx="336" cy="336"/>
            </a:xfrm>
          </p:grpSpPr>
          <p:sp>
            <p:nvSpPr>
              <p:cNvPr id="41" name="Oval 131">
                <a:extLst>
                  <a:ext uri="{FF2B5EF4-FFF2-40B4-BE49-F238E27FC236}">
                    <a16:creationId xmlns:a16="http://schemas.microsoft.com/office/drawing/2014/main" id="{89FC478E-2851-337A-37CA-C4A538BB5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8" y="1728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" name="Text Box 132">
                <a:extLst>
                  <a:ext uri="{FF2B5EF4-FFF2-40B4-BE49-F238E27FC236}">
                    <a16:creationId xmlns:a16="http://schemas.microsoft.com/office/drawing/2014/main" id="{2D767310-2254-E277-BA13-1259752227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02" y="1752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</a:rPr>
                  <a:t>11</a:t>
                </a:r>
              </a:p>
            </p:txBody>
          </p:sp>
        </p:grpSp>
        <p:grpSp>
          <p:nvGrpSpPr>
            <p:cNvPr id="43" name="Group 133">
              <a:extLst>
                <a:ext uri="{FF2B5EF4-FFF2-40B4-BE49-F238E27FC236}">
                  <a16:creationId xmlns:a16="http://schemas.microsoft.com/office/drawing/2014/main" id="{D97D8F2C-C804-834A-F53A-7B793D7CF1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62800" y="3352800"/>
              <a:ext cx="533400" cy="533400"/>
              <a:chOff x="2088" y="1728"/>
              <a:chExt cx="336" cy="336"/>
            </a:xfrm>
          </p:grpSpPr>
          <p:sp>
            <p:nvSpPr>
              <p:cNvPr id="44" name="Oval 134">
                <a:extLst>
                  <a:ext uri="{FF2B5EF4-FFF2-40B4-BE49-F238E27FC236}">
                    <a16:creationId xmlns:a16="http://schemas.microsoft.com/office/drawing/2014/main" id="{A0BBAA75-E80A-306C-0D3E-F8C5EAC3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8" y="1728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5" name="Text Box 135">
                <a:extLst>
                  <a:ext uri="{FF2B5EF4-FFF2-40B4-BE49-F238E27FC236}">
                    <a16:creationId xmlns:a16="http://schemas.microsoft.com/office/drawing/2014/main" id="{E5818531-BA4D-CE34-F759-B75C1165BC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02" y="1752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</a:rPr>
                  <a:t>12</a:t>
                </a:r>
              </a:p>
            </p:txBody>
          </p:sp>
        </p:grpSp>
        <p:cxnSp>
          <p:nvCxnSpPr>
            <p:cNvPr id="46" name="AutoShape 136">
              <a:extLst>
                <a:ext uri="{FF2B5EF4-FFF2-40B4-BE49-F238E27FC236}">
                  <a16:creationId xmlns:a16="http://schemas.microsoft.com/office/drawing/2014/main" id="{57F2DD7D-957A-9C16-EA0B-6819965BAD25}"/>
                </a:ext>
              </a:extLst>
            </p:cNvPr>
            <p:cNvCxnSpPr>
              <a:cxnSpLocks noChangeShapeType="1"/>
              <a:stCxn id="28" idx="6"/>
              <a:endCxn id="17" idx="2"/>
            </p:cNvCxnSpPr>
            <p:nvPr/>
          </p:nvCxnSpPr>
          <p:spPr bwMode="auto">
            <a:xfrm>
              <a:off x="7696200" y="2209800"/>
              <a:ext cx="6096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AutoShape 137">
              <a:extLst>
                <a:ext uri="{FF2B5EF4-FFF2-40B4-BE49-F238E27FC236}">
                  <a16:creationId xmlns:a16="http://schemas.microsoft.com/office/drawing/2014/main" id="{E35C17FE-1BA6-255A-0739-C89DAA52F387}"/>
                </a:ext>
              </a:extLst>
            </p:cNvPr>
            <p:cNvCxnSpPr>
              <a:cxnSpLocks noChangeShapeType="1"/>
              <a:stCxn id="44" idx="6"/>
              <a:endCxn id="33" idx="2"/>
            </p:cNvCxnSpPr>
            <p:nvPr/>
          </p:nvCxnSpPr>
          <p:spPr bwMode="auto">
            <a:xfrm>
              <a:off x="7696200" y="3619500"/>
              <a:ext cx="6096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AutoShape 138">
              <a:extLst>
                <a:ext uri="{FF2B5EF4-FFF2-40B4-BE49-F238E27FC236}">
                  <a16:creationId xmlns:a16="http://schemas.microsoft.com/office/drawing/2014/main" id="{EA0015BF-4BE9-7F2F-84D7-D3A65C2C029C}"/>
                </a:ext>
              </a:extLst>
            </p:cNvPr>
            <p:cNvCxnSpPr>
              <a:cxnSpLocks noChangeShapeType="1"/>
              <a:stCxn id="37" idx="6"/>
              <a:endCxn id="33" idx="0"/>
            </p:cNvCxnSpPr>
            <p:nvPr/>
          </p:nvCxnSpPr>
          <p:spPr bwMode="auto">
            <a:xfrm flipV="1">
              <a:off x="5334000" y="3352800"/>
              <a:ext cx="3238500" cy="266700"/>
            </a:xfrm>
            <a:prstGeom prst="curvedConnector4">
              <a:avLst>
                <a:gd name="adj1" fmla="val 19509"/>
                <a:gd name="adj2" fmla="val 198806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AutoShape 139">
              <a:extLst>
                <a:ext uri="{FF2B5EF4-FFF2-40B4-BE49-F238E27FC236}">
                  <a16:creationId xmlns:a16="http://schemas.microsoft.com/office/drawing/2014/main" id="{88BD568A-DE66-81B8-63E7-C6D93F52C34D}"/>
                </a:ext>
              </a:extLst>
            </p:cNvPr>
            <p:cNvCxnSpPr>
              <a:cxnSpLocks noChangeShapeType="1"/>
              <a:stCxn id="15" idx="2"/>
              <a:endCxn id="25" idx="2"/>
            </p:cNvCxnSpPr>
            <p:nvPr/>
          </p:nvCxnSpPr>
          <p:spPr bwMode="auto">
            <a:xfrm rot="5400000">
              <a:off x="7504113" y="1371600"/>
              <a:ext cx="1588" cy="2135187"/>
            </a:xfrm>
            <a:prstGeom prst="curvedConnector3">
              <a:avLst>
                <a:gd name="adj1" fmla="val 3509999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AutoShape 140">
              <a:extLst>
                <a:ext uri="{FF2B5EF4-FFF2-40B4-BE49-F238E27FC236}">
                  <a16:creationId xmlns:a16="http://schemas.microsoft.com/office/drawing/2014/main" id="{C64D2A3F-FBAC-BBEB-049E-E2C93178C51D}"/>
                </a:ext>
              </a:extLst>
            </p:cNvPr>
            <p:cNvCxnSpPr>
              <a:cxnSpLocks noChangeShapeType="1"/>
              <a:stCxn id="21" idx="6"/>
              <a:endCxn id="17" idx="0"/>
            </p:cNvCxnSpPr>
            <p:nvPr/>
          </p:nvCxnSpPr>
          <p:spPr bwMode="auto">
            <a:xfrm flipV="1">
              <a:off x="5334000" y="1943100"/>
              <a:ext cx="3238500" cy="292100"/>
            </a:xfrm>
            <a:prstGeom prst="curvedConnector4">
              <a:avLst>
                <a:gd name="adj1" fmla="val 22301"/>
                <a:gd name="adj2" fmla="val 24347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AutoShape 141">
              <a:extLst>
                <a:ext uri="{FF2B5EF4-FFF2-40B4-BE49-F238E27FC236}">
                  <a16:creationId xmlns:a16="http://schemas.microsoft.com/office/drawing/2014/main" id="{F707E4F9-E402-DB35-6CF8-8B35A5FB50BB}"/>
                </a:ext>
              </a:extLst>
            </p:cNvPr>
            <p:cNvCxnSpPr>
              <a:cxnSpLocks noChangeShapeType="1"/>
              <a:stCxn id="4" idx="6"/>
              <a:endCxn id="9" idx="2"/>
            </p:cNvCxnSpPr>
            <p:nvPr/>
          </p:nvCxnSpPr>
          <p:spPr bwMode="auto">
            <a:xfrm>
              <a:off x="1905000" y="2057400"/>
              <a:ext cx="762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2" name="Oval 142">
              <a:extLst>
                <a:ext uri="{FF2B5EF4-FFF2-40B4-BE49-F238E27FC236}">
                  <a16:creationId xmlns:a16="http://schemas.microsoft.com/office/drawing/2014/main" id="{8841E2A1-ADCF-C746-3361-CF11387DD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9550" y="3392488"/>
              <a:ext cx="625475" cy="61912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14</a:t>
              </a:r>
              <a:endParaRPr lang="en-US" altLang="en-US"/>
            </a:p>
          </p:txBody>
        </p:sp>
        <p:grpSp>
          <p:nvGrpSpPr>
            <p:cNvPr id="53" name="Group 143">
              <a:extLst>
                <a:ext uri="{FF2B5EF4-FFF2-40B4-BE49-F238E27FC236}">
                  <a16:creationId xmlns:a16="http://schemas.microsoft.com/office/drawing/2014/main" id="{6A3DAFF8-E36A-533B-F388-1C09FDD418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33700" y="3429000"/>
              <a:ext cx="533400" cy="533400"/>
              <a:chOff x="3888" y="1728"/>
              <a:chExt cx="336" cy="336"/>
            </a:xfrm>
          </p:grpSpPr>
          <p:grpSp>
            <p:nvGrpSpPr>
              <p:cNvPr id="54" name="Group 144">
                <a:extLst>
                  <a:ext uri="{FF2B5EF4-FFF2-40B4-BE49-F238E27FC236}">
                    <a16:creationId xmlns:a16="http://schemas.microsoft.com/office/drawing/2014/main" id="{1884E82A-0E48-2428-8B85-205E7BB6E2C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88" y="1728"/>
                <a:ext cx="336" cy="336"/>
                <a:chOff x="2713" y="2112"/>
                <a:chExt cx="336" cy="336"/>
              </a:xfrm>
            </p:grpSpPr>
            <p:sp>
              <p:nvSpPr>
                <p:cNvPr id="56" name="Oval 145">
                  <a:extLst>
                    <a:ext uri="{FF2B5EF4-FFF2-40B4-BE49-F238E27FC236}">
                      <a16:creationId xmlns:a16="http://schemas.microsoft.com/office/drawing/2014/main" id="{86B613A6-C73F-8DAC-9A29-2C036A6764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3" y="2112"/>
                  <a:ext cx="336" cy="33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Oval 146">
                  <a:extLst>
                    <a:ext uri="{FF2B5EF4-FFF2-40B4-BE49-F238E27FC236}">
                      <a16:creationId xmlns:a16="http://schemas.microsoft.com/office/drawing/2014/main" id="{3D9D3F73-9785-6CDA-C81D-BB925B7E51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7" y="2136"/>
                  <a:ext cx="288" cy="28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" name="Text Box 147">
                <a:extLst>
                  <a:ext uri="{FF2B5EF4-FFF2-40B4-BE49-F238E27FC236}">
                    <a16:creationId xmlns:a16="http://schemas.microsoft.com/office/drawing/2014/main" id="{7DA54256-7C6C-E310-74AF-BA6B8B277F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02" y="1752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</a:rPr>
                  <a:t>15</a:t>
                </a:r>
              </a:p>
            </p:txBody>
          </p:sp>
        </p:grpSp>
        <p:grpSp>
          <p:nvGrpSpPr>
            <p:cNvPr id="58" name="Group 148">
              <a:extLst>
                <a:ext uri="{FF2B5EF4-FFF2-40B4-BE49-F238E27FC236}">
                  <a16:creationId xmlns:a16="http://schemas.microsoft.com/office/drawing/2014/main" id="{A1BC9248-30D6-BFB9-EF37-4F5F230813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600" y="2667000"/>
              <a:ext cx="533400" cy="533400"/>
              <a:chOff x="2088" y="1728"/>
              <a:chExt cx="336" cy="336"/>
            </a:xfrm>
          </p:grpSpPr>
          <p:sp>
            <p:nvSpPr>
              <p:cNvPr id="59" name="Oval 149">
                <a:extLst>
                  <a:ext uri="{FF2B5EF4-FFF2-40B4-BE49-F238E27FC236}">
                    <a16:creationId xmlns:a16="http://schemas.microsoft.com/office/drawing/2014/main" id="{F5B8763E-739E-B7F8-280D-96A4609E35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8" y="1728"/>
                <a:ext cx="336" cy="336"/>
              </a:xfrm>
              <a:prstGeom prst="ellipse">
                <a:avLst/>
              </a:prstGeom>
              <a:solidFill>
                <a:srgbClr val="FFCC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Text Box 150">
                <a:extLst>
                  <a:ext uri="{FF2B5EF4-FFF2-40B4-BE49-F238E27FC236}">
                    <a16:creationId xmlns:a16="http://schemas.microsoft.com/office/drawing/2014/main" id="{F088370D-45C2-31E8-E6EE-22FA961F6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49" y="175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CCCC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dirty="0">
                    <a:latin typeface="Times New Roman" panose="02020603050405020304" pitchFamily="18" charset="0"/>
                  </a:rPr>
                  <a:t>1</a:t>
                </a:r>
              </a:p>
            </p:txBody>
          </p:sp>
        </p:grpSp>
        <p:cxnSp>
          <p:nvCxnSpPr>
            <p:cNvPr id="61" name="AutoShape 151">
              <a:extLst>
                <a:ext uri="{FF2B5EF4-FFF2-40B4-BE49-F238E27FC236}">
                  <a16:creationId xmlns:a16="http://schemas.microsoft.com/office/drawing/2014/main" id="{EC7DB0FC-B596-79AA-87F2-479409BA0715}"/>
                </a:ext>
              </a:extLst>
            </p:cNvPr>
            <p:cNvCxnSpPr>
              <a:cxnSpLocks noChangeShapeType="1"/>
              <a:stCxn id="59" idx="7"/>
              <a:endCxn id="19" idx="2"/>
            </p:cNvCxnSpPr>
            <p:nvPr/>
          </p:nvCxnSpPr>
          <p:spPr bwMode="auto">
            <a:xfrm flipV="1">
              <a:off x="1065213" y="2235200"/>
              <a:ext cx="2641600" cy="50958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AutoShape 152">
              <a:extLst>
                <a:ext uri="{FF2B5EF4-FFF2-40B4-BE49-F238E27FC236}">
                  <a16:creationId xmlns:a16="http://schemas.microsoft.com/office/drawing/2014/main" id="{EF76FE2D-68E4-2BB0-882D-5F843CDA82BC}"/>
                </a:ext>
              </a:extLst>
            </p:cNvPr>
            <p:cNvCxnSpPr>
              <a:cxnSpLocks noChangeShapeType="1"/>
              <a:stCxn id="59" idx="6"/>
              <a:endCxn id="35" idx="1"/>
            </p:cNvCxnSpPr>
            <p:nvPr/>
          </p:nvCxnSpPr>
          <p:spPr bwMode="auto">
            <a:xfrm>
              <a:off x="1143000" y="2933700"/>
              <a:ext cx="2649538" cy="4540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AutoShape 153">
              <a:extLst>
                <a:ext uri="{FF2B5EF4-FFF2-40B4-BE49-F238E27FC236}">
                  <a16:creationId xmlns:a16="http://schemas.microsoft.com/office/drawing/2014/main" id="{6D6F6016-5A84-320D-FE4C-8D0A28F9975B}"/>
                </a:ext>
              </a:extLst>
            </p:cNvPr>
            <p:cNvCxnSpPr>
              <a:cxnSpLocks noChangeShapeType="1"/>
              <a:stCxn id="59" idx="5"/>
              <a:endCxn id="52" idx="1"/>
            </p:cNvCxnSpPr>
            <p:nvPr/>
          </p:nvCxnSpPr>
          <p:spPr bwMode="auto">
            <a:xfrm>
              <a:off x="1065213" y="3122613"/>
              <a:ext cx="506412" cy="3603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AutoShape 154">
              <a:extLst>
                <a:ext uri="{FF2B5EF4-FFF2-40B4-BE49-F238E27FC236}">
                  <a16:creationId xmlns:a16="http://schemas.microsoft.com/office/drawing/2014/main" id="{5179CAD2-F008-0CB1-4AA7-4A82D3285D57}"/>
                </a:ext>
              </a:extLst>
            </p:cNvPr>
            <p:cNvCxnSpPr>
              <a:cxnSpLocks noChangeShapeType="1"/>
              <a:stCxn id="59" idx="0"/>
              <a:endCxn id="4" idx="3"/>
            </p:cNvCxnSpPr>
            <p:nvPr/>
          </p:nvCxnSpPr>
          <p:spPr bwMode="auto">
            <a:xfrm flipV="1">
              <a:off x="876300" y="2246313"/>
              <a:ext cx="573088" cy="42068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AutoShape 155">
              <a:extLst>
                <a:ext uri="{FF2B5EF4-FFF2-40B4-BE49-F238E27FC236}">
                  <a16:creationId xmlns:a16="http://schemas.microsoft.com/office/drawing/2014/main" id="{0033E6C1-F67D-992A-DF57-6BD37D321DDF}"/>
                </a:ext>
              </a:extLst>
            </p:cNvPr>
            <p:cNvCxnSpPr>
              <a:cxnSpLocks noChangeShapeType="1"/>
              <a:stCxn id="19" idx="6"/>
              <a:endCxn id="21" idx="2"/>
            </p:cNvCxnSpPr>
            <p:nvPr/>
          </p:nvCxnSpPr>
          <p:spPr bwMode="auto">
            <a:xfrm>
              <a:off x="4281488" y="2235200"/>
              <a:ext cx="51911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AutoShape 156">
              <a:extLst>
                <a:ext uri="{FF2B5EF4-FFF2-40B4-BE49-F238E27FC236}">
                  <a16:creationId xmlns:a16="http://schemas.microsoft.com/office/drawing/2014/main" id="{05EE4103-DAF5-F205-AD25-CD47686E3002}"/>
                </a:ext>
              </a:extLst>
            </p:cNvPr>
            <p:cNvCxnSpPr>
              <a:cxnSpLocks noChangeShapeType="1"/>
              <a:stCxn id="35" idx="6"/>
              <a:endCxn id="38" idx="1"/>
            </p:cNvCxnSpPr>
            <p:nvPr/>
          </p:nvCxnSpPr>
          <p:spPr bwMode="auto">
            <a:xfrm>
              <a:off x="4279900" y="3606800"/>
              <a:ext cx="542925" cy="127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9" name="Text Box 157">
              <a:extLst>
                <a:ext uri="{FF2B5EF4-FFF2-40B4-BE49-F238E27FC236}">
                  <a16:creationId xmlns:a16="http://schemas.microsoft.com/office/drawing/2014/main" id="{7439198E-D60A-7727-5A2E-1A4A8DCDE8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6725" y="1858963"/>
              <a:ext cx="53657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000">
                  <a:solidFill>
                    <a:srgbClr val="0000FF"/>
                  </a:solidFill>
                </a:rPr>
                <a:t>a-z</a:t>
              </a:r>
            </a:p>
          </p:txBody>
        </p:sp>
        <p:sp>
          <p:nvSpPr>
            <p:cNvPr id="71" name="Text Box 158">
              <a:extLst>
                <a:ext uri="{FF2B5EF4-FFF2-40B4-BE49-F238E27FC236}">
                  <a16:creationId xmlns:a16="http://schemas.microsoft.com/office/drawing/2014/main" id="{7B9BDE06-CBDE-FEC0-78E4-0E14F85A49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48450" y="3230563"/>
              <a:ext cx="55086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000">
                  <a:solidFill>
                    <a:srgbClr val="0000FF"/>
                  </a:solidFill>
                </a:rPr>
                <a:t>0-9</a:t>
              </a:r>
            </a:p>
          </p:txBody>
        </p:sp>
        <p:cxnSp>
          <p:nvCxnSpPr>
            <p:cNvPr id="72" name="AutoShape 159">
              <a:extLst>
                <a:ext uri="{FF2B5EF4-FFF2-40B4-BE49-F238E27FC236}">
                  <a16:creationId xmlns:a16="http://schemas.microsoft.com/office/drawing/2014/main" id="{343E3C23-0ED5-B386-A5F8-FDF33F33419A}"/>
                </a:ext>
              </a:extLst>
            </p:cNvPr>
            <p:cNvCxnSpPr>
              <a:cxnSpLocks noChangeShapeType="1"/>
              <a:stCxn id="42" idx="3"/>
              <a:endCxn id="45" idx="1"/>
            </p:cNvCxnSpPr>
            <p:nvPr/>
          </p:nvCxnSpPr>
          <p:spPr bwMode="auto">
            <a:xfrm>
              <a:off x="6683375" y="3619500"/>
              <a:ext cx="50165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3" name="Text Box 160">
              <a:extLst>
                <a:ext uri="{FF2B5EF4-FFF2-40B4-BE49-F238E27FC236}">
                  <a16:creationId xmlns:a16="http://schemas.microsoft.com/office/drawing/2014/main" id="{517771EB-1161-08B6-0188-40AACC34D1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6250" y="3230563"/>
              <a:ext cx="55086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000">
                  <a:solidFill>
                    <a:srgbClr val="0000FF"/>
                  </a:solidFill>
                </a:rPr>
                <a:t>0-9</a:t>
              </a:r>
            </a:p>
          </p:txBody>
        </p:sp>
        <p:cxnSp>
          <p:nvCxnSpPr>
            <p:cNvPr id="74" name="AutoShape 161">
              <a:extLst>
                <a:ext uri="{FF2B5EF4-FFF2-40B4-BE49-F238E27FC236}">
                  <a16:creationId xmlns:a16="http://schemas.microsoft.com/office/drawing/2014/main" id="{4E931A43-9434-93A9-ADA1-7E6995DA0231}"/>
                </a:ext>
              </a:extLst>
            </p:cNvPr>
            <p:cNvCxnSpPr>
              <a:cxnSpLocks noChangeShapeType="1"/>
              <a:stCxn id="24" idx="7"/>
              <a:endCxn id="28" idx="1"/>
            </p:cNvCxnSpPr>
            <p:nvPr/>
          </p:nvCxnSpPr>
          <p:spPr bwMode="auto">
            <a:xfrm rot="5400000" flipV="1">
              <a:off x="6933407" y="1715294"/>
              <a:ext cx="1587" cy="612775"/>
            </a:xfrm>
            <a:prstGeom prst="curvedConnector3">
              <a:avLst>
                <a:gd name="adj1" fmla="val -910000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AutoShape 162">
              <a:extLst>
                <a:ext uri="{FF2B5EF4-FFF2-40B4-BE49-F238E27FC236}">
                  <a16:creationId xmlns:a16="http://schemas.microsoft.com/office/drawing/2014/main" id="{EB1B7464-B72E-15BB-BAC3-6D78E5F49D08}"/>
                </a:ext>
              </a:extLst>
            </p:cNvPr>
            <p:cNvCxnSpPr>
              <a:cxnSpLocks noChangeShapeType="1"/>
              <a:stCxn id="24" idx="5"/>
              <a:endCxn id="28" idx="3"/>
            </p:cNvCxnSpPr>
            <p:nvPr/>
          </p:nvCxnSpPr>
          <p:spPr bwMode="auto">
            <a:xfrm rot="16200000" flipH="1">
              <a:off x="6933407" y="2093119"/>
              <a:ext cx="1587" cy="612775"/>
            </a:xfrm>
            <a:prstGeom prst="curvedConnector3">
              <a:avLst>
                <a:gd name="adj1" fmla="val 459999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7" name="Text Box 163">
              <a:extLst>
                <a:ext uri="{FF2B5EF4-FFF2-40B4-BE49-F238E27FC236}">
                  <a16:creationId xmlns:a16="http://schemas.microsoft.com/office/drawing/2014/main" id="{ADDB6BB5-036A-2525-2950-FFA196885E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38925" y="1477963"/>
              <a:ext cx="53657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000">
                  <a:solidFill>
                    <a:srgbClr val="0000FF"/>
                  </a:solidFill>
                </a:rPr>
                <a:t>a-z</a:t>
              </a:r>
            </a:p>
          </p:txBody>
        </p:sp>
        <p:sp>
          <p:nvSpPr>
            <p:cNvPr id="78" name="Text Box 164">
              <a:extLst>
                <a:ext uri="{FF2B5EF4-FFF2-40B4-BE49-F238E27FC236}">
                  <a16:creationId xmlns:a16="http://schemas.microsoft.com/office/drawing/2014/main" id="{FE67B911-E338-06D5-3B88-2F2EFC92D6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24650" y="2468563"/>
              <a:ext cx="55086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000">
                  <a:solidFill>
                    <a:srgbClr val="0000FF"/>
                  </a:solidFill>
                </a:rPr>
                <a:t>0-9</a:t>
              </a:r>
            </a:p>
          </p:txBody>
        </p:sp>
        <p:cxnSp>
          <p:nvCxnSpPr>
            <p:cNvPr id="79" name="AutoShape 165">
              <a:extLst>
                <a:ext uri="{FF2B5EF4-FFF2-40B4-BE49-F238E27FC236}">
                  <a16:creationId xmlns:a16="http://schemas.microsoft.com/office/drawing/2014/main" id="{24EFFEAA-676B-5464-6156-343C7A9C1B61}"/>
                </a:ext>
              </a:extLst>
            </p:cNvPr>
            <p:cNvCxnSpPr>
              <a:cxnSpLocks noChangeShapeType="1"/>
              <a:stCxn id="52" idx="6"/>
              <a:endCxn id="55" idx="1"/>
            </p:cNvCxnSpPr>
            <p:nvPr/>
          </p:nvCxnSpPr>
          <p:spPr bwMode="auto">
            <a:xfrm flipV="1">
              <a:off x="2105025" y="3695700"/>
              <a:ext cx="850900" cy="63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0" name="Text Box 166">
              <a:extLst>
                <a:ext uri="{FF2B5EF4-FFF2-40B4-BE49-F238E27FC236}">
                  <a16:creationId xmlns:a16="http://schemas.microsoft.com/office/drawing/2014/main" id="{ECD223B1-AD5E-6547-FA8A-5F4470185A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7100" y="2163763"/>
              <a:ext cx="2413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000">
                  <a:solidFill>
                    <a:srgbClr val="0000FF"/>
                  </a:solidFill>
                </a:rPr>
                <a:t>i</a:t>
              </a:r>
            </a:p>
          </p:txBody>
        </p:sp>
        <p:sp>
          <p:nvSpPr>
            <p:cNvPr id="81" name="Text Box 167">
              <a:extLst>
                <a:ext uri="{FF2B5EF4-FFF2-40B4-BE49-F238E27FC236}">
                  <a16:creationId xmlns:a16="http://schemas.microsoft.com/office/drawing/2014/main" id="{C6F50DC1-7FF1-A76D-4248-6357D5BE6F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1688" y="1706563"/>
              <a:ext cx="2540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000">
                  <a:solidFill>
                    <a:srgbClr val="0000FF"/>
                  </a:solidFill>
                </a:rPr>
                <a:t>f</a:t>
              </a:r>
            </a:p>
          </p:txBody>
        </p:sp>
        <p:sp>
          <p:nvSpPr>
            <p:cNvPr id="82" name="Text Box 168">
              <a:extLst>
                <a:ext uri="{FF2B5EF4-FFF2-40B4-BE49-F238E27FC236}">
                  <a16:creationId xmlns:a16="http://schemas.microsoft.com/office/drawing/2014/main" id="{756EAF52-6DF0-AAFB-CD7D-6670CCB82D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800" y="1676400"/>
              <a:ext cx="3175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83" name="Text Box 169">
              <a:extLst>
                <a:ext uri="{FF2B5EF4-FFF2-40B4-BE49-F238E27FC236}">
                  <a16:creationId xmlns:a16="http://schemas.microsoft.com/office/drawing/2014/main" id="{28FFB7D3-D6B9-0B6E-7861-D30DEB6CC2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5800" y="2590800"/>
              <a:ext cx="3175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84" name="Text Box 170">
              <a:extLst>
                <a:ext uri="{FF2B5EF4-FFF2-40B4-BE49-F238E27FC236}">
                  <a16:creationId xmlns:a16="http://schemas.microsoft.com/office/drawing/2014/main" id="{F653DDCA-6575-FF80-7FA4-6830F1A37B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72400" y="1828800"/>
              <a:ext cx="3175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85" name="Text Box 171">
              <a:extLst>
                <a:ext uri="{FF2B5EF4-FFF2-40B4-BE49-F238E27FC236}">
                  <a16:creationId xmlns:a16="http://schemas.microsoft.com/office/drawing/2014/main" id="{E4E15D71-B99D-E77E-7AAE-DA7C14FFF2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15200" y="4343400"/>
              <a:ext cx="3175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86" name="Text Box 172">
              <a:extLst>
                <a:ext uri="{FF2B5EF4-FFF2-40B4-BE49-F238E27FC236}">
                  <a16:creationId xmlns:a16="http://schemas.microsoft.com/office/drawing/2014/main" id="{7299C7F4-D769-0E75-9F25-0D9F806EE6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2600" y="3124200"/>
              <a:ext cx="3175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87" name="Text Box 173">
              <a:extLst>
                <a:ext uri="{FF2B5EF4-FFF2-40B4-BE49-F238E27FC236}">
                  <a16:creationId xmlns:a16="http://schemas.microsoft.com/office/drawing/2014/main" id="{FC751BF1-3FDE-0DA4-5AB9-79EED195F3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72400" y="3505200"/>
              <a:ext cx="3175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88" name="Text Box 174">
              <a:extLst>
                <a:ext uri="{FF2B5EF4-FFF2-40B4-BE49-F238E27FC236}">
                  <a16:creationId xmlns:a16="http://schemas.microsoft.com/office/drawing/2014/main" id="{2A505BAF-2A43-0B22-A129-B26897E556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5000" y="2133600"/>
              <a:ext cx="3175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89" name="Text Box 175">
              <a:extLst>
                <a:ext uri="{FF2B5EF4-FFF2-40B4-BE49-F238E27FC236}">
                  <a16:creationId xmlns:a16="http://schemas.microsoft.com/office/drawing/2014/main" id="{D0D5A9AB-B44A-8574-319B-8FBA02D3E5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6000" y="2743200"/>
              <a:ext cx="3175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90" name="Text Box 176">
              <a:extLst>
                <a:ext uri="{FF2B5EF4-FFF2-40B4-BE49-F238E27FC236}">
                  <a16:creationId xmlns:a16="http://schemas.microsoft.com/office/drawing/2014/main" id="{9559222A-BD87-B0BA-250F-A7B9B2DFF1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6800" y="3200400"/>
              <a:ext cx="3175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cxnSp>
          <p:nvCxnSpPr>
            <p:cNvPr id="91" name="AutoShape 177">
              <a:extLst>
                <a:ext uri="{FF2B5EF4-FFF2-40B4-BE49-F238E27FC236}">
                  <a16:creationId xmlns:a16="http://schemas.microsoft.com/office/drawing/2014/main" id="{E0639A52-520A-F663-FA04-DD4AC7F0F37E}"/>
                </a:ext>
              </a:extLst>
            </p:cNvPr>
            <p:cNvCxnSpPr>
              <a:cxnSpLocks noChangeShapeType="1"/>
              <a:stCxn id="32" idx="2"/>
              <a:endCxn id="41" idx="4"/>
            </p:cNvCxnSpPr>
            <p:nvPr/>
          </p:nvCxnSpPr>
          <p:spPr bwMode="auto">
            <a:xfrm rot="5400000">
              <a:off x="7487444" y="2799556"/>
              <a:ext cx="38100" cy="2135188"/>
            </a:xfrm>
            <a:prstGeom prst="curvedConnector3">
              <a:avLst>
                <a:gd name="adj1" fmla="val 156249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2" name="Text Box 178">
              <a:extLst>
                <a:ext uri="{FF2B5EF4-FFF2-40B4-BE49-F238E27FC236}">
                  <a16:creationId xmlns:a16="http://schemas.microsoft.com/office/drawing/2014/main" id="{600CA620-340F-0DF2-2160-12F8EA17A7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3713" y="1619250"/>
              <a:ext cx="3873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800"/>
                <a:t>IF</a:t>
              </a:r>
            </a:p>
          </p:txBody>
        </p:sp>
        <p:sp>
          <p:nvSpPr>
            <p:cNvPr id="93" name="Text Box 179">
              <a:extLst>
                <a:ext uri="{FF2B5EF4-FFF2-40B4-BE49-F238E27FC236}">
                  <a16:creationId xmlns:a16="http://schemas.microsoft.com/office/drawing/2014/main" id="{865CBF87-580C-A2A2-7D01-C2AB73DDB4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4013" y="3917950"/>
              <a:ext cx="6667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800"/>
                <a:t>error</a:t>
              </a:r>
            </a:p>
          </p:txBody>
        </p:sp>
        <p:sp>
          <p:nvSpPr>
            <p:cNvPr id="94" name="Text Box 180">
              <a:extLst>
                <a:ext uri="{FF2B5EF4-FFF2-40B4-BE49-F238E27FC236}">
                  <a16:creationId xmlns:a16="http://schemas.microsoft.com/office/drawing/2014/main" id="{49F44DE4-5E20-4C39-802A-4E75E287E5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39150" y="3054350"/>
              <a:ext cx="7048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800"/>
                <a:t>NUM</a:t>
              </a:r>
            </a:p>
          </p:txBody>
        </p:sp>
        <p:sp>
          <p:nvSpPr>
            <p:cNvPr id="95" name="Text Box 181">
              <a:extLst>
                <a:ext uri="{FF2B5EF4-FFF2-40B4-BE49-F238E27FC236}">
                  <a16:creationId xmlns:a16="http://schemas.microsoft.com/office/drawing/2014/main" id="{13A67420-7205-70D5-479C-41A1D6370D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80450" y="1644650"/>
              <a:ext cx="4127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800"/>
                <a:t>ID</a:t>
              </a:r>
            </a:p>
          </p:txBody>
        </p:sp>
        <p:sp>
          <p:nvSpPr>
            <p:cNvPr id="96" name="Text Box 182">
              <a:extLst>
                <a:ext uri="{FF2B5EF4-FFF2-40B4-BE49-F238E27FC236}">
                  <a16:creationId xmlns:a16="http://schemas.microsoft.com/office/drawing/2014/main" id="{572D6A62-B964-AC1D-EA65-9E72B3763A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4700" y="3436938"/>
              <a:ext cx="922338" cy="517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400"/>
                <a:t>any</a:t>
              </a:r>
            </a:p>
            <a:p>
              <a:pPr algn="ctr"/>
              <a:r>
                <a:rPr lang="en-US" altLang="en-US" sz="1400"/>
                <a:t>character</a:t>
              </a:r>
            </a:p>
          </p:txBody>
        </p:sp>
      </p:grpSp>
      <p:sp>
        <p:nvSpPr>
          <p:cNvPr id="40" name="Text Box 5">
            <a:extLst>
              <a:ext uri="{FF2B5EF4-FFF2-40B4-BE49-F238E27FC236}">
                <a16:creationId xmlns:a16="http://schemas.microsoft.com/office/drawing/2014/main" id="{8F411920-E373-C824-6F5C-6F36312D2B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296" y="5006005"/>
            <a:ext cx="28813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 b="1" dirty="0"/>
              <a:t>move</a:t>
            </a:r>
            <a:r>
              <a:rPr lang="en-US" altLang="en-US" dirty="0"/>
              <a:t>(1-4-9-14, </a:t>
            </a:r>
            <a:r>
              <a:rPr lang="en-US" altLang="en-US" sz="1800" dirty="0"/>
              <a:t>other</a:t>
            </a:r>
            <a:r>
              <a:rPr lang="en-US" altLang="en-US" dirty="0"/>
              <a:t>) = {15}</a:t>
            </a:r>
          </a:p>
        </p:txBody>
      </p:sp>
      <p:sp>
        <p:nvSpPr>
          <p:cNvPr id="67" name="Text Box 6">
            <a:extLst>
              <a:ext uri="{FF2B5EF4-FFF2-40B4-BE49-F238E27FC236}">
                <a16:creationId xmlns:a16="http://schemas.microsoft.com/office/drawing/2014/main" id="{6E05C96E-B697-4275-5CAE-0EF51C0DAD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296" y="5482771"/>
            <a:ext cx="2816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 sz="2000" dirty="0">
                <a:latin typeface="Tahoma" panose="020B0604030504040204" pitchFamily="34" charset="0"/>
                <a:sym typeface="Symbol" panose="05050102010706020507" pitchFamily="18" charset="2"/>
              </a:rPr>
              <a:t>-closure</a:t>
            </a:r>
            <a:r>
              <a:rPr lang="en-US" altLang="en-US" dirty="0"/>
              <a:t>({15}) = {15}</a:t>
            </a:r>
          </a:p>
        </p:txBody>
      </p:sp>
      <p:grpSp>
        <p:nvGrpSpPr>
          <p:cNvPr id="68" name="Group 93">
            <a:extLst>
              <a:ext uri="{FF2B5EF4-FFF2-40B4-BE49-F238E27FC236}">
                <a16:creationId xmlns:a16="http://schemas.microsoft.com/office/drawing/2014/main" id="{F85E9FF7-D957-1C6E-6C51-8A9062A0A955}"/>
              </a:ext>
            </a:extLst>
          </p:cNvPr>
          <p:cNvGrpSpPr>
            <a:grpSpLocks/>
          </p:cNvGrpSpPr>
          <p:nvPr/>
        </p:nvGrpSpPr>
        <p:grpSpPr bwMode="auto">
          <a:xfrm>
            <a:off x="1663700" y="5549900"/>
            <a:ext cx="1295400" cy="457200"/>
            <a:chOff x="336" y="2304"/>
            <a:chExt cx="816" cy="288"/>
          </a:xfrm>
        </p:grpSpPr>
        <p:sp>
          <p:nvSpPr>
            <p:cNvPr id="70" name="Text Box 94">
              <a:extLst>
                <a:ext uri="{FF2B5EF4-FFF2-40B4-BE49-F238E27FC236}">
                  <a16:creationId xmlns:a16="http://schemas.microsoft.com/office/drawing/2014/main" id="{E92BA2FE-7A2C-23E3-83E1-16A33D9187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" y="2304"/>
              <a:ext cx="7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dirty="0">
                  <a:latin typeface="Times New Roman" panose="02020603050405020304" pitchFamily="18" charset="0"/>
                </a:rPr>
                <a:t>1-4-9-14</a:t>
              </a:r>
            </a:p>
          </p:txBody>
        </p:sp>
        <p:sp>
          <p:nvSpPr>
            <p:cNvPr id="75" name="Oval 95">
              <a:extLst>
                <a:ext uri="{FF2B5EF4-FFF2-40B4-BE49-F238E27FC236}">
                  <a16:creationId xmlns:a16="http://schemas.microsoft.com/office/drawing/2014/main" id="{CD3CAF21-E963-9FAF-730E-3B792FC68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304"/>
              <a:ext cx="816" cy="28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04" name="Group 96">
            <a:extLst>
              <a:ext uri="{FF2B5EF4-FFF2-40B4-BE49-F238E27FC236}">
                <a16:creationId xmlns:a16="http://schemas.microsoft.com/office/drawing/2014/main" id="{76F8ECE0-900C-C5D5-767B-310C6976AD6D}"/>
              </a:ext>
            </a:extLst>
          </p:cNvPr>
          <p:cNvGrpSpPr>
            <a:grpSpLocks/>
          </p:cNvGrpSpPr>
          <p:nvPr/>
        </p:nvGrpSpPr>
        <p:grpSpPr bwMode="auto">
          <a:xfrm>
            <a:off x="2239963" y="4965700"/>
            <a:ext cx="795337" cy="584200"/>
            <a:chOff x="1411" y="3128"/>
            <a:chExt cx="501" cy="368"/>
          </a:xfrm>
        </p:grpSpPr>
        <p:cxnSp>
          <p:nvCxnSpPr>
            <p:cNvPr id="105" name="AutoShape 97">
              <a:extLst>
                <a:ext uri="{FF2B5EF4-FFF2-40B4-BE49-F238E27FC236}">
                  <a16:creationId xmlns:a16="http://schemas.microsoft.com/office/drawing/2014/main" id="{93F5E698-C208-1F7C-B797-70640EB267CE}"/>
                </a:ext>
              </a:extLst>
            </p:cNvPr>
            <p:cNvCxnSpPr>
              <a:cxnSpLocks noChangeShapeType="1"/>
              <a:stCxn id="75" idx="0"/>
              <a:endCxn id="111" idx="2"/>
            </p:cNvCxnSpPr>
            <p:nvPr/>
          </p:nvCxnSpPr>
          <p:spPr bwMode="auto">
            <a:xfrm rot="16200000">
              <a:off x="1608" y="3192"/>
              <a:ext cx="152" cy="456"/>
            </a:xfrm>
            <a:prstGeom prst="curvedConnector2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6" name="Rectangle 98">
              <a:extLst>
                <a:ext uri="{FF2B5EF4-FFF2-40B4-BE49-F238E27FC236}">
                  <a16:creationId xmlns:a16="http://schemas.microsoft.com/office/drawing/2014/main" id="{DED47340-F959-9617-006C-FFF8506D36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" y="3128"/>
              <a:ext cx="39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solidFill>
                    <a:srgbClr val="0000FF"/>
                  </a:solidFill>
                </a:rPr>
                <a:t>a-h</a:t>
              </a:r>
            </a:p>
          </p:txBody>
        </p:sp>
      </p:grpSp>
      <p:grpSp>
        <p:nvGrpSpPr>
          <p:cNvPr id="107" name="Group 99">
            <a:extLst>
              <a:ext uri="{FF2B5EF4-FFF2-40B4-BE49-F238E27FC236}">
                <a16:creationId xmlns:a16="http://schemas.microsoft.com/office/drawing/2014/main" id="{FC845B70-62A0-0C23-BBB0-9804C90220E6}"/>
              </a:ext>
            </a:extLst>
          </p:cNvPr>
          <p:cNvGrpSpPr>
            <a:grpSpLocks/>
          </p:cNvGrpSpPr>
          <p:nvPr/>
        </p:nvGrpSpPr>
        <p:grpSpPr bwMode="auto">
          <a:xfrm>
            <a:off x="3008313" y="5080000"/>
            <a:ext cx="1282700" cy="457200"/>
            <a:chOff x="1895" y="3200"/>
            <a:chExt cx="808" cy="288"/>
          </a:xfrm>
        </p:grpSpPr>
        <p:sp>
          <p:nvSpPr>
            <p:cNvPr id="108" name="Text Box 100">
              <a:extLst>
                <a:ext uri="{FF2B5EF4-FFF2-40B4-BE49-F238E27FC236}">
                  <a16:creationId xmlns:a16="http://schemas.microsoft.com/office/drawing/2014/main" id="{808CDCFD-F5E8-CD05-A10B-5194A35786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5" y="3200"/>
              <a:ext cx="7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5-6-8-15</a:t>
              </a:r>
            </a:p>
          </p:txBody>
        </p:sp>
        <p:grpSp>
          <p:nvGrpSpPr>
            <p:cNvPr id="109" name="Group 101">
              <a:extLst>
                <a:ext uri="{FF2B5EF4-FFF2-40B4-BE49-F238E27FC236}">
                  <a16:creationId xmlns:a16="http://schemas.microsoft.com/office/drawing/2014/main" id="{98635098-EACA-2B37-A75F-A7B330ECF6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95" y="3200"/>
              <a:ext cx="808" cy="288"/>
              <a:chOff x="4176" y="1488"/>
              <a:chExt cx="1008" cy="432"/>
            </a:xfrm>
          </p:grpSpPr>
          <p:sp>
            <p:nvSpPr>
              <p:cNvPr id="110" name="Oval 102">
                <a:extLst>
                  <a:ext uri="{FF2B5EF4-FFF2-40B4-BE49-F238E27FC236}">
                    <a16:creationId xmlns:a16="http://schemas.microsoft.com/office/drawing/2014/main" id="{1FA117DA-11D0-8C56-7A1D-3B34AE8886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1512"/>
                <a:ext cx="912" cy="38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Oval 103">
                <a:extLst>
                  <a:ext uri="{FF2B5EF4-FFF2-40B4-BE49-F238E27FC236}">
                    <a16:creationId xmlns:a16="http://schemas.microsoft.com/office/drawing/2014/main" id="{A1BF26F9-5D2D-0EF0-72C3-A11A61EA5F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488"/>
                <a:ext cx="1008" cy="43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27" name="Group 104">
            <a:extLst>
              <a:ext uri="{FF2B5EF4-FFF2-40B4-BE49-F238E27FC236}">
                <a16:creationId xmlns:a16="http://schemas.microsoft.com/office/drawing/2014/main" id="{A1D4768A-8BBC-2D16-788E-D22F14C5A712}"/>
              </a:ext>
            </a:extLst>
          </p:cNvPr>
          <p:cNvGrpSpPr>
            <a:grpSpLocks/>
          </p:cNvGrpSpPr>
          <p:nvPr/>
        </p:nvGrpSpPr>
        <p:grpSpPr bwMode="auto">
          <a:xfrm>
            <a:off x="3263900" y="5892800"/>
            <a:ext cx="1600200" cy="609600"/>
            <a:chOff x="1392" y="1392"/>
            <a:chExt cx="1008" cy="384"/>
          </a:xfrm>
        </p:grpSpPr>
        <p:sp>
          <p:nvSpPr>
            <p:cNvPr id="128" name="Text Box 105">
              <a:extLst>
                <a:ext uri="{FF2B5EF4-FFF2-40B4-BE49-F238E27FC236}">
                  <a16:creationId xmlns:a16="http://schemas.microsoft.com/office/drawing/2014/main" id="{0DF0BDD5-F532-254A-A7AD-9A6D6E4E73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2" y="1440"/>
              <a:ext cx="94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2-5-6-8-15</a:t>
              </a:r>
            </a:p>
          </p:txBody>
        </p:sp>
        <p:grpSp>
          <p:nvGrpSpPr>
            <p:cNvPr id="129" name="Group 106">
              <a:extLst>
                <a:ext uri="{FF2B5EF4-FFF2-40B4-BE49-F238E27FC236}">
                  <a16:creationId xmlns:a16="http://schemas.microsoft.com/office/drawing/2014/main" id="{FAD35280-282D-800F-BA4A-C47B2A6725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2" y="1392"/>
              <a:ext cx="1008" cy="384"/>
              <a:chOff x="4176" y="1488"/>
              <a:chExt cx="1008" cy="432"/>
            </a:xfrm>
          </p:grpSpPr>
          <p:sp>
            <p:nvSpPr>
              <p:cNvPr id="130" name="Oval 107">
                <a:extLst>
                  <a:ext uri="{FF2B5EF4-FFF2-40B4-BE49-F238E27FC236}">
                    <a16:creationId xmlns:a16="http://schemas.microsoft.com/office/drawing/2014/main" id="{ECBF026B-FA9E-C3F1-FF00-BA2D253F0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1512"/>
                <a:ext cx="912" cy="38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1" name="Oval 108">
                <a:extLst>
                  <a:ext uri="{FF2B5EF4-FFF2-40B4-BE49-F238E27FC236}">
                    <a16:creationId xmlns:a16="http://schemas.microsoft.com/office/drawing/2014/main" id="{E6B2E25E-5F45-55C8-4981-55BFF496AB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488"/>
                <a:ext cx="1008" cy="43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32" name="Group 109">
            <a:extLst>
              <a:ext uri="{FF2B5EF4-FFF2-40B4-BE49-F238E27FC236}">
                <a16:creationId xmlns:a16="http://schemas.microsoft.com/office/drawing/2014/main" id="{7D34D91D-711B-1888-0786-0800344CF7CA}"/>
              </a:ext>
            </a:extLst>
          </p:cNvPr>
          <p:cNvGrpSpPr>
            <a:grpSpLocks/>
          </p:cNvGrpSpPr>
          <p:nvPr/>
        </p:nvGrpSpPr>
        <p:grpSpPr bwMode="auto">
          <a:xfrm>
            <a:off x="2311400" y="6007100"/>
            <a:ext cx="952500" cy="495300"/>
            <a:chOff x="1456" y="3784"/>
            <a:chExt cx="600" cy="312"/>
          </a:xfrm>
        </p:grpSpPr>
        <p:cxnSp>
          <p:nvCxnSpPr>
            <p:cNvPr id="133" name="AutoShape 110">
              <a:extLst>
                <a:ext uri="{FF2B5EF4-FFF2-40B4-BE49-F238E27FC236}">
                  <a16:creationId xmlns:a16="http://schemas.microsoft.com/office/drawing/2014/main" id="{422B9DFC-B315-5C5E-C860-C43691F3BD0F}"/>
                </a:ext>
              </a:extLst>
            </p:cNvPr>
            <p:cNvCxnSpPr>
              <a:cxnSpLocks noChangeShapeType="1"/>
              <a:stCxn id="75" idx="4"/>
              <a:endCxn id="131" idx="2"/>
            </p:cNvCxnSpPr>
            <p:nvPr/>
          </p:nvCxnSpPr>
          <p:spPr bwMode="auto">
            <a:xfrm rot="16200000" flipH="1">
              <a:off x="1696" y="3544"/>
              <a:ext cx="120" cy="600"/>
            </a:xfrm>
            <a:prstGeom prst="curvedConnector2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4" name="Rectangle 111">
              <a:extLst>
                <a:ext uri="{FF2B5EF4-FFF2-40B4-BE49-F238E27FC236}">
                  <a16:creationId xmlns:a16="http://schemas.microsoft.com/office/drawing/2014/main" id="{82A00948-422D-444D-398F-CDA1A70BA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5" y="3808"/>
              <a:ext cx="15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solidFill>
                    <a:srgbClr val="0000FF"/>
                  </a:solidFill>
                </a:rPr>
                <a:t>i</a:t>
              </a:r>
            </a:p>
          </p:txBody>
        </p:sp>
      </p:grpSp>
      <p:sp>
        <p:nvSpPr>
          <p:cNvPr id="135" name="Rectangle 112">
            <a:extLst>
              <a:ext uri="{FF2B5EF4-FFF2-40B4-BE49-F238E27FC236}">
                <a16:creationId xmlns:a16="http://schemas.microsoft.com/office/drawing/2014/main" id="{59F0EA0C-7CBE-C499-0139-284852FDA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8588" y="5219700"/>
            <a:ext cx="506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>
                <a:solidFill>
                  <a:srgbClr val="0000FF"/>
                </a:solidFill>
              </a:rPr>
              <a:t>j-z</a:t>
            </a:r>
          </a:p>
        </p:txBody>
      </p:sp>
      <p:grpSp>
        <p:nvGrpSpPr>
          <p:cNvPr id="144" name="Group 113">
            <a:extLst>
              <a:ext uri="{FF2B5EF4-FFF2-40B4-BE49-F238E27FC236}">
                <a16:creationId xmlns:a16="http://schemas.microsoft.com/office/drawing/2014/main" id="{553299AB-A896-2F74-D156-FE20387184C9}"/>
              </a:ext>
            </a:extLst>
          </p:cNvPr>
          <p:cNvGrpSpPr>
            <a:grpSpLocks/>
          </p:cNvGrpSpPr>
          <p:nvPr/>
        </p:nvGrpSpPr>
        <p:grpSpPr bwMode="auto">
          <a:xfrm>
            <a:off x="0" y="4940300"/>
            <a:ext cx="2362200" cy="533400"/>
            <a:chOff x="1152" y="2880"/>
            <a:chExt cx="1488" cy="336"/>
          </a:xfrm>
        </p:grpSpPr>
        <p:sp>
          <p:nvSpPr>
            <p:cNvPr id="145" name="Text Box 114">
              <a:extLst>
                <a:ext uri="{FF2B5EF4-FFF2-40B4-BE49-F238E27FC236}">
                  <a16:creationId xmlns:a16="http://schemas.microsoft.com/office/drawing/2014/main" id="{22E43A04-E011-0660-DD24-8202DB1557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8" y="2904"/>
              <a:ext cx="10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10-11-13-15</a:t>
              </a:r>
            </a:p>
          </p:txBody>
        </p:sp>
        <p:grpSp>
          <p:nvGrpSpPr>
            <p:cNvPr id="146" name="Group 115">
              <a:extLst>
                <a:ext uri="{FF2B5EF4-FFF2-40B4-BE49-F238E27FC236}">
                  <a16:creationId xmlns:a16="http://schemas.microsoft.com/office/drawing/2014/main" id="{F96144E8-605A-3336-15F4-559924CC84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2880"/>
              <a:ext cx="1488" cy="336"/>
              <a:chOff x="4176" y="1488"/>
              <a:chExt cx="1008" cy="432"/>
            </a:xfrm>
          </p:grpSpPr>
          <p:sp>
            <p:nvSpPr>
              <p:cNvPr id="147" name="Oval 116">
                <a:extLst>
                  <a:ext uri="{FF2B5EF4-FFF2-40B4-BE49-F238E27FC236}">
                    <a16:creationId xmlns:a16="http://schemas.microsoft.com/office/drawing/2014/main" id="{84AD4FDE-F7BB-F463-0A3C-C8EF0938B9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1512"/>
                <a:ext cx="912" cy="38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8" name="Oval 117">
                <a:extLst>
                  <a:ext uri="{FF2B5EF4-FFF2-40B4-BE49-F238E27FC236}">
                    <a16:creationId xmlns:a16="http://schemas.microsoft.com/office/drawing/2014/main" id="{C45A14EA-BCEB-D2F1-B102-A89C912A29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488"/>
                <a:ext cx="1008" cy="43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49" name="AutoShape 118">
            <a:extLst>
              <a:ext uri="{FF2B5EF4-FFF2-40B4-BE49-F238E27FC236}">
                <a16:creationId xmlns:a16="http://schemas.microsoft.com/office/drawing/2014/main" id="{E059B647-5365-0925-5D1B-702384B725FA}"/>
              </a:ext>
            </a:extLst>
          </p:cNvPr>
          <p:cNvCxnSpPr>
            <a:cxnSpLocks noChangeShapeType="1"/>
            <a:stCxn id="75" idx="2"/>
            <a:endCxn id="148" idx="4"/>
          </p:cNvCxnSpPr>
          <p:nvPr/>
        </p:nvCxnSpPr>
        <p:spPr bwMode="auto">
          <a:xfrm rot="10800000">
            <a:off x="1181100" y="5473700"/>
            <a:ext cx="482600" cy="304800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0" name="Rectangle 119">
            <a:extLst>
              <a:ext uri="{FF2B5EF4-FFF2-40B4-BE49-F238E27FC236}">
                <a16:creationId xmlns:a16="http://schemas.microsoft.com/office/drawing/2014/main" id="{A39B6E3C-B73E-1571-14FF-0843915C0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163" y="5549900"/>
            <a:ext cx="625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>
                <a:solidFill>
                  <a:srgbClr val="0000FF"/>
                </a:solidFill>
              </a:rPr>
              <a:t>0-9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568053A-5404-3C51-3071-B4A5BB8B88FB}"/>
              </a:ext>
            </a:extLst>
          </p:cNvPr>
          <p:cNvGrpSpPr/>
          <p:nvPr/>
        </p:nvGrpSpPr>
        <p:grpSpPr>
          <a:xfrm>
            <a:off x="981075" y="5940425"/>
            <a:ext cx="1444625" cy="917575"/>
            <a:chOff x="981075" y="5940425"/>
            <a:chExt cx="1444625" cy="917575"/>
          </a:xfrm>
        </p:grpSpPr>
        <p:grpSp>
          <p:nvGrpSpPr>
            <p:cNvPr id="151" name="Group 120">
              <a:extLst>
                <a:ext uri="{FF2B5EF4-FFF2-40B4-BE49-F238E27FC236}">
                  <a16:creationId xmlns:a16="http://schemas.microsoft.com/office/drawing/2014/main" id="{4BD933F0-DC9D-9ABA-FF21-52F163B8DA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16100" y="6324600"/>
              <a:ext cx="609600" cy="533400"/>
              <a:chOff x="1680" y="3600"/>
              <a:chExt cx="384" cy="336"/>
            </a:xfrm>
          </p:grpSpPr>
          <p:sp>
            <p:nvSpPr>
              <p:cNvPr id="152" name="Text Box 121">
                <a:extLst>
                  <a:ext uri="{FF2B5EF4-FFF2-40B4-BE49-F238E27FC236}">
                    <a16:creationId xmlns:a16="http://schemas.microsoft.com/office/drawing/2014/main" id="{ED6A3043-65E8-23A2-0294-2F5B453FC1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18" y="3624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</a:rPr>
                  <a:t>15</a:t>
                </a:r>
              </a:p>
            </p:txBody>
          </p:sp>
          <p:grpSp>
            <p:nvGrpSpPr>
              <p:cNvPr id="153" name="Group 122">
                <a:extLst>
                  <a:ext uri="{FF2B5EF4-FFF2-40B4-BE49-F238E27FC236}">
                    <a16:creationId xmlns:a16="http://schemas.microsoft.com/office/drawing/2014/main" id="{EAF7D7B1-2F48-F421-0506-40EE079365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80" y="3600"/>
                <a:ext cx="384" cy="336"/>
                <a:chOff x="4176" y="1488"/>
                <a:chExt cx="1008" cy="432"/>
              </a:xfrm>
            </p:grpSpPr>
            <p:sp>
              <p:nvSpPr>
                <p:cNvPr id="154" name="Oval 123">
                  <a:extLst>
                    <a:ext uri="{FF2B5EF4-FFF2-40B4-BE49-F238E27FC236}">
                      <a16:creationId xmlns:a16="http://schemas.microsoft.com/office/drawing/2014/main" id="{7EAD78F6-68B3-89D6-5DBF-59CCD5D7B3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4" y="1512"/>
                  <a:ext cx="912" cy="384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55" name="Oval 124">
                  <a:extLst>
                    <a:ext uri="{FF2B5EF4-FFF2-40B4-BE49-F238E27FC236}">
                      <a16:creationId xmlns:a16="http://schemas.microsoft.com/office/drawing/2014/main" id="{B62297E4-B8D9-71DE-4882-E86F602234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76" y="1488"/>
                  <a:ext cx="1008" cy="432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</p:grpSp>
        <p:cxnSp>
          <p:nvCxnSpPr>
            <p:cNvPr id="156" name="AutoShape 125">
              <a:extLst>
                <a:ext uri="{FF2B5EF4-FFF2-40B4-BE49-F238E27FC236}">
                  <a16:creationId xmlns:a16="http://schemas.microsoft.com/office/drawing/2014/main" id="{32FB2746-6322-01C8-8D3B-7F5150F6FC2E}"/>
                </a:ext>
              </a:extLst>
            </p:cNvPr>
            <p:cNvCxnSpPr>
              <a:cxnSpLocks noChangeShapeType="1"/>
              <a:stCxn id="75" idx="3"/>
              <a:endCxn id="155" idx="2"/>
            </p:cNvCxnSpPr>
            <p:nvPr/>
          </p:nvCxnSpPr>
          <p:spPr bwMode="auto">
            <a:xfrm rot="5400000">
              <a:off x="1508919" y="6247606"/>
              <a:ext cx="650875" cy="36513"/>
            </a:xfrm>
            <a:prstGeom prst="curvedConnector4">
              <a:avLst>
                <a:gd name="adj1" fmla="val 34634"/>
                <a:gd name="adj2" fmla="val 726088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7" name="Rectangle 126">
              <a:extLst>
                <a:ext uri="{FF2B5EF4-FFF2-40B4-BE49-F238E27FC236}">
                  <a16:creationId xmlns:a16="http://schemas.microsoft.com/office/drawing/2014/main" id="{9198FA12-9ADD-0FB9-A342-93F73C10FC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1075" y="6356350"/>
              <a:ext cx="7048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800"/>
                <a:t>other</a:t>
              </a:r>
            </a:p>
          </p:txBody>
        </p:sp>
      </p:grpSp>
      <p:sp>
        <p:nvSpPr>
          <p:cNvPr id="158" name="Text Box 91">
            <a:extLst>
              <a:ext uri="{FF2B5EF4-FFF2-40B4-BE49-F238E27FC236}">
                <a16:creationId xmlns:a16="http://schemas.microsoft.com/office/drawing/2014/main" id="{301F7748-3086-5FBC-197D-045DDB650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6913" y="4488934"/>
            <a:ext cx="112550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b="1" dirty="0" err="1"/>
              <a:t>Dstates</a:t>
            </a:r>
            <a:r>
              <a:rPr lang="zh-CN" altLang="en-US" b="1" dirty="0"/>
              <a:t>：</a:t>
            </a: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341917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67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椭圆 74">
            <a:extLst>
              <a:ext uri="{FF2B5EF4-FFF2-40B4-BE49-F238E27FC236}">
                <a16:creationId xmlns:a16="http://schemas.microsoft.com/office/drawing/2014/main" id="{5C3F7C5D-3F8F-3891-2B1B-7E4073BA1CA0}"/>
              </a:ext>
            </a:extLst>
          </p:cNvPr>
          <p:cNvSpPr/>
          <p:nvPr/>
        </p:nvSpPr>
        <p:spPr>
          <a:xfrm>
            <a:off x="1682044" y="5554133"/>
            <a:ext cx="1264356" cy="451556"/>
          </a:xfrm>
          <a:prstGeom prst="ellipse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73</a:t>
            </a: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3836A1B3-DFFA-896F-086A-A43A1B4D05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5190402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  <a:latin typeface="Palatino Linotype"/>
                <a:cs typeface="Palatino Linotype"/>
              </a:rPr>
              <a:t>一个稍微复杂点的例子</a:t>
            </a:r>
            <a:endParaRPr spc="-5" dirty="0">
              <a:solidFill>
                <a:schemeClr val="bg1"/>
              </a:solidFill>
              <a:latin typeface="Palatino Linotype"/>
              <a:cs typeface="Palatino Linotype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794AB3B4-6C10-AC1C-DBED-6D5F99B35236}"/>
              </a:ext>
            </a:extLst>
          </p:cNvPr>
          <p:cNvSpPr txBox="1"/>
          <p:nvPr/>
        </p:nvSpPr>
        <p:spPr>
          <a:xfrm>
            <a:off x="438568" y="814129"/>
            <a:ext cx="6691575" cy="533416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94666" indent="-457200">
              <a:lnSpc>
                <a:spcPts val="36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85775" algn="l"/>
                <a:tab pos="486409" algn="l"/>
              </a:tabLst>
            </a:pP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NFA</a:t>
            </a:r>
            <a:endParaRPr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C1E8C327-0C20-074F-453F-4252665F6C79}"/>
              </a:ext>
            </a:extLst>
          </p:cNvPr>
          <p:cNvGrpSpPr/>
          <p:nvPr/>
        </p:nvGrpSpPr>
        <p:grpSpPr>
          <a:xfrm>
            <a:off x="609600" y="1477963"/>
            <a:ext cx="8534400" cy="3322637"/>
            <a:chOff x="609600" y="1477963"/>
            <a:chExt cx="8534400" cy="3322637"/>
          </a:xfrm>
        </p:grpSpPr>
        <p:grpSp>
          <p:nvGrpSpPr>
            <p:cNvPr id="3" name="Group 98">
              <a:extLst>
                <a:ext uri="{FF2B5EF4-FFF2-40B4-BE49-F238E27FC236}">
                  <a16:creationId xmlns:a16="http://schemas.microsoft.com/office/drawing/2014/main" id="{1C1E16BD-F3C3-C59E-A927-EAC0FE48EE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71600" y="1790700"/>
              <a:ext cx="533400" cy="533400"/>
              <a:chOff x="2088" y="1728"/>
              <a:chExt cx="336" cy="336"/>
            </a:xfrm>
          </p:grpSpPr>
          <p:sp>
            <p:nvSpPr>
              <p:cNvPr id="4" name="Oval 99">
                <a:extLst>
                  <a:ext uri="{FF2B5EF4-FFF2-40B4-BE49-F238E27FC236}">
                    <a16:creationId xmlns:a16="http://schemas.microsoft.com/office/drawing/2014/main" id="{FF17C43B-52D5-1FD1-32D8-040ACF5995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8" y="1728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" name="Text Box 100">
                <a:extLst>
                  <a:ext uri="{FF2B5EF4-FFF2-40B4-BE49-F238E27FC236}">
                    <a16:creationId xmlns:a16="http://schemas.microsoft.com/office/drawing/2014/main" id="{D3DEAE65-B98C-B6D5-8136-407CAEE31E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49" y="175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</a:rPr>
                  <a:t>2</a:t>
                </a:r>
              </a:p>
            </p:txBody>
          </p:sp>
        </p:grpSp>
        <p:grpSp>
          <p:nvGrpSpPr>
            <p:cNvPr id="6" name="Group 101">
              <a:extLst>
                <a:ext uri="{FF2B5EF4-FFF2-40B4-BE49-F238E27FC236}">
                  <a16:creationId xmlns:a16="http://schemas.microsoft.com/office/drawing/2014/main" id="{A4AD3A09-97FA-9AF7-F4E6-1002F7FF34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67000" y="1790700"/>
              <a:ext cx="533400" cy="533400"/>
              <a:chOff x="3888" y="1728"/>
              <a:chExt cx="336" cy="336"/>
            </a:xfrm>
          </p:grpSpPr>
          <p:grpSp>
            <p:nvGrpSpPr>
              <p:cNvPr id="7" name="Group 102">
                <a:extLst>
                  <a:ext uri="{FF2B5EF4-FFF2-40B4-BE49-F238E27FC236}">
                    <a16:creationId xmlns:a16="http://schemas.microsoft.com/office/drawing/2014/main" id="{23A9F673-1722-3BF0-56F9-656921BB8A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88" y="1728"/>
                <a:ext cx="336" cy="336"/>
                <a:chOff x="2713" y="2112"/>
                <a:chExt cx="336" cy="336"/>
              </a:xfrm>
            </p:grpSpPr>
            <p:sp>
              <p:nvSpPr>
                <p:cNvPr id="9" name="Oval 103">
                  <a:extLst>
                    <a:ext uri="{FF2B5EF4-FFF2-40B4-BE49-F238E27FC236}">
                      <a16:creationId xmlns:a16="http://schemas.microsoft.com/office/drawing/2014/main" id="{BC493E43-7E79-C2F6-5235-DCF35F0D57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3" y="2112"/>
                  <a:ext cx="336" cy="33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" name="Oval 104">
                  <a:extLst>
                    <a:ext uri="{FF2B5EF4-FFF2-40B4-BE49-F238E27FC236}">
                      <a16:creationId xmlns:a16="http://schemas.microsoft.com/office/drawing/2014/main" id="{2E402CBF-9DBB-E73B-A656-E20700115E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7" y="2136"/>
                  <a:ext cx="288" cy="28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" name="Text Box 105">
                <a:extLst>
                  <a:ext uri="{FF2B5EF4-FFF2-40B4-BE49-F238E27FC236}">
                    <a16:creationId xmlns:a16="http://schemas.microsoft.com/office/drawing/2014/main" id="{35382918-90CD-BE96-0174-3CB61A8463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50" y="175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</a:rPr>
                  <a:t>3</a:t>
                </a:r>
              </a:p>
            </p:txBody>
          </p:sp>
        </p:grpSp>
        <p:grpSp>
          <p:nvGrpSpPr>
            <p:cNvPr id="13" name="Group 106">
              <a:extLst>
                <a:ext uri="{FF2B5EF4-FFF2-40B4-BE49-F238E27FC236}">
                  <a16:creationId xmlns:a16="http://schemas.microsoft.com/office/drawing/2014/main" id="{A3BE3E0D-4392-AE8E-4FB3-CEBB0B394F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05800" y="1943100"/>
              <a:ext cx="533400" cy="533400"/>
              <a:chOff x="3888" y="1728"/>
              <a:chExt cx="336" cy="336"/>
            </a:xfrm>
          </p:grpSpPr>
          <p:grpSp>
            <p:nvGrpSpPr>
              <p:cNvPr id="14" name="Group 107">
                <a:extLst>
                  <a:ext uri="{FF2B5EF4-FFF2-40B4-BE49-F238E27FC236}">
                    <a16:creationId xmlns:a16="http://schemas.microsoft.com/office/drawing/2014/main" id="{7FD17AA0-CA4B-1853-7626-75823890F9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88" y="1728"/>
                <a:ext cx="336" cy="336"/>
                <a:chOff x="2713" y="2112"/>
                <a:chExt cx="336" cy="336"/>
              </a:xfrm>
            </p:grpSpPr>
            <p:sp>
              <p:nvSpPr>
                <p:cNvPr id="17" name="Oval 108">
                  <a:extLst>
                    <a:ext uri="{FF2B5EF4-FFF2-40B4-BE49-F238E27FC236}">
                      <a16:creationId xmlns:a16="http://schemas.microsoft.com/office/drawing/2014/main" id="{52DFB4E4-6513-3635-BF3E-46803D1FFF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3" y="2112"/>
                  <a:ext cx="336" cy="33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Oval 109">
                  <a:extLst>
                    <a:ext uri="{FF2B5EF4-FFF2-40B4-BE49-F238E27FC236}">
                      <a16:creationId xmlns:a16="http://schemas.microsoft.com/office/drawing/2014/main" id="{00CF98A5-5E41-2E69-2BA4-F5DBD1E15D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7" y="2136"/>
                  <a:ext cx="288" cy="28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5" name="Text Box 110">
                <a:extLst>
                  <a:ext uri="{FF2B5EF4-FFF2-40B4-BE49-F238E27FC236}">
                    <a16:creationId xmlns:a16="http://schemas.microsoft.com/office/drawing/2014/main" id="{C714EC1A-7E9C-ABC0-CE53-CA23B4D6CC4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50" y="175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</a:rPr>
                  <a:t>8</a:t>
                </a:r>
              </a:p>
            </p:txBody>
          </p:sp>
        </p:grpSp>
        <p:sp>
          <p:nvSpPr>
            <p:cNvPr id="19" name="Oval 111">
              <a:extLst>
                <a:ext uri="{FF2B5EF4-FFF2-40B4-BE49-F238E27FC236}">
                  <a16:creationId xmlns:a16="http://schemas.microsoft.com/office/drawing/2014/main" id="{08EA5894-8D87-4228-B2CE-64BB6A8863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6813" y="1925638"/>
              <a:ext cx="574675" cy="61912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4</a:t>
              </a:r>
              <a:endParaRPr lang="en-US" altLang="en-US"/>
            </a:p>
          </p:txBody>
        </p:sp>
        <p:grpSp>
          <p:nvGrpSpPr>
            <p:cNvPr id="20" name="Group 112">
              <a:extLst>
                <a:ext uri="{FF2B5EF4-FFF2-40B4-BE49-F238E27FC236}">
                  <a16:creationId xmlns:a16="http://schemas.microsoft.com/office/drawing/2014/main" id="{5B044D8E-1721-E184-7ADB-23E2BFCC70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0600" y="1968500"/>
              <a:ext cx="533400" cy="533400"/>
              <a:chOff x="2088" y="1728"/>
              <a:chExt cx="336" cy="336"/>
            </a:xfrm>
          </p:grpSpPr>
          <p:sp>
            <p:nvSpPr>
              <p:cNvPr id="21" name="Oval 113">
                <a:extLst>
                  <a:ext uri="{FF2B5EF4-FFF2-40B4-BE49-F238E27FC236}">
                    <a16:creationId xmlns:a16="http://schemas.microsoft.com/office/drawing/2014/main" id="{08217065-11BA-C3BC-2A5A-91659AAFBC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8" y="1728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2" name="Text Box 114">
                <a:extLst>
                  <a:ext uri="{FF2B5EF4-FFF2-40B4-BE49-F238E27FC236}">
                    <a16:creationId xmlns:a16="http://schemas.microsoft.com/office/drawing/2014/main" id="{3BA19D32-A4A4-DB60-6D25-25E1C777146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49" y="175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</a:rPr>
                  <a:t>5</a:t>
                </a:r>
              </a:p>
            </p:txBody>
          </p:sp>
        </p:grpSp>
        <p:grpSp>
          <p:nvGrpSpPr>
            <p:cNvPr id="23" name="Group 115">
              <a:extLst>
                <a:ext uri="{FF2B5EF4-FFF2-40B4-BE49-F238E27FC236}">
                  <a16:creationId xmlns:a16="http://schemas.microsoft.com/office/drawing/2014/main" id="{6F09E4B9-F737-CD36-F017-8318664885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72200" y="1943100"/>
              <a:ext cx="533400" cy="533400"/>
              <a:chOff x="2088" y="1728"/>
              <a:chExt cx="336" cy="336"/>
            </a:xfrm>
          </p:grpSpPr>
          <p:sp>
            <p:nvSpPr>
              <p:cNvPr id="24" name="Oval 116">
                <a:extLst>
                  <a:ext uri="{FF2B5EF4-FFF2-40B4-BE49-F238E27FC236}">
                    <a16:creationId xmlns:a16="http://schemas.microsoft.com/office/drawing/2014/main" id="{86290CB9-220B-2118-98B1-BAF95F25D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8" y="1728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" name="Text Box 117">
                <a:extLst>
                  <a:ext uri="{FF2B5EF4-FFF2-40B4-BE49-F238E27FC236}">
                    <a16:creationId xmlns:a16="http://schemas.microsoft.com/office/drawing/2014/main" id="{9961A94A-4318-0C94-94E0-C42B4F237D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49" y="175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</a:rPr>
                  <a:t>6</a:t>
                </a:r>
              </a:p>
            </p:txBody>
          </p:sp>
        </p:grpSp>
        <p:grpSp>
          <p:nvGrpSpPr>
            <p:cNvPr id="26" name="Group 118">
              <a:extLst>
                <a:ext uri="{FF2B5EF4-FFF2-40B4-BE49-F238E27FC236}">
                  <a16:creationId xmlns:a16="http://schemas.microsoft.com/office/drawing/2014/main" id="{001A5321-4B3A-7F16-4004-3A7CAAE0BB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62800" y="1943100"/>
              <a:ext cx="533400" cy="533400"/>
              <a:chOff x="2088" y="1728"/>
              <a:chExt cx="336" cy="336"/>
            </a:xfrm>
          </p:grpSpPr>
          <p:sp>
            <p:nvSpPr>
              <p:cNvPr id="28" name="Oval 119">
                <a:extLst>
                  <a:ext uri="{FF2B5EF4-FFF2-40B4-BE49-F238E27FC236}">
                    <a16:creationId xmlns:a16="http://schemas.microsoft.com/office/drawing/2014/main" id="{450F154C-7914-5A3F-1CD0-9300383BD2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8" y="1728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9" name="Text Box 120">
                <a:extLst>
                  <a:ext uri="{FF2B5EF4-FFF2-40B4-BE49-F238E27FC236}">
                    <a16:creationId xmlns:a16="http://schemas.microsoft.com/office/drawing/2014/main" id="{89CBA678-F5BA-3398-428E-F8472786E9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49" y="175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</a:rPr>
                  <a:t>7</a:t>
                </a:r>
              </a:p>
            </p:txBody>
          </p:sp>
        </p:grpSp>
        <p:grpSp>
          <p:nvGrpSpPr>
            <p:cNvPr id="30" name="Group 121">
              <a:extLst>
                <a:ext uri="{FF2B5EF4-FFF2-40B4-BE49-F238E27FC236}">
                  <a16:creationId xmlns:a16="http://schemas.microsoft.com/office/drawing/2014/main" id="{70564C72-59ED-E7D7-1320-550DF405DF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05800" y="3352800"/>
              <a:ext cx="533400" cy="533400"/>
              <a:chOff x="3888" y="1728"/>
              <a:chExt cx="336" cy="336"/>
            </a:xfrm>
          </p:grpSpPr>
          <p:grpSp>
            <p:nvGrpSpPr>
              <p:cNvPr id="31" name="Group 122">
                <a:extLst>
                  <a:ext uri="{FF2B5EF4-FFF2-40B4-BE49-F238E27FC236}">
                    <a16:creationId xmlns:a16="http://schemas.microsoft.com/office/drawing/2014/main" id="{A08543E1-7050-B68B-56FA-5790F97C37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88" y="1728"/>
                <a:ext cx="336" cy="336"/>
                <a:chOff x="2713" y="2112"/>
                <a:chExt cx="336" cy="336"/>
              </a:xfrm>
            </p:grpSpPr>
            <p:sp>
              <p:nvSpPr>
                <p:cNvPr id="33" name="Oval 123">
                  <a:extLst>
                    <a:ext uri="{FF2B5EF4-FFF2-40B4-BE49-F238E27FC236}">
                      <a16:creationId xmlns:a16="http://schemas.microsoft.com/office/drawing/2014/main" id="{EB97E847-C71D-7AC3-C405-A7712BF547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3" y="2112"/>
                  <a:ext cx="336" cy="33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Oval 124">
                  <a:extLst>
                    <a:ext uri="{FF2B5EF4-FFF2-40B4-BE49-F238E27FC236}">
                      <a16:creationId xmlns:a16="http://schemas.microsoft.com/office/drawing/2014/main" id="{228E604D-D973-3192-952C-D2D9E3894F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7" y="2136"/>
                  <a:ext cx="288" cy="28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2" name="Text Box 125">
                <a:extLst>
                  <a:ext uri="{FF2B5EF4-FFF2-40B4-BE49-F238E27FC236}">
                    <a16:creationId xmlns:a16="http://schemas.microsoft.com/office/drawing/2014/main" id="{154DF499-0262-CAF0-2E7E-BB26056F40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03" y="1752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</a:rPr>
                  <a:t>13</a:t>
                </a:r>
              </a:p>
            </p:txBody>
          </p:sp>
        </p:grpSp>
        <p:sp>
          <p:nvSpPr>
            <p:cNvPr id="35" name="Oval 126">
              <a:extLst>
                <a:ext uri="{FF2B5EF4-FFF2-40B4-BE49-F238E27FC236}">
                  <a16:creationId xmlns:a16="http://schemas.microsoft.com/office/drawing/2014/main" id="{D369E38B-5A3B-E9C5-C680-07E4E4F04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400" y="3297238"/>
              <a:ext cx="571500" cy="61912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9</a:t>
              </a:r>
              <a:endParaRPr lang="en-US" altLang="en-US"/>
            </a:p>
          </p:txBody>
        </p:sp>
        <p:grpSp>
          <p:nvGrpSpPr>
            <p:cNvPr id="36" name="Group 127">
              <a:extLst>
                <a:ext uri="{FF2B5EF4-FFF2-40B4-BE49-F238E27FC236}">
                  <a16:creationId xmlns:a16="http://schemas.microsoft.com/office/drawing/2014/main" id="{4B35643D-116D-8211-186B-519B8B370C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0600" y="3352800"/>
              <a:ext cx="533400" cy="533400"/>
              <a:chOff x="2088" y="1728"/>
              <a:chExt cx="336" cy="336"/>
            </a:xfrm>
          </p:grpSpPr>
          <p:sp>
            <p:nvSpPr>
              <p:cNvPr id="37" name="Oval 128">
                <a:extLst>
                  <a:ext uri="{FF2B5EF4-FFF2-40B4-BE49-F238E27FC236}">
                    <a16:creationId xmlns:a16="http://schemas.microsoft.com/office/drawing/2014/main" id="{024472FA-6803-5A31-48AB-04CACB58A4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8" y="1728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8" name="Text Box 129">
                <a:extLst>
                  <a:ext uri="{FF2B5EF4-FFF2-40B4-BE49-F238E27FC236}">
                    <a16:creationId xmlns:a16="http://schemas.microsoft.com/office/drawing/2014/main" id="{78AB4112-3D7A-BF8D-83DB-516C0CD45B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02" y="1752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</a:rPr>
                  <a:t>10</a:t>
                </a:r>
              </a:p>
            </p:txBody>
          </p:sp>
        </p:grpSp>
        <p:grpSp>
          <p:nvGrpSpPr>
            <p:cNvPr id="39" name="Group 130">
              <a:extLst>
                <a:ext uri="{FF2B5EF4-FFF2-40B4-BE49-F238E27FC236}">
                  <a16:creationId xmlns:a16="http://schemas.microsoft.com/office/drawing/2014/main" id="{A2B79EC9-98D2-B2BC-63B4-6B084F4CAE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72200" y="3352800"/>
              <a:ext cx="533400" cy="533400"/>
              <a:chOff x="2088" y="1728"/>
              <a:chExt cx="336" cy="336"/>
            </a:xfrm>
          </p:grpSpPr>
          <p:sp>
            <p:nvSpPr>
              <p:cNvPr id="41" name="Oval 131">
                <a:extLst>
                  <a:ext uri="{FF2B5EF4-FFF2-40B4-BE49-F238E27FC236}">
                    <a16:creationId xmlns:a16="http://schemas.microsoft.com/office/drawing/2014/main" id="{89FC478E-2851-337A-37CA-C4A538BB5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8" y="1728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" name="Text Box 132">
                <a:extLst>
                  <a:ext uri="{FF2B5EF4-FFF2-40B4-BE49-F238E27FC236}">
                    <a16:creationId xmlns:a16="http://schemas.microsoft.com/office/drawing/2014/main" id="{2D767310-2254-E277-BA13-1259752227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02" y="1752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</a:rPr>
                  <a:t>11</a:t>
                </a:r>
              </a:p>
            </p:txBody>
          </p:sp>
        </p:grpSp>
        <p:grpSp>
          <p:nvGrpSpPr>
            <p:cNvPr id="43" name="Group 133">
              <a:extLst>
                <a:ext uri="{FF2B5EF4-FFF2-40B4-BE49-F238E27FC236}">
                  <a16:creationId xmlns:a16="http://schemas.microsoft.com/office/drawing/2014/main" id="{D97D8F2C-C804-834A-F53A-7B793D7CF1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62800" y="3352800"/>
              <a:ext cx="533400" cy="533400"/>
              <a:chOff x="2088" y="1728"/>
              <a:chExt cx="336" cy="336"/>
            </a:xfrm>
          </p:grpSpPr>
          <p:sp>
            <p:nvSpPr>
              <p:cNvPr id="44" name="Oval 134">
                <a:extLst>
                  <a:ext uri="{FF2B5EF4-FFF2-40B4-BE49-F238E27FC236}">
                    <a16:creationId xmlns:a16="http://schemas.microsoft.com/office/drawing/2014/main" id="{A0BBAA75-E80A-306C-0D3E-F8C5EAC3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8" y="1728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5" name="Text Box 135">
                <a:extLst>
                  <a:ext uri="{FF2B5EF4-FFF2-40B4-BE49-F238E27FC236}">
                    <a16:creationId xmlns:a16="http://schemas.microsoft.com/office/drawing/2014/main" id="{E5818531-BA4D-CE34-F759-B75C1165BC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02" y="1752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</a:rPr>
                  <a:t>12</a:t>
                </a:r>
              </a:p>
            </p:txBody>
          </p:sp>
        </p:grpSp>
        <p:cxnSp>
          <p:nvCxnSpPr>
            <p:cNvPr id="46" name="AutoShape 136">
              <a:extLst>
                <a:ext uri="{FF2B5EF4-FFF2-40B4-BE49-F238E27FC236}">
                  <a16:creationId xmlns:a16="http://schemas.microsoft.com/office/drawing/2014/main" id="{57F2DD7D-957A-9C16-EA0B-6819965BAD25}"/>
                </a:ext>
              </a:extLst>
            </p:cNvPr>
            <p:cNvCxnSpPr>
              <a:cxnSpLocks noChangeShapeType="1"/>
              <a:stCxn id="28" idx="6"/>
              <a:endCxn id="17" idx="2"/>
            </p:cNvCxnSpPr>
            <p:nvPr/>
          </p:nvCxnSpPr>
          <p:spPr bwMode="auto">
            <a:xfrm>
              <a:off x="7696200" y="2209800"/>
              <a:ext cx="6096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AutoShape 137">
              <a:extLst>
                <a:ext uri="{FF2B5EF4-FFF2-40B4-BE49-F238E27FC236}">
                  <a16:creationId xmlns:a16="http://schemas.microsoft.com/office/drawing/2014/main" id="{E35C17FE-1BA6-255A-0739-C89DAA52F387}"/>
                </a:ext>
              </a:extLst>
            </p:cNvPr>
            <p:cNvCxnSpPr>
              <a:cxnSpLocks noChangeShapeType="1"/>
              <a:stCxn id="44" idx="6"/>
              <a:endCxn id="33" idx="2"/>
            </p:cNvCxnSpPr>
            <p:nvPr/>
          </p:nvCxnSpPr>
          <p:spPr bwMode="auto">
            <a:xfrm>
              <a:off x="7696200" y="3619500"/>
              <a:ext cx="6096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AutoShape 138">
              <a:extLst>
                <a:ext uri="{FF2B5EF4-FFF2-40B4-BE49-F238E27FC236}">
                  <a16:creationId xmlns:a16="http://schemas.microsoft.com/office/drawing/2014/main" id="{EA0015BF-4BE9-7F2F-84D7-D3A65C2C029C}"/>
                </a:ext>
              </a:extLst>
            </p:cNvPr>
            <p:cNvCxnSpPr>
              <a:cxnSpLocks noChangeShapeType="1"/>
              <a:stCxn id="37" idx="6"/>
              <a:endCxn id="33" idx="0"/>
            </p:cNvCxnSpPr>
            <p:nvPr/>
          </p:nvCxnSpPr>
          <p:spPr bwMode="auto">
            <a:xfrm flipV="1">
              <a:off x="5334000" y="3352800"/>
              <a:ext cx="3238500" cy="266700"/>
            </a:xfrm>
            <a:prstGeom prst="curvedConnector4">
              <a:avLst>
                <a:gd name="adj1" fmla="val 19509"/>
                <a:gd name="adj2" fmla="val 198806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AutoShape 139">
              <a:extLst>
                <a:ext uri="{FF2B5EF4-FFF2-40B4-BE49-F238E27FC236}">
                  <a16:creationId xmlns:a16="http://schemas.microsoft.com/office/drawing/2014/main" id="{88BD568A-DE66-81B8-63E7-C6D93F52C34D}"/>
                </a:ext>
              </a:extLst>
            </p:cNvPr>
            <p:cNvCxnSpPr>
              <a:cxnSpLocks noChangeShapeType="1"/>
              <a:stCxn id="15" idx="2"/>
              <a:endCxn id="25" idx="2"/>
            </p:cNvCxnSpPr>
            <p:nvPr/>
          </p:nvCxnSpPr>
          <p:spPr bwMode="auto">
            <a:xfrm rot="5400000">
              <a:off x="7504113" y="1371600"/>
              <a:ext cx="1588" cy="2135187"/>
            </a:xfrm>
            <a:prstGeom prst="curvedConnector3">
              <a:avLst>
                <a:gd name="adj1" fmla="val 3509999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AutoShape 140">
              <a:extLst>
                <a:ext uri="{FF2B5EF4-FFF2-40B4-BE49-F238E27FC236}">
                  <a16:creationId xmlns:a16="http://schemas.microsoft.com/office/drawing/2014/main" id="{C64D2A3F-FBAC-BBEB-049E-E2C93178C51D}"/>
                </a:ext>
              </a:extLst>
            </p:cNvPr>
            <p:cNvCxnSpPr>
              <a:cxnSpLocks noChangeShapeType="1"/>
              <a:stCxn id="21" idx="6"/>
              <a:endCxn id="17" idx="0"/>
            </p:cNvCxnSpPr>
            <p:nvPr/>
          </p:nvCxnSpPr>
          <p:spPr bwMode="auto">
            <a:xfrm flipV="1">
              <a:off x="5334000" y="1943100"/>
              <a:ext cx="3238500" cy="292100"/>
            </a:xfrm>
            <a:prstGeom prst="curvedConnector4">
              <a:avLst>
                <a:gd name="adj1" fmla="val 22301"/>
                <a:gd name="adj2" fmla="val 24347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AutoShape 141">
              <a:extLst>
                <a:ext uri="{FF2B5EF4-FFF2-40B4-BE49-F238E27FC236}">
                  <a16:creationId xmlns:a16="http://schemas.microsoft.com/office/drawing/2014/main" id="{F707E4F9-E402-DB35-6CF8-8B35A5FB50BB}"/>
                </a:ext>
              </a:extLst>
            </p:cNvPr>
            <p:cNvCxnSpPr>
              <a:cxnSpLocks noChangeShapeType="1"/>
              <a:stCxn id="4" idx="6"/>
              <a:endCxn id="9" idx="2"/>
            </p:cNvCxnSpPr>
            <p:nvPr/>
          </p:nvCxnSpPr>
          <p:spPr bwMode="auto">
            <a:xfrm>
              <a:off x="1905000" y="2057400"/>
              <a:ext cx="762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2" name="Oval 142">
              <a:extLst>
                <a:ext uri="{FF2B5EF4-FFF2-40B4-BE49-F238E27FC236}">
                  <a16:creationId xmlns:a16="http://schemas.microsoft.com/office/drawing/2014/main" id="{8841E2A1-ADCF-C746-3361-CF11387DD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9550" y="3392488"/>
              <a:ext cx="625475" cy="61912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14</a:t>
              </a:r>
              <a:endParaRPr lang="en-US" altLang="en-US"/>
            </a:p>
          </p:txBody>
        </p:sp>
        <p:grpSp>
          <p:nvGrpSpPr>
            <p:cNvPr id="53" name="Group 143">
              <a:extLst>
                <a:ext uri="{FF2B5EF4-FFF2-40B4-BE49-F238E27FC236}">
                  <a16:creationId xmlns:a16="http://schemas.microsoft.com/office/drawing/2014/main" id="{6A3DAFF8-E36A-533B-F388-1C09FDD418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33700" y="3429000"/>
              <a:ext cx="533400" cy="533400"/>
              <a:chOff x="3888" y="1728"/>
              <a:chExt cx="336" cy="336"/>
            </a:xfrm>
          </p:grpSpPr>
          <p:grpSp>
            <p:nvGrpSpPr>
              <p:cNvPr id="54" name="Group 144">
                <a:extLst>
                  <a:ext uri="{FF2B5EF4-FFF2-40B4-BE49-F238E27FC236}">
                    <a16:creationId xmlns:a16="http://schemas.microsoft.com/office/drawing/2014/main" id="{1884E82A-0E48-2428-8B85-205E7BB6E2C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88" y="1728"/>
                <a:ext cx="336" cy="336"/>
                <a:chOff x="2713" y="2112"/>
                <a:chExt cx="336" cy="336"/>
              </a:xfrm>
            </p:grpSpPr>
            <p:sp>
              <p:nvSpPr>
                <p:cNvPr id="56" name="Oval 145">
                  <a:extLst>
                    <a:ext uri="{FF2B5EF4-FFF2-40B4-BE49-F238E27FC236}">
                      <a16:creationId xmlns:a16="http://schemas.microsoft.com/office/drawing/2014/main" id="{86B613A6-C73F-8DAC-9A29-2C036A6764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3" y="2112"/>
                  <a:ext cx="336" cy="33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Oval 146">
                  <a:extLst>
                    <a:ext uri="{FF2B5EF4-FFF2-40B4-BE49-F238E27FC236}">
                      <a16:creationId xmlns:a16="http://schemas.microsoft.com/office/drawing/2014/main" id="{3D9D3F73-9785-6CDA-C81D-BB925B7E51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7" y="2136"/>
                  <a:ext cx="288" cy="28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" name="Text Box 147">
                <a:extLst>
                  <a:ext uri="{FF2B5EF4-FFF2-40B4-BE49-F238E27FC236}">
                    <a16:creationId xmlns:a16="http://schemas.microsoft.com/office/drawing/2014/main" id="{7DA54256-7C6C-E310-74AF-BA6B8B277F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02" y="1752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</a:rPr>
                  <a:t>15</a:t>
                </a:r>
              </a:p>
            </p:txBody>
          </p:sp>
        </p:grpSp>
        <p:grpSp>
          <p:nvGrpSpPr>
            <p:cNvPr id="58" name="Group 148">
              <a:extLst>
                <a:ext uri="{FF2B5EF4-FFF2-40B4-BE49-F238E27FC236}">
                  <a16:creationId xmlns:a16="http://schemas.microsoft.com/office/drawing/2014/main" id="{A1BC9248-30D6-BFB9-EF37-4F5F230813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600" y="2667000"/>
              <a:ext cx="533400" cy="533400"/>
              <a:chOff x="2088" y="1728"/>
              <a:chExt cx="336" cy="336"/>
            </a:xfrm>
          </p:grpSpPr>
          <p:sp>
            <p:nvSpPr>
              <p:cNvPr id="59" name="Oval 149">
                <a:extLst>
                  <a:ext uri="{FF2B5EF4-FFF2-40B4-BE49-F238E27FC236}">
                    <a16:creationId xmlns:a16="http://schemas.microsoft.com/office/drawing/2014/main" id="{F5B8763E-739E-B7F8-280D-96A4609E35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8" y="1728"/>
                <a:ext cx="336" cy="336"/>
              </a:xfrm>
              <a:prstGeom prst="ellipse">
                <a:avLst/>
              </a:prstGeom>
              <a:solidFill>
                <a:srgbClr val="FFCC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Text Box 150">
                <a:extLst>
                  <a:ext uri="{FF2B5EF4-FFF2-40B4-BE49-F238E27FC236}">
                    <a16:creationId xmlns:a16="http://schemas.microsoft.com/office/drawing/2014/main" id="{F088370D-45C2-31E8-E6EE-22FA961F6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49" y="175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CCCC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dirty="0">
                    <a:latin typeface="Times New Roman" panose="02020603050405020304" pitchFamily="18" charset="0"/>
                  </a:rPr>
                  <a:t>1</a:t>
                </a:r>
              </a:p>
            </p:txBody>
          </p:sp>
        </p:grpSp>
        <p:cxnSp>
          <p:nvCxnSpPr>
            <p:cNvPr id="61" name="AutoShape 151">
              <a:extLst>
                <a:ext uri="{FF2B5EF4-FFF2-40B4-BE49-F238E27FC236}">
                  <a16:creationId xmlns:a16="http://schemas.microsoft.com/office/drawing/2014/main" id="{EC7DB0FC-B596-79AA-87F2-479409BA0715}"/>
                </a:ext>
              </a:extLst>
            </p:cNvPr>
            <p:cNvCxnSpPr>
              <a:cxnSpLocks noChangeShapeType="1"/>
              <a:stCxn id="59" idx="7"/>
              <a:endCxn id="19" idx="2"/>
            </p:cNvCxnSpPr>
            <p:nvPr/>
          </p:nvCxnSpPr>
          <p:spPr bwMode="auto">
            <a:xfrm flipV="1">
              <a:off x="1065213" y="2235200"/>
              <a:ext cx="2641600" cy="50958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AutoShape 152">
              <a:extLst>
                <a:ext uri="{FF2B5EF4-FFF2-40B4-BE49-F238E27FC236}">
                  <a16:creationId xmlns:a16="http://schemas.microsoft.com/office/drawing/2014/main" id="{EF76FE2D-68E4-2BB0-882D-5F843CDA82BC}"/>
                </a:ext>
              </a:extLst>
            </p:cNvPr>
            <p:cNvCxnSpPr>
              <a:cxnSpLocks noChangeShapeType="1"/>
              <a:stCxn id="59" idx="6"/>
              <a:endCxn id="35" idx="1"/>
            </p:cNvCxnSpPr>
            <p:nvPr/>
          </p:nvCxnSpPr>
          <p:spPr bwMode="auto">
            <a:xfrm>
              <a:off x="1143000" y="2933700"/>
              <a:ext cx="2649538" cy="4540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AutoShape 153">
              <a:extLst>
                <a:ext uri="{FF2B5EF4-FFF2-40B4-BE49-F238E27FC236}">
                  <a16:creationId xmlns:a16="http://schemas.microsoft.com/office/drawing/2014/main" id="{6D6F6016-5A84-320D-FE4C-8D0A28F9975B}"/>
                </a:ext>
              </a:extLst>
            </p:cNvPr>
            <p:cNvCxnSpPr>
              <a:cxnSpLocks noChangeShapeType="1"/>
              <a:stCxn id="59" idx="5"/>
              <a:endCxn id="52" idx="1"/>
            </p:cNvCxnSpPr>
            <p:nvPr/>
          </p:nvCxnSpPr>
          <p:spPr bwMode="auto">
            <a:xfrm>
              <a:off x="1065213" y="3122613"/>
              <a:ext cx="506412" cy="3603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AutoShape 154">
              <a:extLst>
                <a:ext uri="{FF2B5EF4-FFF2-40B4-BE49-F238E27FC236}">
                  <a16:creationId xmlns:a16="http://schemas.microsoft.com/office/drawing/2014/main" id="{5179CAD2-F008-0CB1-4AA7-4A82D3285D57}"/>
                </a:ext>
              </a:extLst>
            </p:cNvPr>
            <p:cNvCxnSpPr>
              <a:cxnSpLocks noChangeShapeType="1"/>
              <a:stCxn id="59" idx="0"/>
              <a:endCxn id="4" idx="3"/>
            </p:cNvCxnSpPr>
            <p:nvPr/>
          </p:nvCxnSpPr>
          <p:spPr bwMode="auto">
            <a:xfrm flipV="1">
              <a:off x="876300" y="2246313"/>
              <a:ext cx="573088" cy="42068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AutoShape 155">
              <a:extLst>
                <a:ext uri="{FF2B5EF4-FFF2-40B4-BE49-F238E27FC236}">
                  <a16:creationId xmlns:a16="http://schemas.microsoft.com/office/drawing/2014/main" id="{0033E6C1-F67D-992A-DF57-6BD37D321DDF}"/>
                </a:ext>
              </a:extLst>
            </p:cNvPr>
            <p:cNvCxnSpPr>
              <a:cxnSpLocks noChangeShapeType="1"/>
              <a:stCxn id="19" idx="6"/>
              <a:endCxn id="21" idx="2"/>
            </p:cNvCxnSpPr>
            <p:nvPr/>
          </p:nvCxnSpPr>
          <p:spPr bwMode="auto">
            <a:xfrm>
              <a:off x="4281488" y="2235200"/>
              <a:ext cx="51911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AutoShape 156">
              <a:extLst>
                <a:ext uri="{FF2B5EF4-FFF2-40B4-BE49-F238E27FC236}">
                  <a16:creationId xmlns:a16="http://schemas.microsoft.com/office/drawing/2014/main" id="{05EE4103-DAF5-F205-AD25-CD47686E3002}"/>
                </a:ext>
              </a:extLst>
            </p:cNvPr>
            <p:cNvCxnSpPr>
              <a:cxnSpLocks noChangeShapeType="1"/>
              <a:stCxn id="35" idx="6"/>
              <a:endCxn id="38" idx="1"/>
            </p:cNvCxnSpPr>
            <p:nvPr/>
          </p:nvCxnSpPr>
          <p:spPr bwMode="auto">
            <a:xfrm>
              <a:off x="4279900" y="3606800"/>
              <a:ext cx="542925" cy="127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9" name="Text Box 157">
              <a:extLst>
                <a:ext uri="{FF2B5EF4-FFF2-40B4-BE49-F238E27FC236}">
                  <a16:creationId xmlns:a16="http://schemas.microsoft.com/office/drawing/2014/main" id="{7439198E-D60A-7727-5A2E-1A4A8DCDE8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6725" y="1858963"/>
              <a:ext cx="53657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000">
                  <a:solidFill>
                    <a:srgbClr val="0000FF"/>
                  </a:solidFill>
                </a:rPr>
                <a:t>a-z</a:t>
              </a:r>
            </a:p>
          </p:txBody>
        </p:sp>
        <p:sp>
          <p:nvSpPr>
            <p:cNvPr id="71" name="Text Box 158">
              <a:extLst>
                <a:ext uri="{FF2B5EF4-FFF2-40B4-BE49-F238E27FC236}">
                  <a16:creationId xmlns:a16="http://schemas.microsoft.com/office/drawing/2014/main" id="{7B9BDE06-CBDE-FEC0-78E4-0E14F85A49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48450" y="3230563"/>
              <a:ext cx="55086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000">
                  <a:solidFill>
                    <a:srgbClr val="0000FF"/>
                  </a:solidFill>
                </a:rPr>
                <a:t>0-9</a:t>
              </a:r>
            </a:p>
          </p:txBody>
        </p:sp>
        <p:cxnSp>
          <p:nvCxnSpPr>
            <p:cNvPr id="72" name="AutoShape 159">
              <a:extLst>
                <a:ext uri="{FF2B5EF4-FFF2-40B4-BE49-F238E27FC236}">
                  <a16:creationId xmlns:a16="http://schemas.microsoft.com/office/drawing/2014/main" id="{343E3C23-0ED5-B386-A5F8-FDF33F33419A}"/>
                </a:ext>
              </a:extLst>
            </p:cNvPr>
            <p:cNvCxnSpPr>
              <a:cxnSpLocks noChangeShapeType="1"/>
              <a:stCxn id="42" idx="3"/>
              <a:endCxn id="45" idx="1"/>
            </p:cNvCxnSpPr>
            <p:nvPr/>
          </p:nvCxnSpPr>
          <p:spPr bwMode="auto">
            <a:xfrm>
              <a:off x="6683375" y="3619500"/>
              <a:ext cx="50165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3" name="Text Box 160">
              <a:extLst>
                <a:ext uri="{FF2B5EF4-FFF2-40B4-BE49-F238E27FC236}">
                  <a16:creationId xmlns:a16="http://schemas.microsoft.com/office/drawing/2014/main" id="{517771EB-1161-08B6-0188-40AACC34D1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6250" y="3230563"/>
              <a:ext cx="55086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000">
                  <a:solidFill>
                    <a:srgbClr val="0000FF"/>
                  </a:solidFill>
                </a:rPr>
                <a:t>0-9</a:t>
              </a:r>
            </a:p>
          </p:txBody>
        </p:sp>
        <p:cxnSp>
          <p:nvCxnSpPr>
            <p:cNvPr id="74" name="AutoShape 161">
              <a:extLst>
                <a:ext uri="{FF2B5EF4-FFF2-40B4-BE49-F238E27FC236}">
                  <a16:creationId xmlns:a16="http://schemas.microsoft.com/office/drawing/2014/main" id="{4E931A43-9434-93A9-ADA1-7E6995DA0231}"/>
                </a:ext>
              </a:extLst>
            </p:cNvPr>
            <p:cNvCxnSpPr>
              <a:cxnSpLocks noChangeShapeType="1"/>
              <a:stCxn id="24" idx="7"/>
              <a:endCxn id="28" idx="1"/>
            </p:cNvCxnSpPr>
            <p:nvPr/>
          </p:nvCxnSpPr>
          <p:spPr bwMode="auto">
            <a:xfrm rot="5400000" flipV="1">
              <a:off x="6933407" y="1715294"/>
              <a:ext cx="1587" cy="612775"/>
            </a:xfrm>
            <a:prstGeom prst="curvedConnector3">
              <a:avLst>
                <a:gd name="adj1" fmla="val -910000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AutoShape 162">
              <a:extLst>
                <a:ext uri="{FF2B5EF4-FFF2-40B4-BE49-F238E27FC236}">
                  <a16:creationId xmlns:a16="http://schemas.microsoft.com/office/drawing/2014/main" id="{EB1B7464-B72E-15BB-BAC3-6D78E5F49D08}"/>
                </a:ext>
              </a:extLst>
            </p:cNvPr>
            <p:cNvCxnSpPr>
              <a:cxnSpLocks noChangeShapeType="1"/>
              <a:stCxn id="24" idx="5"/>
              <a:endCxn id="28" idx="3"/>
            </p:cNvCxnSpPr>
            <p:nvPr/>
          </p:nvCxnSpPr>
          <p:spPr bwMode="auto">
            <a:xfrm rot="16200000" flipH="1">
              <a:off x="6933407" y="2093119"/>
              <a:ext cx="1587" cy="612775"/>
            </a:xfrm>
            <a:prstGeom prst="curvedConnector3">
              <a:avLst>
                <a:gd name="adj1" fmla="val 459999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7" name="Text Box 163">
              <a:extLst>
                <a:ext uri="{FF2B5EF4-FFF2-40B4-BE49-F238E27FC236}">
                  <a16:creationId xmlns:a16="http://schemas.microsoft.com/office/drawing/2014/main" id="{ADDB6BB5-036A-2525-2950-FFA196885E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38925" y="1477963"/>
              <a:ext cx="53657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000">
                  <a:solidFill>
                    <a:srgbClr val="0000FF"/>
                  </a:solidFill>
                </a:rPr>
                <a:t>a-z</a:t>
              </a:r>
            </a:p>
          </p:txBody>
        </p:sp>
        <p:sp>
          <p:nvSpPr>
            <p:cNvPr id="78" name="Text Box 164">
              <a:extLst>
                <a:ext uri="{FF2B5EF4-FFF2-40B4-BE49-F238E27FC236}">
                  <a16:creationId xmlns:a16="http://schemas.microsoft.com/office/drawing/2014/main" id="{FE67B911-E338-06D5-3B88-2F2EFC92D6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24650" y="2468563"/>
              <a:ext cx="55086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000">
                  <a:solidFill>
                    <a:srgbClr val="0000FF"/>
                  </a:solidFill>
                </a:rPr>
                <a:t>0-9</a:t>
              </a:r>
            </a:p>
          </p:txBody>
        </p:sp>
        <p:cxnSp>
          <p:nvCxnSpPr>
            <p:cNvPr id="79" name="AutoShape 165">
              <a:extLst>
                <a:ext uri="{FF2B5EF4-FFF2-40B4-BE49-F238E27FC236}">
                  <a16:creationId xmlns:a16="http://schemas.microsoft.com/office/drawing/2014/main" id="{24EFFEAA-676B-5464-6156-343C7A9C1B61}"/>
                </a:ext>
              </a:extLst>
            </p:cNvPr>
            <p:cNvCxnSpPr>
              <a:cxnSpLocks noChangeShapeType="1"/>
              <a:stCxn id="52" idx="6"/>
              <a:endCxn id="55" idx="1"/>
            </p:cNvCxnSpPr>
            <p:nvPr/>
          </p:nvCxnSpPr>
          <p:spPr bwMode="auto">
            <a:xfrm flipV="1">
              <a:off x="2105025" y="3695700"/>
              <a:ext cx="850900" cy="63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0" name="Text Box 166">
              <a:extLst>
                <a:ext uri="{FF2B5EF4-FFF2-40B4-BE49-F238E27FC236}">
                  <a16:creationId xmlns:a16="http://schemas.microsoft.com/office/drawing/2014/main" id="{ECD223B1-AD5E-6547-FA8A-5F4470185A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7100" y="2163763"/>
              <a:ext cx="2413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000">
                  <a:solidFill>
                    <a:srgbClr val="0000FF"/>
                  </a:solidFill>
                </a:rPr>
                <a:t>i</a:t>
              </a:r>
            </a:p>
          </p:txBody>
        </p:sp>
        <p:sp>
          <p:nvSpPr>
            <p:cNvPr id="81" name="Text Box 167">
              <a:extLst>
                <a:ext uri="{FF2B5EF4-FFF2-40B4-BE49-F238E27FC236}">
                  <a16:creationId xmlns:a16="http://schemas.microsoft.com/office/drawing/2014/main" id="{C6F50DC1-7FF1-A76D-4248-6357D5BE6F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1688" y="1706563"/>
              <a:ext cx="2540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000">
                  <a:solidFill>
                    <a:srgbClr val="0000FF"/>
                  </a:solidFill>
                </a:rPr>
                <a:t>f</a:t>
              </a:r>
            </a:p>
          </p:txBody>
        </p:sp>
        <p:sp>
          <p:nvSpPr>
            <p:cNvPr id="82" name="Text Box 168">
              <a:extLst>
                <a:ext uri="{FF2B5EF4-FFF2-40B4-BE49-F238E27FC236}">
                  <a16:creationId xmlns:a16="http://schemas.microsoft.com/office/drawing/2014/main" id="{756EAF52-6DF0-AAFB-CD7D-6670CCB82D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800" y="1676400"/>
              <a:ext cx="3175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83" name="Text Box 169">
              <a:extLst>
                <a:ext uri="{FF2B5EF4-FFF2-40B4-BE49-F238E27FC236}">
                  <a16:creationId xmlns:a16="http://schemas.microsoft.com/office/drawing/2014/main" id="{28FFB7D3-D6B9-0B6E-7861-D30DEB6CC2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5800" y="2590800"/>
              <a:ext cx="3175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84" name="Text Box 170">
              <a:extLst>
                <a:ext uri="{FF2B5EF4-FFF2-40B4-BE49-F238E27FC236}">
                  <a16:creationId xmlns:a16="http://schemas.microsoft.com/office/drawing/2014/main" id="{F653DDCA-6575-FF80-7FA4-6830F1A37B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72400" y="1828800"/>
              <a:ext cx="3175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85" name="Text Box 171">
              <a:extLst>
                <a:ext uri="{FF2B5EF4-FFF2-40B4-BE49-F238E27FC236}">
                  <a16:creationId xmlns:a16="http://schemas.microsoft.com/office/drawing/2014/main" id="{E4E15D71-B99D-E77E-7AAE-DA7C14FFF2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15200" y="4343400"/>
              <a:ext cx="3175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86" name="Text Box 172">
              <a:extLst>
                <a:ext uri="{FF2B5EF4-FFF2-40B4-BE49-F238E27FC236}">
                  <a16:creationId xmlns:a16="http://schemas.microsoft.com/office/drawing/2014/main" id="{7299C7F4-D769-0E75-9F25-0D9F806EE6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2600" y="3124200"/>
              <a:ext cx="3175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87" name="Text Box 173">
              <a:extLst>
                <a:ext uri="{FF2B5EF4-FFF2-40B4-BE49-F238E27FC236}">
                  <a16:creationId xmlns:a16="http://schemas.microsoft.com/office/drawing/2014/main" id="{FC751BF1-3FDE-0DA4-5AB9-79EED195F3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72400" y="3505200"/>
              <a:ext cx="3175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88" name="Text Box 174">
              <a:extLst>
                <a:ext uri="{FF2B5EF4-FFF2-40B4-BE49-F238E27FC236}">
                  <a16:creationId xmlns:a16="http://schemas.microsoft.com/office/drawing/2014/main" id="{2A505BAF-2A43-0B22-A129-B26897E556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5000" y="2133600"/>
              <a:ext cx="3175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89" name="Text Box 175">
              <a:extLst>
                <a:ext uri="{FF2B5EF4-FFF2-40B4-BE49-F238E27FC236}">
                  <a16:creationId xmlns:a16="http://schemas.microsoft.com/office/drawing/2014/main" id="{D0D5A9AB-B44A-8574-319B-8FBA02D3E5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6000" y="2743200"/>
              <a:ext cx="3175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90" name="Text Box 176">
              <a:extLst>
                <a:ext uri="{FF2B5EF4-FFF2-40B4-BE49-F238E27FC236}">
                  <a16:creationId xmlns:a16="http://schemas.microsoft.com/office/drawing/2014/main" id="{9559222A-BD87-B0BA-250F-A7B9B2DFF1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6800" y="3200400"/>
              <a:ext cx="3175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cxnSp>
          <p:nvCxnSpPr>
            <p:cNvPr id="91" name="AutoShape 177">
              <a:extLst>
                <a:ext uri="{FF2B5EF4-FFF2-40B4-BE49-F238E27FC236}">
                  <a16:creationId xmlns:a16="http://schemas.microsoft.com/office/drawing/2014/main" id="{E0639A52-520A-F663-FA04-DD4AC7F0F37E}"/>
                </a:ext>
              </a:extLst>
            </p:cNvPr>
            <p:cNvCxnSpPr>
              <a:cxnSpLocks noChangeShapeType="1"/>
              <a:stCxn id="32" idx="2"/>
              <a:endCxn id="41" idx="4"/>
            </p:cNvCxnSpPr>
            <p:nvPr/>
          </p:nvCxnSpPr>
          <p:spPr bwMode="auto">
            <a:xfrm rot="5400000">
              <a:off x="7487444" y="2799556"/>
              <a:ext cx="38100" cy="2135188"/>
            </a:xfrm>
            <a:prstGeom prst="curvedConnector3">
              <a:avLst>
                <a:gd name="adj1" fmla="val 156249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2" name="Text Box 178">
              <a:extLst>
                <a:ext uri="{FF2B5EF4-FFF2-40B4-BE49-F238E27FC236}">
                  <a16:creationId xmlns:a16="http://schemas.microsoft.com/office/drawing/2014/main" id="{600CA620-340F-0DF2-2160-12F8EA17A7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3713" y="1619250"/>
              <a:ext cx="3873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800"/>
                <a:t>IF</a:t>
              </a:r>
            </a:p>
          </p:txBody>
        </p:sp>
        <p:sp>
          <p:nvSpPr>
            <p:cNvPr id="93" name="Text Box 179">
              <a:extLst>
                <a:ext uri="{FF2B5EF4-FFF2-40B4-BE49-F238E27FC236}">
                  <a16:creationId xmlns:a16="http://schemas.microsoft.com/office/drawing/2014/main" id="{865CBF87-580C-A2A2-7D01-C2AB73DDB4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4013" y="3917950"/>
              <a:ext cx="6667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800"/>
                <a:t>error</a:t>
              </a:r>
            </a:p>
          </p:txBody>
        </p:sp>
        <p:sp>
          <p:nvSpPr>
            <p:cNvPr id="94" name="Text Box 180">
              <a:extLst>
                <a:ext uri="{FF2B5EF4-FFF2-40B4-BE49-F238E27FC236}">
                  <a16:creationId xmlns:a16="http://schemas.microsoft.com/office/drawing/2014/main" id="{49F44DE4-5E20-4C39-802A-4E75E287E5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39150" y="3054350"/>
              <a:ext cx="7048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800"/>
                <a:t>NUM</a:t>
              </a:r>
            </a:p>
          </p:txBody>
        </p:sp>
        <p:sp>
          <p:nvSpPr>
            <p:cNvPr id="95" name="Text Box 181">
              <a:extLst>
                <a:ext uri="{FF2B5EF4-FFF2-40B4-BE49-F238E27FC236}">
                  <a16:creationId xmlns:a16="http://schemas.microsoft.com/office/drawing/2014/main" id="{13A67420-7205-70D5-479C-41A1D6370D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80450" y="1644650"/>
              <a:ext cx="4127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800"/>
                <a:t>ID</a:t>
              </a:r>
            </a:p>
          </p:txBody>
        </p:sp>
        <p:sp>
          <p:nvSpPr>
            <p:cNvPr id="96" name="Text Box 182">
              <a:extLst>
                <a:ext uri="{FF2B5EF4-FFF2-40B4-BE49-F238E27FC236}">
                  <a16:creationId xmlns:a16="http://schemas.microsoft.com/office/drawing/2014/main" id="{572D6A62-B964-AC1D-EA65-9E72B3763A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4700" y="3436938"/>
              <a:ext cx="922338" cy="517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400"/>
                <a:t>any</a:t>
              </a:r>
            </a:p>
            <a:p>
              <a:pPr algn="ctr"/>
              <a:r>
                <a:rPr lang="en-US" altLang="en-US" sz="1400"/>
                <a:t>character</a:t>
              </a:r>
            </a:p>
          </p:txBody>
        </p:sp>
      </p:grpSp>
      <p:sp>
        <p:nvSpPr>
          <p:cNvPr id="27" name="Oval 95">
            <a:extLst>
              <a:ext uri="{FF2B5EF4-FFF2-40B4-BE49-F238E27FC236}">
                <a16:creationId xmlns:a16="http://schemas.microsoft.com/office/drawing/2014/main" id="{CB14F7C9-026E-FDE0-AC8F-56FC4C280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3700" y="5549900"/>
            <a:ext cx="12954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8" name="Text Box 5">
            <a:extLst>
              <a:ext uri="{FF2B5EF4-FFF2-40B4-BE49-F238E27FC236}">
                <a16:creationId xmlns:a16="http://schemas.microsoft.com/office/drawing/2014/main" id="{C703DA44-B755-EFD9-E233-828B5A0685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4820" y="5062392"/>
            <a:ext cx="298852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n-US" altLang="en-US" dirty="0"/>
              <a:t>{1-4-9-14}</a:t>
            </a:r>
            <a:r>
              <a:rPr lang="zh-CN" altLang="en-US" dirty="0"/>
              <a:t>分析完毕，标记之，然后处理下一个未标记的</a:t>
            </a:r>
            <a:r>
              <a:rPr lang="en-US" altLang="zh-CN" dirty="0"/>
              <a:t>DFA</a:t>
            </a:r>
            <a:r>
              <a:rPr lang="zh-CN" altLang="en-US" dirty="0"/>
              <a:t>状态</a:t>
            </a:r>
            <a:endParaRPr lang="en-US" altLang="en-US" dirty="0"/>
          </a:p>
        </p:txBody>
      </p:sp>
      <p:grpSp>
        <p:nvGrpSpPr>
          <p:cNvPr id="100" name="Group 96">
            <a:extLst>
              <a:ext uri="{FF2B5EF4-FFF2-40B4-BE49-F238E27FC236}">
                <a16:creationId xmlns:a16="http://schemas.microsoft.com/office/drawing/2014/main" id="{63D47C53-DF5F-73D0-912D-33A27E68C04D}"/>
              </a:ext>
            </a:extLst>
          </p:cNvPr>
          <p:cNvGrpSpPr>
            <a:grpSpLocks/>
          </p:cNvGrpSpPr>
          <p:nvPr/>
        </p:nvGrpSpPr>
        <p:grpSpPr bwMode="auto">
          <a:xfrm>
            <a:off x="2239963" y="4965700"/>
            <a:ext cx="795337" cy="584200"/>
            <a:chOff x="1411" y="3128"/>
            <a:chExt cx="501" cy="368"/>
          </a:xfrm>
        </p:grpSpPr>
        <p:cxnSp>
          <p:nvCxnSpPr>
            <p:cNvPr id="101" name="AutoShape 97">
              <a:extLst>
                <a:ext uri="{FF2B5EF4-FFF2-40B4-BE49-F238E27FC236}">
                  <a16:creationId xmlns:a16="http://schemas.microsoft.com/office/drawing/2014/main" id="{8B749716-7B28-4628-D3D5-FBD4A264A4E6}"/>
                </a:ext>
              </a:extLst>
            </p:cNvPr>
            <p:cNvCxnSpPr>
              <a:cxnSpLocks noChangeShapeType="1"/>
              <a:stCxn id="27" idx="0"/>
              <a:endCxn id="116" idx="2"/>
            </p:cNvCxnSpPr>
            <p:nvPr/>
          </p:nvCxnSpPr>
          <p:spPr bwMode="auto">
            <a:xfrm rot="16200000">
              <a:off x="1608" y="3192"/>
              <a:ext cx="152" cy="456"/>
            </a:xfrm>
            <a:prstGeom prst="curvedConnector2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2" name="Rectangle 98">
              <a:extLst>
                <a:ext uri="{FF2B5EF4-FFF2-40B4-BE49-F238E27FC236}">
                  <a16:creationId xmlns:a16="http://schemas.microsoft.com/office/drawing/2014/main" id="{37011F7C-8935-FDB4-1472-2C76AF1656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" y="3128"/>
              <a:ext cx="39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solidFill>
                    <a:srgbClr val="0000FF"/>
                  </a:solidFill>
                </a:rPr>
                <a:t>a-h</a:t>
              </a:r>
            </a:p>
          </p:txBody>
        </p:sp>
      </p:grpSp>
      <p:grpSp>
        <p:nvGrpSpPr>
          <p:cNvPr id="103" name="Group 99">
            <a:extLst>
              <a:ext uri="{FF2B5EF4-FFF2-40B4-BE49-F238E27FC236}">
                <a16:creationId xmlns:a16="http://schemas.microsoft.com/office/drawing/2014/main" id="{74B60C65-F2E2-5A5A-F2D9-A1A35A151662}"/>
              </a:ext>
            </a:extLst>
          </p:cNvPr>
          <p:cNvGrpSpPr>
            <a:grpSpLocks/>
          </p:cNvGrpSpPr>
          <p:nvPr/>
        </p:nvGrpSpPr>
        <p:grpSpPr bwMode="auto">
          <a:xfrm>
            <a:off x="3008313" y="5080000"/>
            <a:ext cx="1282700" cy="457200"/>
            <a:chOff x="1895" y="3200"/>
            <a:chExt cx="808" cy="288"/>
          </a:xfrm>
        </p:grpSpPr>
        <p:sp>
          <p:nvSpPr>
            <p:cNvPr id="113" name="Text Box 100">
              <a:extLst>
                <a:ext uri="{FF2B5EF4-FFF2-40B4-BE49-F238E27FC236}">
                  <a16:creationId xmlns:a16="http://schemas.microsoft.com/office/drawing/2014/main" id="{F84C1237-5424-9660-1ED6-9DE11A60F5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5" y="3200"/>
              <a:ext cx="7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5-6-8-15</a:t>
              </a:r>
            </a:p>
          </p:txBody>
        </p:sp>
        <p:grpSp>
          <p:nvGrpSpPr>
            <p:cNvPr id="114" name="Group 101">
              <a:extLst>
                <a:ext uri="{FF2B5EF4-FFF2-40B4-BE49-F238E27FC236}">
                  <a16:creationId xmlns:a16="http://schemas.microsoft.com/office/drawing/2014/main" id="{5130E70A-2A3F-61F8-9383-C83D43712A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95" y="3200"/>
              <a:ext cx="808" cy="288"/>
              <a:chOff x="4176" y="1488"/>
              <a:chExt cx="1008" cy="432"/>
            </a:xfrm>
          </p:grpSpPr>
          <p:sp>
            <p:nvSpPr>
              <p:cNvPr id="115" name="Oval 102">
                <a:extLst>
                  <a:ext uri="{FF2B5EF4-FFF2-40B4-BE49-F238E27FC236}">
                    <a16:creationId xmlns:a16="http://schemas.microsoft.com/office/drawing/2014/main" id="{BF194FE4-0058-5951-C413-BBCBEA564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1512"/>
                <a:ext cx="912" cy="38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6" name="Oval 103">
                <a:extLst>
                  <a:ext uri="{FF2B5EF4-FFF2-40B4-BE49-F238E27FC236}">
                    <a16:creationId xmlns:a16="http://schemas.microsoft.com/office/drawing/2014/main" id="{65E83650-D595-B33C-137A-05BCAC8E5F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488"/>
                <a:ext cx="1008" cy="43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17" name="Group 104">
            <a:extLst>
              <a:ext uri="{FF2B5EF4-FFF2-40B4-BE49-F238E27FC236}">
                <a16:creationId xmlns:a16="http://schemas.microsoft.com/office/drawing/2014/main" id="{B90E0FEB-7453-B573-1475-8C7E9D2359EC}"/>
              </a:ext>
            </a:extLst>
          </p:cNvPr>
          <p:cNvGrpSpPr>
            <a:grpSpLocks/>
          </p:cNvGrpSpPr>
          <p:nvPr/>
        </p:nvGrpSpPr>
        <p:grpSpPr bwMode="auto">
          <a:xfrm>
            <a:off x="3263900" y="5892800"/>
            <a:ext cx="1600200" cy="609600"/>
            <a:chOff x="1392" y="1392"/>
            <a:chExt cx="1008" cy="384"/>
          </a:xfrm>
        </p:grpSpPr>
        <p:sp>
          <p:nvSpPr>
            <p:cNvPr id="118" name="Text Box 105">
              <a:extLst>
                <a:ext uri="{FF2B5EF4-FFF2-40B4-BE49-F238E27FC236}">
                  <a16:creationId xmlns:a16="http://schemas.microsoft.com/office/drawing/2014/main" id="{5D752C5D-5FD2-F2AB-C7E4-8C553E1ECC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2" y="1440"/>
              <a:ext cx="94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2-5-6-8-15</a:t>
              </a:r>
            </a:p>
          </p:txBody>
        </p:sp>
        <p:grpSp>
          <p:nvGrpSpPr>
            <p:cNvPr id="119" name="Group 106">
              <a:extLst>
                <a:ext uri="{FF2B5EF4-FFF2-40B4-BE49-F238E27FC236}">
                  <a16:creationId xmlns:a16="http://schemas.microsoft.com/office/drawing/2014/main" id="{759DCBE2-72B6-7E92-1AAF-0ABF52DCF8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2" y="1392"/>
              <a:ext cx="1008" cy="384"/>
              <a:chOff x="4176" y="1488"/>
              <a:chExt cx="1008" cy="432"/>
            </a:xfrm>
          </p:grpSpPr>
          <p:sp>
            <p:nvSpPr>
              <p:cNvPr id="120" name="Oval 107">
                <a:extLst>
                  <a:ext uri="{FF2B5EF4-FFF2-40B4-BE49-F238E27FC236}">
                    <a16:creationId xmlns:a16="http://schemas.microsoft.com/office/drawing/2014/main" id="{0A205CAA-5FD1-E1F1-9622-0F355593F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1512"/>
                <a:ext cx="912" cy="38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Oval 108">
                <a:extLst>
                  <a:ext uri="{FF2B5EF4-FFF2-40B4-BE49-F238E27FC236}">
                    <a16:creationId xmlns:a16="http://schemas.microsoft.com/office/drawing/2014/main" id="{984DF137-766E-95E8-4227-0383401091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488"/>
                <a:ext cx="1008" cy="43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22" name="Group 109">
            <a:extLst>
              <a:ext uri="{FF2B5EF4-FFF2-40B4-BE49-F238E27FC236}">
                <a16:creationId xmlns:a16="http://schemas.microsoft.com/office/drawing/2014/main" id="{C0364D5E-1B98-AD63-A31A-88595C9C526D}"/>
              </a:ext>
            </a:extLst>
          </p:cNvPr>
          <p:cNvGrpSpPr>
            <a:grpSpLocks/>
          </p:cNvGrpSpPr>
          <p:nvPr/>
        </p:nvGrpSpPr>
        <p:grpSpPr bwMode="auto">
          <a:xfrm>
            <a:off x="2311402" y="6007100"/>
            <a:ext cx="952501" cy="495300"/>
            <a:chOff x="1456" y="3784"/>
            <a:chExt cx="600" cy="312"/>
          </a:xfrm>
        </p:grpSpPr>
        <p:cxnSp>
          <p:nvCxnSpPr>
            <p:cNvPr id="123" name="AutoShape 110">
              <a:extLst>
                <a:ext uri="{FF2B5EF4-FFF2-40B4-BE49-F238E27FC236}">
                  <a16:creationId xmlns:a16="http://schemas.microsoft.com/office/drawing/2014/main" id="{0E33638B-4B93-EEA8-8BB8-202885D8D536}"/>
                </a:ext>
              </a:extLst>
            </p:cNvPr>
            <p:cNvCxnSpPr>
              <a:cxnSpLocks noChangeShapeType="1"/>
              <a:stCxn id="27" idx="4"/>
              <a:endCxn id="121" idx="2"/>
            </p:cNvCxnSpPr>
            <p:nvPr/>
          </p:nvCxnSpPr>
          <p:spPr bwMode="auto">
            <a:xfrm rot="16200000" flipH="1">
              <a:off x="1696" y="3544"/>
              <a:ext cx="120" cy="600"/>
            </a:xfrm>
            <a:prstGeom prst="curvedConnector2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4" name="Rectangle 111">
              <a:extLst>
                <a:ext uri="{FF2B5EF4-FFF2-40B4-BE49-F238E27FC236}">
                  <a16:creationId xmlns:a16="http://schemas.microsoft.com/office/drawing/2014/main" id="{50F231AC-47FB-3399-7652-973FB6A0B9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5" y="3808"/>
              <a:ext cx="15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solidFill>
                    <a:srgbClr val="0000FF"/>
                  </a:solidFill>
                </a:rPr>
                <a:t>i</a:t>
              </a:r>
            </a:p>
          </p:txBody>
        </p:sp>
      </p:grpSp>
      <p:sp>
        <p:nvSpPr>
          <p:cNvPr id="125" name="Rectangle 112">
            <a:extLst>
              <a:ext uri="{FF2B5EF4-FFF2-40B4-BE49-F238E27FC236}">
                <a16:creationId xmlns:a16="http://schemas.microsoft.com/office/drawing/2014/main" id="{49FDDEEE-9E9F-B6D1-BEE3-A1BD258FBE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8588" y="5219700"/>
            <a:ext cx="506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>
                <a:solidFill>
                  <a:srgbClr val="0000FF"/>
                </a:solidFill>
              </a:rPr>
              <a:t>j-z</a:t>
            </a:r>
          </a:p>
        </p:txBody>
      </p:sp>
      <p:grpSp>
        <p:nvGrpSpPr>
          <p:cNvPr id="126" name="Group 113">
            <a:extLst>
              <a:ext uri="{FF2B5EF4-FFF2-40B4-BE49-F238E27FC236}">
                <a16:creationId xmlns:a16="http://schemas.microsoft.com/office/drawing/2014/main" id="{4021F370-471C-0DA1-62AF-5FAD9365067C}"/>
              </a:ext>
            </a:extLst>
          </p:cNvPr>
          <p:cNvGrpSpPr>
            <a:grpSpLocks/>
          </p:cNvGrpSpPr>
          <p:nvPr/>
        </p:nvGrpSpPr>
        <p:grpSpPr bwMode="auto">
          <a:xfrm>
            <a:off x="0" y="4940300"/>
            <a:ext cx="2362200" cy="533400"/>
            <a:chOff x="1152" y="2880"/>
            <a:chExt cx="1488" cy="336"/>
          </a:xfrm>
        </p:grpSpPr>
        <p:sp>
          <p:nvSpPr>
            <p:cNvPr id="136" name="Text Box 114">
              <a:extLst>
                <a:ext uri="{FF2B5EF4-FFF2-40B4-BE49-F238E27FC236}">
                  <a16:creationId xmlns:a16="http://schemas.microsoft.com/office/drawing/2014/main" id="{8579A2CE-DF7C-5B5F-9D67-332B25B459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8" y="2904"/>
              <a:ext cx="10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10-11-13-15</a:t>
              </a:r>
            </a:p>
          </p:txBody>
        </p:sp>
        <p:grpSp>
          <p:nvGrpSpPr>
            <p:cNvPr id="137" name="Group 115">
              <a:extLst>
                <a:ext uri="{FF2B5EF4-FFF2-40B4-BE49-F238E27FC236}">
                  <a16:creationId xmlns:a16="http://schemas.microsoft.com/office/drawing/2014/main" id="{206315F1-F0CB-1D16-7F41-62456FAD0A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2880"/>
              <a:ext cx="1488" cy="336"/>
              <a:chOff x="4176" y="1488"/>
              <a:chExt cx="1008" cy="432"/>
            </a:xfrm>
          </p:grpSpPr>
          <p:sp>
            <p:nvSpPr>
              <p:cNvPr id="138" name="Oval 116">
                <a:extLst>
                  <a:ext uri="{FF2B5EF4-FFF2-40B4-BE49-F238E27FC236}">
                    <a16:creationId xmlns:a16="http://schemas.microsoft.com/office/drawing/2014/main" id="{3330F37C-C825-3B21-19C1-5D4DB7A5DD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1512"/>
                <a:ext cx="912" cy="38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9" name="Oval 117">
                <a:extLst>
                  <a:ext uri="{FF2B5EF4-FFF2-40B4-BE49-F238E27FC236}">
                    <a16:creationId xmlns:a16="http://schemas.microsoft.com/office/drawing/2014/main" id="{E6B1CE5F-72FB-63BC-7CCE-922D3D4E9D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488"/>
                <a:ext cx="1008" cy="43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40" name="AutoShape 118">
            <a:extLst>
              <a:ext uri="{FF2B5EF4-FFF2-40B4-BE49-F238E27FC236}">
                <a16:creationId xmlns:a16="http://schemas.microsoft.com/office/drawing/2014/main" id="{767962BE-C00F-DEF4-8B2C-10D43D9AF556}"/>
              </a:ext>
            </a:extLst>
          </p:cNvPr>
          <p:cNvCxnSpPr>
            <a:cxnSpLocks noChangeShapeType="1"/>
            <a:stCxn id="27" idx="2"/>
            <a:endCxn id="139" idx="4"/>
          </p:cNvCxnSpPr>
          <p:nvPr/>
        </p:nvCxnSpPr>
        <p:spPr bwMode="auto">
          <a:xfrm rot="10800000">
            <a:off x="1181100" y="5473700"/>
            <a:ext cx="482600" cy="304800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1" name="Rectangle 119">
            <a:extLst>
              <a:ext uri="{FF2B5EF4-FFF2-40B4-BE49-F238E27FC236}">
                <a16:creationId xmlns:a16="http://schemas.microsoft.com/office/drawing/2014/main" id="{03ADBA78-0A02-64AE-662F-AD24002FB7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163" y="5549900"/>
            <a:ext cx="625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>
                <a:solidFill>
                  <a:srgbClr val="0000FF"/>
                </a:solidFill>
              </a:rPr>
              <a:t>0-9</a:t>
            </a:r>
          </a:p>
        </p:txBody>
      </p:sp>
      <p:grpSp>
        <p:nvGrpSpPr>
          <p:cNvPr id="142" name="Group 120">
            <a:extLst>
              <a:ext uri="{FF2B5EF4-FFF2-40B4-BE49-F238E27FC236}">
                <a16:creationId xmlns:a16="http://schemas.microsoft.com/office/drawing/2014/main" id="{D8352AB5-1A06-A5D8-2874-4DCF039093C4}"/>
              </a:ext>
            </a:extLst>
          </p:cNvPr>
          <p:cNvGrpSpPr>
            <a:grpSpLocks/>
          </p:cNvGrpSpPr>
          <p:nvPr/>
        </p:nvGrpSpPr>
        <p:grpSpPr bwMode="auto">
          <a:xfrm>
            <a:off x="1816100" y="6324600"/>
            <a:ext cx="609600" cy="533400"/>
            <a:chOff x="1680" y="3600"/>
            <a:chExt cx="384" cy="336"/>
          </a:xfrm>
        </p:grpSpPr>
        <p:sp>
          <p:nvSpPr>
            <p:cNvPr id="143" name="Text Box 121">
              <a:extLst>
                <a:ext uri="{FF2B5EF4-FFF2-40B4-BE49-F238E27FC236}">
                  <a16:creationId xmlns:a16="http://schemas.microsoft.com/office/drawing/2014/main" id="{DE9BBCDC-D0E6-60CC-6DE0-72D03C5EF0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8" y="3624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15</a:t>
              </a:r>
            </a:p>
          </p:txBody>
        </p:sp>
        <p:grpSp>
          <p:nvGrpSpPr>
            <p:cNvPr id="158" name="Group 122">
              <a:extLst>
                <a:ext uri="{FF2B5EF4-FFF2-40B4-BE49-F238E27FC236}">
                  <a16:creationId xmlns:a16="http://schemas.microsoft.com/office/drawing/2014/main" id="{7B3676CC-68C5-72D8-C1B1-68BC5FC504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0" y="3600"/>
              <a:ext cx="384" cy="336"/>
              <a:chOff x="4176" y="1488"/>
              <a:chExt cx="1008" cy="432"/>
            </a:xfrm>
          </p:grpSpPr>
          <p:sp>
            <p:nvSpPr>
              <p:cNvPr id="159" name="Oval 123">
                <a:extLst>
                  <a:ext uri="{FF2B5EF4-FFF2-40B4-BE49-F238E27FC236}">
                    <a16:creationId xmlns:a16="http://schemas.microsoft.com/office/drawing/2014/main" id="{4D0CE1DE-044B-06A5-F1CE-8212871B08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1512"/>
                <a:ext cx="912" cy="38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0" name="Oval 124">
                <a:extLst>
                  <a:ext uri="{FF2B5EF4-FFF2-40B4-BE49-F238E27FC236}">
                    <a16:creationId xmlns:a16="http://schemas.microsoft.com/office/drawing/2014/main" id="{BF60F160-03CC-7448-00BD-14F99988D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488"/>
                <a:ext cx="1008" cy="43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61" name="AutoShape 125">
            <a:extLst>
              <a:ext uri="{FF2B5EF4-FFF2-40B4-BE49-F238E27FC236}">
                <a16:creationId xmlns:a16="http://schemas.microsoft.com/office/drawing/2014/main" id="{366FFAD9-271C-D1E4-ECDE-3C7261175B97}"/>
              </a:ext>
            </a:extLst>
          </p:cNvPr>
          <p:cNvCxnSpPr>
            <a:cxnSpLocks noChangeShapeType="1"/>
            <a:stCxn id="27" idx="3"/>
            <a:endCxn id="160" idx="2"/>
          </p:cNvCxnSpPr>
          <p:nvPr/>
        </p:nvCxnSpPr>
        <p:spPr bwMode="auto">
          <a:xfrm rot="5400000">
            <a:off x="1508919" y="6247606"/>
            <a:ext cx="650875" cy="36513"/>
          </a:xfrm>
          <a:prstGeom prst="curvedConnector4">
            <a:avLst>
              <a:gd name="adj1" fmla="val 34634"/>
              <a:gd name="adj2" fmla="val 726088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2" name="Rectangle 126">
            <a:extLst>
              <a:ext uri="{FF2B5EF4-FFF2-40B4-BE49-F238E27FC236}">
                <a16:creationId xmlns:a16="http://schemas.microsoft.com/office/drawing/2014/main" id="{3A5A7111-5DF1-5604-AB42-586C594176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075" y="6356350"/>
            <a:ext cx="704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800"/>
              <a:t>other</a:t>
            </a:r>
          </a:p>
        </p:txBody>
      </p:sp>
      <p:sp>
        <p:nvSpPr>
          <p:cNvPr id="163" name="Text Box 91">
            <a:extLst>
              <a:ext uri="{FF2B5EF4-FFF2-40B4-BE49-F238E27FC236}">
                <a16:creationId xmlns:a16="http://schemas.microsoft.com/office/drawing/2014/main" id="{37034151-EF53-5C7B-EA6A-89E567971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6913" y="4488934"/>
            <a:ext cx="112550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b="1" dirty="0" err="1"/>
              <a:t>Dstates</a:t>
            </a:r>
            <a:r>
              <a:rPr lang="zh-CN" altLang="en-US" b="1" dirty="0"/>
              <a:t>：</a:t>
            </a:r>
            <a:endParaRPr lang="en-US" altLang="en-US" b="1" dirty="0"/>
          </a:p>
        </p:txBody>
      </p:sp>
      <p:sp>
        <p:nvSpPr>
          <p:cNvPr id="70" name="Text Box 94">
            <a:extLst>
              <a:ext uri="{FF2B5EF4-FFF2-40B4-BE49-F238E27FC236}">
                <a16:creationId xmlns:a16="http://schemas.microsoft.com/office/drawing/2014/main" id="{0CABC268-7734-16F4-5337-F503BF599B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5925" y="5549900"/>
            <a:ext cx="1250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dirty="0">
                <a:latin typeface="Times New Roman" panose="02020603050405020304" pitchFamily="18" charset="0"/>
              </a:rPr>
              <a:t>1-4-9-14</a:t>
            </a:r>
          </a:p>
        </p:txBody>
      </p:sp>
    </p:spTree>
    <p:extLst>
      <p:ext uri="{BB962C8B-B14F-4D97-AF65-F5344CB8AC3E}">
        <p14:creationId xmlns:p14="http://schemas.microsoft.com/office/powerpoint/2010/main" val="184924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98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73</a:t>
            </a: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3836A1B3-DFFA-896F-086A-A43A1B4D05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5190402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  <a:latin typeface="Palatino Linotype"/>
                <a:cs typeface="Palatino Linotype"/>
              </a:rPr>
              <a:t>一个稍微复杂点的例子</a:t>
            </a:r>
            <a:endParaRPr spc="-5" dirty="0">
              <a:solidFill>
                <a:schemeClr val="bg1"/>
              </a:solidFill>
              <a:latin typeface="Palatino Linotype"/>
              <a:cs typeface="Palatino Linotype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794AB3B4-6C10-AC1C-DBED-6D5F99B35236}"/>
              </a:ext>
            </a:extLst>
          </p:cNvPr>
          <p:cNvSpPr txBox="1"/>
          <p:nvPr/>
        </p:nvSpPr>
        <p:spPr>
          <a:xfrm>
            <a:off x="438568" y="814129"/>
            <a:ext cx="6691575" cy="533416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94666" indent="-457200">
              <a:lnSpc>
                <a:spcPts val="36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85775" algn="l"/>
                <a:tab pos="486409" algn="l"/>
              </a:tabLst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最后的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DFA</a:t>
            </a:r>
            <a:endParaRPr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92525FDC-C8D2-4E16-97BC-51111B7405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3429000"/>
            <a:ext cx="1250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>
                <a:latin typeface="Times New Roman" panose="02020603050405020304" pitchFamily="18" charset="0"/>
              </a:rPr>
              <a:t>5-6-8-15</a:t>
            </a:r>
          </a:p>
        </p:txBody>
      </p:sp>
      <p:grpSp>
        <p:nvGrpSpPr>
          <p:cNvPr id="40" name="Group 4">
            <a:extLst>
              <a:ext uri="{FF2B5EF4-FFF2-40B4-BE49-F238E27FC236}">
                <a16:creationId xmlns:a16="http://schemas.microsoft.com/office/drawing/2014/main" id="{67C5C977-9E7B-14D8-114D-C80B1A9660CB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2209800"/>
            <a:ext cx="1600200" cy="609600"/>
            <a:chOff x="1392" y="1392"/>
            <a:chExt cx="1008" cy="384"/>
          </a:xfrm>
        </p:grpSpPr>
        <p:sp>
          <p:nvSpPr>
            <p:cNvPr id="67" name="Text Box 5">
              <a:extLst>
                <a:ext uri="{FF2B5EF4-FFF2-40B4-BE49-F238E27FC236}">
                  <a16:creationId xmlns:a16="http://schemas.microsoft.com/office/drawing/2014/main" id="{4CD31095-58D9-BE06-22E6-746D7EB3DA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2" y="1440"/>
              <a:ext cx="94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2-5-6-8-15</a:t>
              </a:r>
            </a:p>
          </p:txBody>
        </p:sp>
        <p:grpSp>
          <p:nvGrpSpPr>
            <p:cNvPr id="68" name="Group 6">
              <a:extLst>
                <a:ext uri="{FF2B5EF4-FFF2-40B4-BE49-F238E27FC236}">
                  <a16:creationId xmlns:a16="http://schemas.microsoft.com/office/drawing/2014/main" id="{1E30FCF2-C2C3-F197-3236-13F1BC76AE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2" y="1392"/>
              <a:ext cx="1008" cy="384"/>
              <a:chOff x="4176" y="1488"/>
              <a:chExt cx="1008" cy="432"/>
            </a:xfrm>
          </p:grpSpPr>
          <p:sp>
            <p:nvSpPr>
              <p:cNvPr id="70" name="Oval 7">
                <a:extLst>
                  <a:ext uri="{FF2B5EF4-FFF2-40B4-BE49-F238E27FC236}">
                    <a16:creationId xmlns:a16="http://schemas.microsoft.com/office/drawing/2014/main" id="{544C0FFC-70CE-7746-89E5-5426BB8E66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1512"/>
                <a:ext cx="912" cy="38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Oval 8">
                <a:extLst>
                  <a:ext uri="{FF2B5EF4-FFF2-40B4-BE49-F238E27FC236}">
                    <a16:creationId xmlns:a16="http://schemas.microsoft.com/office/drawing/2014/main" id="{A80235A2-EAC9-CAB1-D0F9-7549D6D76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488"/>
                <a:ext cx="1008" cy="43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04" name="Group 9">
            <a:extLst>
              <a:ext uri="{FF2B5EF4-FFF2-40B4-BE49-F238E27FC236}">
                <a16:creationId xmlns:a16="http://schemas.microsoft.com/office/drawing/2014/main" id="{9E4CB391-F769-0054-5FC9-27280241B04B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3429000"/>
            <a:ext cx="1600200" cy="533400"/>
            <a:chOff x="4176" y="1488"/>
            <a:chExt cx="1008" cy="432"/>
          </a:xfrm>
        </p:grpSpPr>
        <p:sp>
          <p:nvSpPr>
            <p:cNvPr id="105" name="Oval 10">
              <a:extLst>
                <a:ext uri="{FF2B5EF4-FFF2-40B4-BE49-F238E27FC236}">
                  <a16:creationId xmlns:a16="http://schemas.microsoft.com/office/drawing/2014/main" id="{FE7462C3-4F30-FBEC-1F30-1FAD7D4DA5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512"/>
              <a:ext cx="912" cy="38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06" name="Oval 11">
              <a:extLst>
                <a:ext uri="{FF2B5EF4-FFF2-40B4-BE49-F238E27FC236}">
                  <a16:creationId xmlns:a16="http://schemas.microsoft.com/office/drawing/2014/main" id="{7BBA3206-F895-F08B-E05E-C08C723D93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1488"/>
              <a:ext cx="1008" cy="43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07" name="Group 12">
            <a:extLst>
              <a:ext uri="{FF2B5EF4-FFF2-40B4-BE49-F238E27FC236}">
                <a16:creationId xmlns:a16="http://schemas.microsoft.com/office/drawing/2014/main" id="{52D1C4CB-40D2-F770-FEF3-CAC6B0F014A7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4572000"/>
            <a:ext cx="2362200" cy="533400"/>
            <a:chOff x="1152" y="2880"/>
            <a:chExt cx="1488" cy="336"/>
          </a:xfrm>
        </p:grpSpPr>
        <p:sp>
          <p:nvSpPr>
            <p:cNvPr id="108" name="Text Box 13">
              <a:extLst>
                <a:ext uri="{FF2B5EF4-FFF2-40B4-BE49-F238E27FC236}">
                  <a16:creationId xmlns:a16="http://schemas.microsoft.com/office/drawing/2014/main" id="{542A419F-E800-54C0-7D10-C6CC5F02F9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8" y="2904"/>
              <a:ext cx="10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10-11-13-15</a:t>
              </a:r>
            </a:p>
          </p:txBody>
        </p:sp>
        <p:grpSp>
          <p:nvGrpSpPr>
            <p:cNvPr id="109" name="Group 14">
              <a:extLst>
                <a:ext uri="{FF2B5EF4-FFF2-40B4-BE49-F238E27FC236}">
                  <a16:creationId xmlns:a16="http://schemas.microsoft.com/office/drawing/2014/main" id="{359054A2-D901-B6D9-E656-C64411EA17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2880"/>
              <a:ext cx="1488" cy="336"/>
              <a:chOff x="4176" y="1488"/>
              <a:chExt cx="1008" cy="432"/>
            </a:xfrm>
          </p:grpSpPr>
          <p:sp>
            <p:nvSpPr>
              <p:cNvPr id="110" name="Oval 15">
                <a:extLst>
                  <a:ext uri="{FF2B5EF4-FFF2-40B4-BE49-F238E27FC236}">
                    <a16:creationId xmlns:a16="http://schemas.microsoft.com/office/drawing/2014/main" id="{98F2198A-C6CC-5D90-EE18-EEEB5E3C13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1512"/>
                <a:ext cx="912" cy="38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Oval 16">
                <a:extLst>
                  <a:ext uri="{FF2B5EF4-FFF2-40B4-BE49-F238E27FC236}">
                    <a16:creationId xmlns:a16="http://schemas.microsoft.com/office/drawing/2014/main" id="{EC23376C-CC31-4996-9E4A-AF1B0A1610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488"/>
                <a:ext cx="1008" cy="43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27" name="Group 17">
            <a:extLst>
              <a:ext uri="{FF2B5EF4-FFF2-40B4-BE49-F238E27FC236}">
                <a16:creationId xmlns:a16="http://schemas.microsoft.com/office/drawing/2014/main" id="{AFE345B3-3EE1-AA72-4B3A-5BEC429A727B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2743200"/>
            <a:ext cx="1295400" cy="533400"/>
            <a:chOff x="2832" y="1728"/>
            <a:chExt cx="816" cy="336"/>
          </a:xfrm>
        </p:grpSpPr>
        <p:sp>
          <p:nvSpPr>
            <p:cNvPr id="128" name="Text Box 18">
              <a:extLst>
                <a:ext uri="{FF2B5EF4-FFF2-40B4-BE49-F238E27FC236}">
                  <a16:creationId xmlns:a16="http://schemas.microsoft.com/office/drawing/2014/main" id="{A7620301-8522-813F-F387-71C7A14BD8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4" y="1752"/>
              <a:ext cx="6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3-6-7-8</a:t>
              </a:r>
            </a:p>
          </p:txBody>
        </p:sp>
        <p:grpSp>
          <p:nvGrpSpPr>
            <p:cNvPr id="129" name="Group 19">
              <a:extLst>
                <a:ext uri="{FF2B5EF4-FFF2-40B4-BE49-F238E27FC236}">
                  <a16:creationId xmlns:a16="http://schemas.microsoft.com/office/drawing/2014/main" id="{9D96F186-92B3-796D-B5E8-AE973D4F3A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32" y="1728"/>
              <a:ext cx="816" cy="336"/>
              <a:chOff x="4176" y="1488"/>
              <a:chExt cx="1008" cy="432"/>
            </a:xfrm>
          </p:grpSpPr>
          <p:sp>
            <p:nvSpPr>
              <p:cNvPr id="130" name="Oval 20">
                <a:extLst>
                  <a:ext uri="{FF2B5EF4-FFF2-40B4-BE49-F238E27FC236}">
                    <a16:creationId xmlns:a16="http://schemas.microsoft.com/office/drawing/2014/main" id="{4A7BFE94-07EF-7D3F-76A5-4CDC3EEB9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1512"/>
                <a:ext cx="912" cy="38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1" name="Oval 21">
                <a:extLst>
                  <a:ext uri="{FF2B5EF4-FFF2-40B4-BE49-F238E27FC236}">
                    <a16:creationId xmlns:a16="http://schemas.microsoft.com/office/drawing/2014/main" id="{ADA6ADC8-E701-3788-D5C7-99E1F85403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488"/>
                <a:ext cx="1008" cy="43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32" name="Group 22">
            <a:extLst>
              <a:ext uri="{FF2B5EF4-FFF2-40B4-BE49-F238E27FC236}">
                <a16:creationId xmlns:a16="http://schemas.microsoft.com/office/drawing/2014/main" id="{4D3AD162-55C1-683C-766D-6D04214F80A1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495800"/>
            <a:ext cx="1447800" cy="609600"/>
            <a:chOff x="2832" y="2832"/>
            <a:chExt cx="912" cy="384"/>
          </a:xfrm>
        </p:grpSpPr>
        <p:sp>
          <p:nvSpPr>
            <p:cNvPr id="133" name="Text Box 23">
              <a:extLst>
                <a:ext uri="{FF2B5EF4-FFF2-40B4-BE49-F238E27FC236}">
                  <a16:creationId xmlns:a16="http://schemas.microsoft.com/office/drawing/2014/main" id="{97E52C1B-C09F-3FEA-6B3E-B2254BAE46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8" y="2880"/>
              <a:ext cx="8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11-12-13</a:t>
              </a:r>
            </a:p>
          </p:txBody>
        </p:sp>
        <p:grpSp>
          <p:nvGrpSpPr>
            <p:cNvPr id="134" name="Group 24">
              <a:extLst>
                <a:ext uri="{FF2B5EF4-FFF2-40B4-BE49-F238E27FC236}">
                  <a16:creationId xmlns:a16="http://schemas.microsoft.com/office/drawing/2014/main" id="{A7C840C8-CB1D-AE6D-1F0D-7D7B1DE785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32" y="2832"/>
              <a:ext cx="912" cy="384"/>
              <a:chOff x="4176" y="1488"/>
              <a:chExt cx="1008" cy="432"/>
            </a:xfrm>
          </p:grpSpPr>
          <p:sp>
            <p:nvSpPr>
              <p:cNvPr id="135" name="Oval 25">
                <a:extLst>
                  <a:ext uri="{FF2B5EF4-FFF2-40B4-BE49-F238E27FC236}">
                    <a16:creationId xmlns:a16="http://schemas.microsoft.com/office/drawing/2014/main" id="{1D28069E-4BFF-B558-B992-55D43C2BA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1512"/>
                <a:ext cx="912" cy="38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4" name="Oval 26">
                <a:extLst>
                  <a:ext uri="{FF2B5EF4-FFF2-40B4-BE49-F238E27FC236}">
                    <a16:creationId xmlns:a16="http://schemas.microsoft.com/office/drawing/2014/main" id="{79E139CF-5D00-F90D-13C2-B1E134C3A8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488"/>
                <a:ext cx="1008" cy="43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45" name="Group 27">
            <a:extLst>
              <a:ext uri="{FF2B5EF4-FFF2-40B4-BE49-F238E27FC236}">
                <a16:creationId xmlns:a16="http://schemas.microsoft.com/office/drawing/2014/main" id="{EEFA8373-4A35-9471-9EC0-D95472331484}"/>
              </a:ext>
            </a:extLst>
          </p:cNvPr>
          <p:cNvGrpSpPr>
            <a:grpSpLocks/>
          </p:cNvGrpSpPr>
          <p:nvPr/>
        </p:nvGrpSpPr>
        <p:grpSpPr bwMode="auto">
          <a:xfrm>
            <a:off x="6629400" y="3581400"/>
            <a:ext cx="1066800" cy="457200"/>
            <a:chOff x="3888" y="2256"/>
            <a:chExt cx="672" cy="288"/>
          </a:xfrm>
        </p:grpSpPr>
        <p:sp>
          <p:nvSpPr>
            <p:cNvPr id="146" name="Text Box 28">
              <a:extLst>
                <a:ext uri="{FF2B5EF4-FFF2-40B4-BE49-F238E27FC236}">
                  <a16:creationId xmlns:a16="http://schemas.microsoft.com/office/drawing/2014/main" id="{189271C2-733E-AD4D-99B4-B120982C7A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8" y="2256"/>
              <a:ext cx="5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6-7-8</a:t>
              </a:r>
            </a:p>
          </p:txBody>
        </p:sp>
        <p:grpSp>
          <p:nvGrpSpPr>
            <p:cNvPr id="147" name="Group 29">
              <a:extLst>
                <a:ext uri="{FF2B5EF4-FFF2-40B4-BE49-F238E27FC236}">
                  <a16:creationId xmlns:a16="http://schemas.microsoft.com/office/drawing/2014/main" id="{5A4E27BD-9C86-C6D1-0B0B-0B2CEE8BC3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2256"/>
              <a:ext cx="672" cy="288"/>
              <a:chOff x="4176" y="1488"/>
              <a:chExt cx="1008" cy="432"/>
            </a:xfrm>
          </p:grpSpPr>
          <p:sp>
            <p:nvSpPr>
              <p:cNvPr id="148" name="Oval 30">
                <a:extLst>
                  <a:ext uri="{FF2B5EF4-FFF2-40B4-BE49-F238E27FC236}">
                    <a16:creationId xmlns:a16="http://schemas.microsoft.com/office/drawing/2014/main" id="{9E01E410-89BC-8527-63B4-3FE1B185A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1512"/>
                <a:ext cx="912" cy="38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9" name="Oval 31">
                <a:extLst>
                  <a:ext uri="{FF2B5EF4-FFF2-40B4-BE49-F238E27FC236}">
                    <a16:creationId xmlns:a16="http://schemas.microsoft.com/office/drawing/2014/main" id="{6FD6AE34-B796-FAC7-85EE-E2B0989536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488"/>
                <a:ext cx="1008" cy="43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50" name="Group 32">
            <a:extLst>
              <a:ext uri="{FF2B5EF4-FFF2-40B4-BE49-F238E27FC236}">
                <a16:creationId xmlns:a16="http://schemas.microsoft.com/office/drawing/2014/main" id="{8FEDB4D7-8AF0-94D8-0316-068E0C122EBE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5715000"/>
            <a:ext cx="609600" cy="533400"/>
            <a:chOff x="1680" y="3600"/>
            <a:chExt cx="384" cy="336"/>
          </a:xfrm>
        </p:grpSpPr>
        <p:sp>
          <p:nvSpPr>
            <p:cNvPr id="151" name="Text Box 33">
              <a:extLst>
                <a:ext uri="{FF2B5EF4-FFF2-40B4-BE49-F238E27FC236}">
                  <a16:creationId xmlns:a16="http://schemas.microsoft.com/office/drawing/2014/main" id="{4AD382DA-6ACA-C90B-1F54-917E9F2A5B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8" y="3624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15</a:t>
              </a:r>
            </a:p>
          </p:txBody>
        </p:sp>
        <p:grpSp>
          <p:nvGrpSpPr>
            <p:cNvPr id="152" name="Group 34">
              <a:extLst>
                <a:ext uri="{FF2B5EF4-FFF2-40B4-BE49-F238E27FC236}">
                  <a16:creationId xmlns:a16="http://schemas.microsoft.com/office/drawing/2014/main" id="{ADF5D65F-22AE-E1D3-4641-477327ECCE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0" y="3600"/>
              <a:ext cx="384" cy="336"/>
              <a:chOff x="4176" y="1488"/>
              <a:chExt cx="1008" cy="432"/>
            </a:xfrm>
          </p:grpSpPr>
          <p:sp>
            <p:nvSpPr>
              <p:cNvPr id="153" name="Oval 35">
                <a:extLst>
                  <a:ext uri="{FF2B5EF4-FFF2-40B4-BE49-F238E27FC236}">
                    <a16:creationId xmlns:a16="http://schemas.microsoft.com/office/drawing/2014/main" id="{DBE6CC11-042D-4F03-0687-1F584BDB9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1512"/>
                <a:ext cx="912" cy="38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4" name="Oval 36">
                <a:extLst>
                  <a:ext uri="{FF2B5EF4-FFF2-40B4-BE49-F238E27FC236}">
                    <a16:creationId xmlns:a16="http://schemas.microsoft.com/office/drawing/2014/main" id="{37E3CF40-5E32-730F-E0EF-7F1B7CC09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488"/>
                <a:ext cx="1008" cy="43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55" name="Group 37">
            <a:extLst>
              <a:ext uri="{FF2B5EF4-FFF2-40B4-BE49-F238E27FC236}">
                <a16:creationId xmlns:a16="http://schemas.microsoft.com/office/drawing/2014/main" id="{5DF8D33F-D157-EAFB-6616-5C60FF4AD858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3657600"/>
            <a:ext cx="1295400" cy="457200"/>
            <a:chOff x="336" y="2304"/>
            <a:chExt cx="816" cy="288"/>
          </a:xfrm>
        </p:grpSpPr>
        <p:sp>
          <p:nvSpPr>
            <p:cNvPr id="156" name="Text Box 38">
              <a:extLst>
                <a:ext uri="{FF2B5EF4-FFF2-40B4-BE49-F238E27FC236}">
                  <a16:creationId xmlns:a16="http://schemas.microsoft.com/office/drawing/2014/main" id="{33659915-98E9-13E2-F552-68B251F219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" y="2304"/>
              <a:ext cx="7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1-4-9-14</a:t>
              </a:r>
              <a:endParaRPr lang="en-US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57" name="Oval 39">
              <a:extLst>
                <a:ext uri="{FF2B5EF4-FFF2-40B4-BE49-F238E27FC236}">
                  <a16:creationId xmlns:a16="http://schemas.microsoft.com/office/drawing/2014/main" id="{8807C37E-EBD6-B0F4-8D4A-218FBD635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304"/>
              <a:ext cx="816" cy="28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cxnSp>
        <p:nvCxnSpPr>
          <p:cNvPr id="163" name="AutoShape 40">
            <a:extLst>
              <a:ext uri="{FF2B5EF4-FFF2-40B4-BE49-F238E27FC236}">
                <a16:creationId xmlns:a16="http://schemas.microsoft.com/office/drawing/2014/main" id="{239173CF-A9BF-5CF6-0B53-5FBE9FCF7F61}"/>
              </a:ext>
            </a:extLst>
          </p:cNvPr>
          <p:cNvCxnSpPr>
            <a:cxnSpLocks noChangeShapeType="1"/>
            <a:stCxn id="75" idx="6"/>
            <a:endCxn id="131" idx="1"/>
          </p:cNvCxnSpPr>
          <p:nvPr/>
        </p:nvCxnSpPr>
        <p:spPr bwMode="auto">
          <a:xfrm>
            <a:off x="3810000" y="2514600"/>
            <a:ext cx="1103313" cy="3063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" name="AutoShape 41">
            <a:extLst>
              <a:ext uri="{FF2B5EF4-FFF2-40B4-BE49-F238E27FC236}">
                <a16:creationId xmlns:a16="http://schemas.microsoft.com/office/drawing/2014/main" id="{862D41B2-5FC7-71DC-FD5E-D4EDF0E590DD}"/>
              </a:ext>
            </a:extLst>
          </p:cNvPr>
          <p:cNvCxnSpPr>
            <a:cxnSpLocks noChangeShapeType="1"/>
            <a:stCxn id="131" idx="5"/>
            <a:endCxn id="149" idx="1"/>
          </p:cNvCxnSpPr>
          <p:nvPr/>
        </p:nvCxnSpPr>
        <p:spPr bwMode="auto">
          <a:xfrm>
            <a:off x="5830888" y="3198813"/>
            <a:ext cx="954087" cy="4492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AutoShape 42">
            <a:extLst>
              <a:ext uri="{FF2B5EF4-FFF2-40B4-BE49-F238E27FC236}">
                <a16:creationId xmlns:a16="http://schemas.microsoft.com/office/drawing/2014/main" id="{C92390FC-75FE-1279-6E16-2985F7E56EAA}"/>
              </a:ext>
            </a:extLst>
          </p:cNvPr>
          <p:cNvCxnSpPr>
            <a:cxnSpLocks noChangeShapeType="1"/>
            <a:stCxn id="106" idx="6"/>
            <a:endCxn id="149" idx="2"/>
          </p:cNvCxnSpPr>
          <p:nvPr/>
        </p:nvCxnSpPr>
        <p:spPr bwMode="auto">
          <a:xfrm>
            <a:off x="3733800" y="3695700"/>
            <a:ext cx="2895600" cy="114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6" name="AutoShape 43">
            <a:extLst>
              <a:ext uri="{FF2B5EF4-FFF2-40B4-BE49-F238E27FC236}">
                <a16:creationId xmlns:a16="http://schemas.microsoft.com/office/drawing/2014/main" id="{10B51F16-5BE3-6F73-7E15-2743F9CC9701}"/>
              </a:ext>
            </a:extLst>
          </p:cNvPr>
          <p:cNvCxnSpPr>
            <a:cxnSpLocks noChangeShapeType="1"/>
            <a:stCxn id="111" idx="6"/>
            <a:endCxn id="144" idx="2"/>
          </p:cNvCxnSpPr>
          <p:nvPr/>
        </p:nvCxnSpPr>
        <p:spPr bwMode="auto">
          <a:xfrm flipV="1">
            <a:off x="4191000" y="4800600"/>
            <a:ext cx="533400" cy="38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7" name="AutoShape 44">
            <a:extLst>
              <a:ext uri="{FF2B5EF4-FFF2-40B4-BE49-F238E27FC236}">
                <a16:creationId xmlns:a16="http://schemas.microsoft.com/office/drawing/2014/main" id="{7305DE66-7EDE-2169-4094-9DA30AC3C7E4}"/>
              </a:ext>
            </a:extLst>
          </p:cNvPr>
          <p:cNvCxnSpPr>
            <a:cxnSpLocks noChangeShapeType="1"/>
            <a:stCxn id="157" idx="5"/>
            <a:endCxn id="111" idx="1"/>
          </p:cNvCxnSpPr>
          <p:nvPr/>
        </p:nvCxnSpPr>
        <p:spPr bwMode="auto">
          <a:xfrm>
            <a:off x="1335088" y="4048125"/>
            <a:ext cx="839787" cy="601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AutoShape 45">
            <a:extLst>
              <a:ext uri="{FF2B5EF4-FFF2-40B4-BE49-F238E27FC236}">
                <a16:creationId xmlns:a16="http://schemas.microsoft.com/office/drawing/2014/main" id="{F1341639-DE1F-9CF8-CDE2-DB0C7972825E}"/>
              </a:ext>
            </a:extLst>
          </p:cNvPr>
          <p:cNvCxnSpPr>
            <a:cxnSpLocks noChangeShapeType="1"/>
            <a:stCxn id="157" idx="6"/>
            <a:endCxn id="106" idx="2"/>
          </p:cNvCxnSpPr>
          <p:nvPr/>
        </p:nvCxnSpPr>
        <p:spPr bwMode="auto">
          <a:xfrm flipV="1">
            <a:off x="1524000" y="3695700"/>
            <a:ext cx="609600" cy="190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9" name="AutoShape 46">
            <a:extLst>
              <a:ext uri="{FF2B5EF4-FFF2-40B4-BE49-F238E27FC236}">
                <a16:creationId xmlns:a16="http://schemas.microsoft.com/office/drawing/2014/main" id="{E4BAC0D3-DE34-39AB-66AB-01C8BE3D4648}"/>
              </a:ext>
            </a:extLst>
          </p:cNvPr>
          <p:cNvCxnSpPr>
            <a:cxnSpLocks noChangeShapeType="1"/>
            <a:stCxn id="157" idx="7"/>
            <a:endCxn id="75" idx="2"/>
          </p:cNvCxnSpPr>
          <p:nvPr/>
        </p:nvCxnSpPr>
        <p:spPr bwMode="auto">
          <a:xfrm flipV="1">
            <a:off x="1335088" y="2514600"/>
            <a:ext cx="874712" cy="1209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0" name="AutoShape 47">
            <a:extLst>
              <a:ext uri="{FF2B5EF4-FFF2-40B4-BE49-F238E27FC236}">
                <a16:creationId xmlns:a16="http://schemas.microsoft.com/office/drawing/2014/main" id="{01DB2D10-23C9-8528-D8AE-E80C52868F6A}"/>
              </a:ext>
            </a:extLst>
          </p:cNvPr>
          <p:cNvCxnSpPr>
            <a:cxnSpLocks noChangeShapeType="1"/>
            <a:stCxn id="157" idx="4"/>
            <a:endCxn id="154" idx="2"/>
          </p:cNvCxnSpPr>
          <p:nvPr/>
        </p:nvCxnSpPr>
        <p:spPr bwMode="auto">
          <a:xfrm rot="16200000" flipH="1">
            <a:off x="838200" y="4152900"/>
            <a:ext cx="1866900" cy="1790700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AutoShape 48">
            <a:extLst>
              <a:ext uri="{FF2B5EF4-FFF2-40B4-BE49-F238E27FC236}">
                <a16:creationId xmlns:a16="http://schemas.microsoft.com/office/drawing/2014/main" id="{09DF69A8-F99C-B7CA-7814-2277595EB9BB}"/>
              </a:ext>
            </a:extLst>
          </p:cNvPr>
          <p:cNvCxnSpPr>
            <a:cxnSpLocks noChangeShapeType="1"/>
            <a:stCxn id="144" idx="5"/>
            <a:endCxn id="144" idx="4"/>
          </p:cNvCxnSpPr>
          <p:nvPr/>
        </p:nvCxnSpPr>
        <p:spPr bwMode="auto">
          <a:xfrm rot="5400000">
            <a:off x="5659438" y="4805362"/>
            <a:ext cx="88900" cy="511175"/>
          </a:xfrm>
          <a:prstGeom prst="curvedConnector3">
            <a:avLst>
              <a:gd name="adj1" fmla="val 357144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2" name="AutoShape 49">
            <a:extLst>
              <a:ext uri="{FF2B5EF4-FFF2-40B4-BE49-F238E27FC236}">
                <a16:creationId xmlns:a16="http://schemas.microsoft.com/office/drawing/2014/main" id="{50D2F978-C7CD-C929-F977-48FBEC7579A1}"/>
              </a:ext>
            </a:extLst>
          </p:cNvPr>
          <p:cNvCxnSpPr>
            <a:cxnSpLocks noChangeShapeType="1"/>
            <a:stCxn id="75" idx="7"/>
            <a:endCxn id="146" idx="0"/>
          </p:cNvCxnSpPr>
          <p:nvPr/>
        </p:nvCxnSpPr>
        <p:spPr bwMode="auto">
          <a:xfrm rot="5400000" flipV="1">
            <a:off x="4727575" y="1146175"/>
            <a:ext cx="1282700" cy="3587750"/>
          </a:xfrm>
          <a:prstGeom prst="curvedConnector3">
            <a:avLst>
              <a:gd name="adj1" fmla="val -2475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3" name="Text Box 50">
            <a:extLst>
              <a:ext uri="{FF2B5EF4-FFF2-40B4-BE49-F238E27FC236}">
                <a16:creationId xmlns:a16="http://schemas.microsoft.com/office/drawing/2014/main" id="{5F8C6A81-400F-C98B-AA9A-B48A5BB63E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5388" y="1630363"/>
            <a:ext cx="1549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000">
                <a:solidFill>
                  <a:srgbClr val="0000FF"/>
                </a:solidFill>
              </a:rPr>
              <a:t>a-e, g-z, 0-9</a:t>
            </a:r>
          </a:p>
        </p:txBody>
      </p:sp>
      <p:sp>
        <p:nvSpPr>
          <p:cNvPr id="174" name="Text Box 51">
            <a:extLst>
              <a:ext uri="{FF2B5EF4-FFF2-40B4-BE49-F238E27FC236}">
                <a16:creationId xmlns:a16="http://schemas.microsoft.com/office/drawing/2014/main" id="{9ADE908C-59AA-C07E-D067-E3505BF073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6938" y="3001963"/>
            <a:ext cx="9731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000">
                <a:solidFill>
                  <a:srgbClr val="0000FF"/>
                </a:solidFill>
              </a:rPr>
              <a:t>a-z,0-9</a:t>
            </a:r>
          </a:p>
        </p:txBody>
      </p:sp>
      <p:sp>
        <p:nvSpPr>
          <p:cNvPr id="175" name="Text Box 52">
            <a:extLst>
              <a:ext uri="{FF2B5EF4-FFF2-40B4-BE49-F238E27FC236}">
                <a16:creationId xmlns:a16="http://schemas.microsoft.com/office/drawing/2014/main" id="{73509E87-7BA5-FB7F-46B1-79325E6708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2938" y="3687763"/>
            <a:ext cx="9731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000">
                <a:solidFill>
                  <a:srgbClr val="0000FF"/>
                </a:solidFill>
              </a:rPr>
              <a:t>a-z,0-9</a:t>
            </a:r>
          </a:p>
        </p:txBody>
      </p:sp>
      <p:sp>
        <p:nvSpPr>
          <p:cNvPr id="176" name="Text Box 53">
            <a:extLst>
              <a:ext uri="{FF2B5EF4-FFF2-40B4-BE49-F238E27FC236}">
                <a16:creationId xmlns:a16="http://schemas.microsoft.com/office/drawing/2014/main" id="{D401155C-8825-F74E-67C6-F0142B00F8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8775" y="5516563"/>
            <a:ext cx="5508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000">
                <a:solidFill>
                  <a:srgbClr val="0000FF"/>
                </a:solidFill>
              </a:rPr>
              <a:t>0-9</a:t>
            </a:r>
          </a:p>
        </p:txBody>
      </p:sp>
      <p:sp>
        <p:nvSpPr>
          <p:cNvPr id="177" name="Text Box 54">
            <a:extLst>
              <a:ext uri="{FF2B5EF4-FFF2-40B4-BE49-F238E27FC236}">
                <a16:creationId xmlns:a16="http://schemas.microsoft.com/office/drawing/2014/main" id="{F5A1BCF3-8275-4A60-831B-DE393B86C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4449763"/>
            <a:ext cx="5508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000">
                <a:solidFill>
                  <a:srgbClr val="0000FF"/>
                </a:solidFill>
              </a:rPr>
              <a:t>0-9</a:t>
            </a:r>
          </a:p>
        </p:txBody>
      </p:sp>
      <p:sp>
        <p:nvSpPr>
          <p:cNvPr id="178" name="Text Box 55">
            <a:extLst>
              <a:ext uri="{FF2B5EF4-FFF2-40B4-BE49-F238E27FC236}">
                <a16:creationId xmlns:a16="http://schemas.microsoft.com/office/drawing/2014/main" id="{28BE209D-DC36-F2A8-FBD2-6203FACC51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1488" y="2316163"/>
            <a:ext cx="254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000">
                <a:solidFill>
                  <a:srgbClr val="0000FF"/>
                </a:solidFill>
              </a:rPr>
              <a:t>f</a:t>
            </a:r>
          </a:p>
        </p:txBody>
      </p:sp>
      <p:sp>
        <p:nvSpPr>
          <p:cNvPr id="179" name="Text Box 56">
            <a:extLst>
              <a:ext uri="{FF2B5EF4-FFF2-40B4-BE49-F238E27FC236}">
                <a16:creationId xmlns:a16="http://schemas.microsoft.com/office/drawing/2014/main" id="{6D90A805-8D95-1317-7A7A-23E8A40156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9550" y="2849563"/>
            <a:ext cx="241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000">
                <a:solidFill>
                  <a:srgbClr val="0000FF"/>
                </a:solidFill>
              </a:rPr>
              <a:t>i</a:t>
            </a:r>
          </a:p>
        </p:txBody>
      </p:sp>
      <p:sp>
        <p:nvSpPr>
          <p:cNvPr id="180" name="Text Box 57">
            <a:extLst>
              <a:ext uri="{FF2B5EF4-FFF2-40B4-BE49-F238E27FC236}">
                <a16:creationId xmlns:a16="http://schemas.microsoft.com/office/drawing/2014/main" id="{AC0545E5-1AEC-15DF-ED2B-1D8DD80CFD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8913" y="3382963"/>
            <a:ext cx="5508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000">
                <a:solidFill>
                  <a:srgbClr val="0000FF"/>
                </a:solidFill>
              </a:rPr>
              <a:t>a-h</a:t>
            </a:r>
          </a:p>
        </p:txBody>
      </p:sp>
      <p:sp>
        <p:nvSpPr>
          <p:cNvPr id="181" name="Text Box 58">
            <a:extLst>
              <a:ext uri="{FF2B5EF4-FFF2-40B4-BE49-F238E27FC236}">
                <a16:creationId xmlns:a16="http://schemas.microsoft.com/office/drawing/2014/main" id="{E91BD5DF-E04C-83B5-CFB6-60C6E426FC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7188" y="3763963"/>
            <a:ext cx="4524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000">
                <a:solidFill>
                  <a:srgbClr val="0000FF"/>
                </a:solidFill>
              </a:rPr>
              <a:t>j-z</a:t>
            </a:r>
          </a:p>
        </p:txBody>
      </p:sp>
      <p:sp>
        <p:nvSpPr>
          <p:cNvPr id="182" name="Text Box 59">
            <a:extLst>
              <a:ext uri="{FF2B5EF4-FFF2-40B4-BE49-F238E27FC236}">
                <a16:creationId xmlns:a16="http://schemas.microsoft.com/office/drawing/2014/main" id="{0531EF3A-9EA8-C08A-E4ED-5FE2D5233D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8250" y="4297363"/>
            <a:ext cx="5508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000">
                <a:solidFill>
                  <a:srgbClr val="0000FF"/>
                </a:solidFill>
              </a:rPr>
              <a:t>0-9</a:t>
            </a:r>
          </a:p>
        </p:txBody>
      </p:sp>
      <p:sp>
        <p:nvSpPr>
          <p:cNvPr id="183" name="Text Box 60">
            <a:extLst>
              <a:ext uri="{FF2B5EF4-FFF2-40B4-BE49-F238E27FC236}">
                <a16:creationId xmlns:a16="http://schemas.microsoft.com/office/drawing/2014/main" id="{660BD2BD-C8A0-A4D9-0195-A0FD49A7EF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5410200"/>
            <a:ext cx="809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>
                <a:latin typeface="Times New Roman" panose="02020603050405020304" pitchFamily="18" charset="0"/>
              </a:rPr>
              <a:t>other</a:t>
            </a:r>
          </a:p>
        </p:txBody>
      </p:sp>
      <p:sp>
        <p:nvSpPr>
          <p:cNvPr id="184" name="Text Box 61">
            <a:extLst>
              <a:ext uri="{FF2B5EF4-FFF2-40B4-BE49-F238E27FC236}">
                <a16:creationId xmlns:a16="http://schemas.microsoft.com/office/drawing/2014/main" id="{BA2E0F26-87D4-EB41-C466-EF666225C1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5588" y="1752600"/>
            <a:ext cx="506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>
                <a:latin typeface="Times New Roman" panose="02020603050405020304" pitchFamily="18" charset="0"/>
              </a:rPr>
              <a:t>ID</a:t>
            </a:r>
          </a:p>
        </p:txBody>
      </p:sp>
      <p:sp>
        <p:nvSpPr>
          <p:cNvPr id="185" name="Text Box 62">
            <a:extLst>
              <a:ext uri="{FF2B5EF4-FFF2-40B4-BE49-F238E27FC236}">
                <a16:creationId xmlns:a16="http://schemas.microsoft.com/office/drawing/2014/main" id="{C4789D56-26D4-CFDA-DDE6-88EB2A6285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3124200"/>
            <a:ext cx="506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>
                <a:latin typeface="Times New Roman" panose="02020603050405020304" pitchFamily="18" charset="0"/>
              </a:rPr>
              <a:t>ID</a:t>
            </a:r>
          </a:p>
        </p:txBody>
      </p:sp>
      <p:sp>
        <p:nvSpPr>
          <p:cNvPr id="186" name="Text Box 63">
            <a:extLst>
              <a:ext uri="{FF2B5EF4-FFF2-40B4-BE49-F238E27FC236}">
                <a16:creationId xmlns:a16="http://schemas.microsoft.com/office/drawing/2014/main" id="{0A360E61-CBE5-21E8-9858-2FB748C61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4191000"/>
            <a:ext cx="8969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>
                <a:latin typeface="Times New Roman" panose="02020603050405020304" pitchFamily="18" charset="0"/>
              </a:rPr>
              <a:t>NUM</a:t>
            </a:r>
          </a:p>
        </p:txBody>
      </p:sp>
      <p:sp>
        <p:nvSpPr>
          <p:cNvPr id="187" name="Text Box 64">
            <a:extLst>
              <a:ext uri="{FF2B5EF4-FFF2-40B4-BE49-F238E27FC236}">
                <a16:creationId xmlns:a16="http://schemas.microsoft.com/office/drawing/2014/main" id="{13B5C49E-3581-D2DE-4958-CEB6767D07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4191000"/>
            <a:ext cx="8969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>
                <a:latin typeface="Times New Roman" panose="02020603050405020304" pitchFamily="18" charset="0"/>
              </a:rPr>
              <a:t>NUM</a:t>
            </a:r>
          </a:p>
        </p:txBody>
      </p:sp>
      <p:sp>
        <p:nvSpPr>
          <p:cNvPr id="188" name="Text Box 65">
            <a:extLst>
              <a:ext uri="{FF2B5EF4-FFF2-40B4-BE49-F238E27FC236}">
                <a16:creationId xmlns:a16="http://schemas.microsoft.com/office/drawing/2014/main" id="{AE4498FF-FB25-A3F6-4ED8-22D92E301D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2438400"/>
            <a:ext cx="455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>
                <a:latin typeface="Times New Roman" panose="02020603050405020304" pitchFamily="18" charset="0"/>
              </a:rPr>
              <a:t>IF</a:t>
            </a:r>
          </a:p>
        </p:txBody>
      </p:sp>
      <p:sp>
        <p:nvSpPr>
          <p:cNvPr id="189" name="Text Box 66">
            <a:extLst>
              <a:ext uri="{FF2B5EF4-FFF2-40B4-BE49-F238E27FC236}">
                <a16:creationId xmlns:a16="http://schemas.microsoft.com/office/drawing/2014/main" id="{B298702D-677F-3740-B6B3-6DDB6CDF4A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334000"/>
            <a:ext cx="776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>
                <a:latin typeface="Times New Roman" panose="02020603050405020304" pitchFamily="18" charset="0"/>
              </a:rPr>
              <a:t>error</a:t>
            </a:r>
          </a:p>
        </p:txBody>
      </p:sp>
      <p:sp>
        <p:nvSpPr>
          <p:cNvPr id="190" name="Text Box 67">
            <a:extLst>
              <a:ext uri="{FF2B5EF4-FFF2-40B4-BE49-F238E27FC236}">
                <a16:creationId xmlns:a16="http://schemas.microsoft.com/office/drawing/2014/main" id="{71B0A660-3490-1FB7-31C5-4D4D56BBC7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1388" y="3200400"/>
            <a:ext cx="506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>
                <a:latin typeface="Times New Roman" panose="02020603050405020304" pitchFamily="18" charset="0"/>
              </a:rPr>
              <a:t>ID</a:t>
            </a:r>
          </a:p>
        </p:txBody>
      </p:sp>
      <p:cxnSp>
        <p:nvCxnSpPr>
          <p:cNvPr id="191" name="AutoShape 68">
            <a:extLst>
              <a:ext uri="{FF2B5EF4-FFF2-40B4-BE49-F238E27FC236}">
                <a16:creationId xmlns:a16="http://schemas.microsoft.com/office/drawing/2014/main" id="{586667D2-D261-CC01-E9FB-E032C68C916C}"/>
              </a:ext>
            </a:extLst>
          </p:cNvPr>
          <p:cNvCxnSpPr>
            <a:cxnSpLocks noChangeShapeType="1"/>
            <a:stCxn id="149" idx="6"/>
            <a:endCxn id="149" idx="4"/>
          </p:cNvCxnSpPr>
          <p:nvPr/>
        </p:nvCxnSpPr>
        <p:spPr bwMode="auto">
          <a:xfrm flipH="1">
            <a:off x="7162800" y="3810000"/>
            <a:ext cx="533400" cy="228600"/>
          </a:xfrm>
          <a:prstGeom prst="curvedConnector4">
            <a:avLst>
              <a:gd name="adj1" fmla="val -42856"/>
              <a:gd name="adj2" fmla="val 20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2" name="Text Box 69">
            <a:extLst>
              <a:ext uri="{FF2B5EF4-FFF2-40B4-BE49-F238E27FC236}">
                <a16:creationId xmlns:a16="http://schemas.microsoft.com/office/drawing/2014/main" id="{44942343-5413-0F2B-B521-6D9553F9B2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9938" y="4221163"/>
            <a:ext cx="9731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000">
                <a:solidFill>
                  <a:srgbClr val="0000FF"/>
                </a:solidFill>
              </a:rPr>
              <a:t>a-z,0-9</a:t>
            </a:r>
          </a:p>
        </p:txBody>
      </p:sp>
    </p:spTree>
    <p:extLst>
      <p:ext uri="{BB962C8B-B14F-4D97-AF65-F5344CB8AC3E}">
        <p14:creationId xmlns:p14="http://schemas.microsoft.com/office/powerpoint/2010/main" val="329558703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51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6F57B86F-632C-7596-E4CE-2764F348DA79}"/>
              </a:ext>
            </a:extLst>
          </p:cNvPr>
          <p:cNvSpPr txBox="1"/>
          <p:nvPr/>
        </p:nvSpPr>
        <p:spPr>
          <a:xfrm>
            <a:off x="520632" y="801567"/>
            <a:ext cx="6705600" cy="53232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indent="-457200">
              <a:lnSpc>
                <a:spcPts val="36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Hopcroft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算法</a:t>
            </a:r>
            <a:endParaRPr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object 2">
            <a:extLst>
              <a:ext uri="{FF2B5EF4-FFF2-40B4-BE49-F238E27FC236}">
                <a16:creationId xmlns:a16="http://schemas.microsoft.com/office/drawing/2014/main" id="{162C136F-9441-7D4A-FC77-3BAE0AA2D0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82127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  <a:cs typeface="Palatino Linotype"/>
              </a:rPr>
              <a:t>DFA</a:t>
            </a:r>
            <a:r>
              <a:rPr lang="zh-CN" altLang="en-US" spc="-5" dirty="0">
                <a:solidFill>
                  <a:schemeClr val="bg1"/>
                </a:solidFill>
              </a:rPr>
              <a:t>状态数量的最小化</a:t>
            </a:r>
            <a:endParaRPr spc="-10" dirty="0">
              <a:solidFill>
                <a:schemeClr val="bg1"/>
              </a:solidFill>
              <a:cs typeface="Palatino Linotype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B2B6FBC-5126-D8F8-DB75-409A40324CFB}"/>
              </a:ext>
            </a:extLst>
          </p:cNvPr>
          <p:cNvGrpSpPr/>
          <p:nvPr/>
        </p:nvGrpSpPr>
        <p:grpSpPr>
          <a:xfrm>
            <a:off x="1219200" y="3931494"/>
            <a:ext cx="1066800" cy="445646"/>
            <a:chOff x="990600" y="3742293"/>
            <a:chExt cx="1066800" cy="445646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C3969B1-7681-E6FE-41CE-855D6AA30B68}"/>
                </a:ext>
              </a:extLst>
            </p:cNvPr>
            <p:cNvSpPr/>
            <p:nvPr/>
          </p:nvSpPr>
          <p:spPr>
            <a:xfrm>
              <a:off x="990600" y="3742293"/>
              <a:ext cx="1066800" cy="44564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2315338D-1BA9-9422-63B8-BF603DAB1C3A}"/>
                </a:ext>
              </a:extLst>
            </p:cNvPr>
            <p:cNvSpPr txBox="1"/>
            <p:nvPr/>
          </p:nvSpPr>
          <p:spPr>
            <a:xfrm>
              <a:off x="1299419" y="3765061"/>
              <a:ext cx="4539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</a:rPr>
                <a:t>RE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232B1265-0E44-E0C2-DBEE-D43454102678}"/>
              </a:ext>
            </a:extLst>
          </p:cNvPr>
          <p:cNvGrpSpPr/>
          <p:nvPr/>
        </p:nvGrpSpPr>
        <p:grpSpPr>
          <a:xfrm>
            <a:off x="7180128" y="3953568"/>
            <a:ext cx="1066800" cy="445646"/>
            <a:chOff x="990600" y="3742293"/>
            <a:chExt cx="1066800" cy="445646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9710BCE8-6AA4-37B0-D0B0-39B30B763086}"/>
                </a:ext>
              </a:extLst>
            </p:cNvPr>
            <p:cNvSpPr/>
            <p:nvPr/>
          </p:nvSpPr>
          <p:spPr>
            <a:xfrm>
              <a:off x="990600" y="3742293"/>
              <a:ext cx="1066800" cy="44564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78B40734-FBBC-1AE3-2E81-3A317A35C918}"/>
                </a:ext>
              </a:extLst>
            </p:cNvPr>
            <p:cNvSpPr txBox="1"/>
            <p:nvPr/>
          </p:nvSpPr>
          <p:spPr>
            <a:xfrm>
              <a:off x="1181703" y="3765061"/>
              <a:ext cx="7531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err="1">
                  <a:solidFill>
                    <a:schemeClr val="bg1">
                      <a:lumMod val="75000"/>
                    </a:schemeClr>
                  </a:solidFill>
                </a:rPr>
                <a:t>L</a:t>
              </a:r>
              <a:r>
                <a:rPr lang="en-US" altLang="zh-CN" sz="2000" b="1" dirty="0" err="1">
                  <a:solidFill>
                    <a:schemeClr val="bg1">
                      <a:lumMod val="75000"/>
                    </a:schemeClr>
                  </a:solidFill>
                </a:rPr>
                <a:t>exer</a:t>
              </a:r>
              <a:endParaRPr lang="en-US" sz="20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93F9B285-ABAC-07D7-EA29-AF85B18FF936}"/>
              </a:ext>
            </a:extLst>
          </p:cNvPr>
          <p:cNvSpPr/>
          <p:nvPr/>
        </p:nvSpPr>
        <p:spPr>
          <a:xfrm rot="10800000">
            <a:off x="3710935" y="4372914"/>
            <a:ext cx="2004063" cy="626502"/>
          </a:xfrm>
          <a:custGeom>
            <a:avLst/>
            <a:gdLst>
              <a:gd name="connsiteX0" fmla="*/ 3923071 w 3923071"/>
              <a:gd name="connsiteY0" fmla="*/ 1096223 h 1096223"/>
              <a:gd name="connsiteX1" fmla="*/ 3195484 w 3923071"/>
              <a:gd name="connsiteY1" fmla="*/ 201488 h 1096223"/>
              <a:gd name="connsiteX2" fmla="*/ 1936955 w 3923071"/>
              <a:gd name="connsiteY2" fmla="*/ 4843 h 1096223"/>
              <a:gd name="connsiteX3" fmla="*/ 894735 w 3923071"/>
              <a:gd name="connsiteY3" fmla="*/ 152327 h 1096223"/>
              <a:gd name="connsiteX4" fmla="*/ 0 w 3923071"/>
              <a:gd name="connsiteY4" fmla="*/ 1047062 h 1096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23071" h="1096223">
                <a:moveTo>
                  <a:pt x="3923071" y="1096223"/>
                </a:moveTo>
                <a:cubicBezTo>
                  <a:pt x="3724787" y="739804"/>
                  <a:pt x="3526503" y="383385"/>
                  <a:pt x="3195484" y="201488"/>
                </a:cubicBezTo>
                <a:cubicBezTo>
                  <a:pt x="2864465" y="19591"/>
                  <a:pt x="2320413" y="13036"/>
                  <a:pt x="1936955" y="4843"/>
                </a:cubicBezTo>
                <a:cubicBezTo>
                  <a:pt x="1553497" y="-3350"/>
                  <a:pt x="1217561" y="-21376"/>
                  <a:pt x="894735" y="152327"/>
                </a:cubicBezTo>
                <a:cubicBezTo>
                  <a:pt x="571909" y="326030"/>
                  <a:pt x="285954" y="686546"/>
                  <a:pt x="0" y="1047062"/>
                </a:cubicBezTo>
              </a:path>
            </a:pathLst>
          </a:custGeom>
          <a:ln w="19050">
            <a:solidFill>
              <a:schemeClr val="bg1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8B107B03-21A6-990C-C57E-5FA50BE3B79A}"/>
              </a:ext>
            </a:extLst>
          </p:cNvPr>
          <p:cNvCxnSpPr>
            <a:cxnSpLocks/>
          </p:cNvCxnSpPr>
          <p:nvPr/>
        </p:nvCxnSpPr>
        <p:spPr>
          <a:xfrm>
            <a:off x="2276130" y="4171922"/>
            <a:ext cx="914400" cy="15684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0362E363-1603-62C1-6D27-A34D15DC687A}"/>
              </a:ext>
            </a:extLst>
          </p:cNvPr>
          <p:cNvCxnSpPr>
            <a:cxnSpLocks/>
          </p:cNvCxnSpPr>
          <p:nvPr/>
        </p:nvCxnSpPr>
        <p:spPr>
          <a:xfrm>
            <a:off x="4274331" y="4176391"/>
            <a:ext cx="914400" cy="15684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64E438E-88A7-5317-9584-A94ABD91DB2C}"/>
              </a:ext>
            </a:extLst>
          </p:cNvPr>
          <p:cNvCxnSpPr>
            <a:cxnSpLocks/>
          </p:cNvCxnSpPr>
          <p:nvPr/>
        </p:nvCxnSpPr>
        <p:spPr>
          <a:xfrm>
            <a:off x="6265728" y="4155486"/>
            <a:ext cx="914400" cy="15684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264A8DC6-2E45-420E-462B-583B344AE4BB}"/>
              </a:ext>
            </a:extLst>
          </p:cNvPr>
          <p:cNvSpPr txBox="1"/>
          <p:nvPr/>
        </p:nvSpPr>
        <p:spPr>
          <a:xfrm>
            <a:off x="2775697" y="2514600"/>
            <a:ext cx="1982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chemeClr val="bg1">
                    <a:lumMod val="75000"/>
                  </a:schemeClr>
                </a:solidFill>
              </a:rPr>
              <a:t>K</a:t>
            </a:r>
            <a:r>
              <a:rPr lang="en-US" altLang="zh-CN" sz="1600" b="1" i="1" dirty="0">
                <a:solidFill>
                  <a:schemeClr val="bg1">
                    <a:lumMod val="75000"/>
                  </a:schemeClr>
                </a:solidFill>
              </a:rPr>
              <a:t>leene’s construction</a:t>
            </a:r>
            <a:endParaRPr lang="en-US" sz="1600" b="1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144D866-C13A-31DA-DCF5-0E91A79AB653}"/>
              </a:ext>
            </a:extLst>
          </p:cNvPr>
          <p:cNvSpPr txBox="1"/>
          <p:nvPr/>
        </p:nvSpPr>
        <p:spPr>
          <a:xfrm>
            <a:off x="2152994" y="4399214"/>
            <a:ext cx="1245406" cy="5055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600" b="1" i="1" dirty="0">
                <a:solidFill>
                  <a:schemeClr val="bg1">
                    <a:lumMod val="75000"/>
                  </a:schemeClr>
                </a:solidFill>
              </a:rPr>
              <a:t>Thompson</a:t>
            </a:r>
            <a:r>
              <a:rPr lang="en-US" altLang="zh-CN" sz="1600" b="1" i="1" dirty="0">
                <a:solidFill>
                  <a:schemeClr val="bg1">
                    <a:lumMod val="75000"/>
                  </a:schemeClr>
                </a:solidFill>
              </a:rPr>
              <a:t>’s </a:t>
            </a:r>
          </a:p>
          <a:p>
            <a:pPr algn="ctr">
              <a:lnSpc>
                <a:spcPts val="1600"/>
              </a:lnSpc>
            </a:pPr>
            <a:r>
              <a:rPr lang="en-US" altLang="zh-CN" sz="1600" b="1" i="1" dirty="0">
                <a:solidFill>
                  <a:schemeClr val="bg1">
                    <a:lumMod val="75000"/>
                  </a:schemeClr>
                </a:solidFill>
              </a:rPr>
              <a:t>construction</a:t>
            </a:r>
            <a:endParaRPr lang="en-US" sz="1600" b="1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53FC9A9-4387-F63F-D5E1-808ECA47FE17}"/>
              </a:ext>
            </a:extLst>
          </p:cNvPr>
          <p:cNvSpPr txBox="1"/>
          <p:nvPr/>
        </p:nvSpPr>
        <p:spPr>
          <a:xfrm>
            <a:off x="4122584" y="4353766"/>
            <a:ext cx="1238289" cy="5055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600" b="1" i="1" dirty="0">
                <a:solidFill>
                  <a:schemeClr val="bg1">
                    <a:lumMod val="75000"/>
                  </a:schemeClr>
                </a:solidFill>
              </a:rPr>
              <a:t>Subset</a:t>
            </a:r>
            <a:r>
              <a:rPr lang="en-US" altLang="zh-CN" sz="1600" b="1" i="1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algn="ctr">
              <a:lnSpc>
                <a:spcPts val="1600"/>
              </a:lnSpc>
            </a:pPr>
            <a:r>
              <a:rPr lang="en-US" altLang="zh-CN" sz="1600" b="1" i="1" dirty="0">
                <a:solidFill>
                  <a:schemeClr val="bg1">
                    <a:lumMod val="75000"/>
                  </a:schemeClr>
                </a:solidFill>
              </a:rPr>
              <a:t>construction</a:t>
            </a:r>
            <a:endParaRPr lang="en-US" sz="1600" b="1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9D48ED8-BA4C-48DB-21CB-B392A7AC4B4B}"/>
              </a:ext>
            </a:extLst>
          </p:cNvPr>
          <p:cNvSpPr txBox="1"/>
          <p:nvPr/>
        </p:nvSpPr>
        <p:spPr>
          <a:xfrm>
            <a:off x="4094532" y="3138176"/>
            <a:ext cx="1157496" cy="710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600" b="1" i="1" dirty="0">
                <a:solidFill>
                  <a:srgbClr val="C00000"/>
                </a:solidFill>
              </a:rPr>
              <a:t>Hopcroft’s </a:t>
            </a:r>
            <a:r>
              <a:rPr lang="en-US" altLang="zh-CN" sz="1600" b="1" i="1" dirty="0">
                <a:solidFill>
                  <a:srgbClr val="C00000"/>
                </a:solidFill>
              </a:rPr>
              <a:t> </a:t>
            </a:r>
          </a:p>
          <a:p>
            <a:pPr algn="ctr">
              <a:lnSpc>
                <a:spcPts val="1600"/>
              </a:lnSpc>
            </a:pPr>
            <a:r>
              <a:rPr lang="en-US" sz="1600" b="1" i="1" dirty="0">
                <a:solidFill>
                  <a:srgbClr val="C00000"/>
                </a:solidFill>
              </a:rPr>
              <a:t>algorithm</a:t>
            </a:r>
          </a:p>
          <a:p>
            <a:pPr algn="ctr">
              <a:lnSpc>
                <a:spcPts val="1600"/>
              </a:lnSpc>
            </a:pPr>
            <a:r>
              <a:rPr lang="en-US" sz="1400" i="1" dirty="0">
                <a:solidFill>
                  <a:srgbClr val="C00000"/>
                </a:solidFill>
              </a:rPr>
              <a:t>(minimize)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03B72CE-00CC-8390-65FB-7B6F5926F8A1}"/>
              </a:ext>
            </a:extLst>
          </p:cNvPr>
          <p:cNvSpPr txBox="1"/>
          <p:nvPr/>
        </p:nvSpPr>
        <p:spPr>
          <a:xfrm>
            <a:off x="3876949" y="4999417"/>
            <a:ext cx="18641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600" b="1" i="1" dirty="0" err="1">
                <a:solidFill>
                  <a:schemeClr val="bg1">
                    <a:lumMod val="75000"/>
                  </a:schemeClr>
                </a:solidFill>
              </a:rPr>
              <a:t>Brzozowski’s</a:t>
            </a:r>
            <a:r>
              <a:rPr lang="en-US" sz="1600" b="1" i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b="1" i="1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algn="ctr">
              <a:lnSpc>
                <a:spcPts val="1600"/>
              </a:lnSpc>
            </a:pPr>
            <a:r>
              <a:rPr lang="en-US" sz="1600" b="1" i="1" dirty="0">
                <a:solidFill>
                  <a:schemeClr val="bg1">
                    <a:lumMod val="75000"/>
                  </a:schemeClr>
                </a:solidFill>
              </a:rPr>
              <a:t>algorithm</a:t>
            </a:r>
          </a:p>
          <a:p>
            <a:pPr algn="ctr">
              <a:lnSpc>
                <a:spcPts val="1600"/>
              </a:lnSpc>
            </a:pPr>
            <a:r>
              <a:rPr lang="en-US" sz="1400" i="1" dirty="0">
                <a:solidFill>
                  <a:schemeClr val="bg1">
                    <a:lumMod val="75000"/>
                  </a:schemeClr>
                </a:solidFill>
              </a:rPr>
              <a:t>(direct to minimal DFA)</a:t>
            </a:r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C9CCC668-39F0-79DF-EFF1-DF1747346479}"/>
              </a:ext>
            </a:extLst>
          </p:cNvPr>
          <p:cNvSpPr/>
          <p:nvPr/>
        </p:nvSpPr>
        <p:spPr>
          <a:xfrm>
            <a:off x="1778716" y="2865616"/>
            <a:ext cx="3962398" cy="1100210"/>
          </a:xfrm>
          <a:custGeom>
            <a:avLst/>
            <a:gdLst>
              <a:gd name="connsiteX0" fmla="*/ 3923071 w 3923071"/>
              <a:gd name="connsiteY0" fmla="*/ 1096223 h 1096223"/>
              <a:gd name="connsiteX1" fmla="*/ 3195484 w 3923071"/>
              <a:gd name="connsiteY1" fmla="*/ 201488 h 1096223"/>
              <a:gd name="connsiteX2" fmla="*/ 1936955 w 3923071"/>
              <a:gd name="connsiteY2" fmla="*/ 4843 h 1096223"/>
              <a:gd name="connsiteX3" fmla="*/ 894735 w 3923071"/>
              <a:gd name="connsiteY3" fmla="*/ 152327 h 1096223"/>
              <a:gd name="connsiteX4" fmla="*/ 0 w 3923071"/>
              <a:gd name="connsiteY4" fmla="*/ 1047062 h 1096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23071" h="1096223">
                <a:moveTo>
                  <a:pt x="3923071" y="1096223"/>
                </a:moveTo>
                <a:cubicBezTo>
                  <a:pt x="3724787" y="739804"/>
                  <a:pt x="3526503" y="383385"/>
                  <a:pt x="3195484" y="201488"/>
                </a:cubicBezTo>
                <a:cubicBezTo>
                  <a:pt x="2864465" y="19591"/>
                  <a:pt x="2320413" y="13036"/>
                  <a:pt x="1936955" y="4843"/>
                </a:cubicBezTo>
                <a:cubicBezTo>
                  <a:pt x="1553497" y="-3350"/>
                  <a:pt x="1217561" y="-21376"/>
                  <a:pt x="894735" y="152327"/>
                </a:cubicBezTo>
                <a:cubicBezTo>
                  <a:pt x="571909" y="326030"/>
                  <a:pt x="285954" y="686546"/>
                  <a:pt x="0" y="1047062"/>
                </a:cubicBezTo>
              </a:path>
            </a:pathLst>
          </a:custGeom>
          <a:ln w="19050">
            <a:solidFill>
              <a:schemeClr val="bg1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736EE1E4-1D9D-DEE4-DE23-EBB36FB79BFB}"/>
              </a:ext>
            </a:extLst>
          </p:cNvPr>
          <p:cNvSpPr/>
          <p:nvPr/>
        </p:nvSpPr>
        <p:spPr>
          <a:xfrm>
            <a:off x="4985305" y="3753563"/>
            <a:ext cx="729693" cy="384498"/>
          </a:xfrm>
          <a:custGeom>
            <a:avLst/>
            <a:gdLst>
              <a:gd name="connsiteX0" fmla="*/ 766935 w 766935"/>
              <a:gd name="connsiteY0" fmla="*/ 264255 h 539559"/>
              <a:gd name="connsiteX1" fmla="*/ 530961 w 766935"/>
              <a:gd name="connsiteY1" fmla="*/ 28281 h 539559"/>
              <a:gd name="connsiteX2" fmla="*/ 216329 w 766935"/>
              <a:gd name="connsiteY2" fmla="*/ 28281 h 539559"/>
              <a:gd name="connsiteX3" fmla="*/ 19 w 766935"/>
              <a:gd name="connsiteY3" fmla="*/ 244591 h 539559"/>
              <a:gd name="connsiteX4" fmla="*/ 206496 w 766935"/>
              <a:gd name="connsiteY4" fmla="*/ 539559 h 539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6935" h="539559">
                <a:moveTo>
                  <a:pt x="766935" y="264255"/>
                </a:moveTo>
                <a:cubicBezTo>
                  <a:pt x="694832" y="165932"/>
                  <a:pt x="622729" y="67610"/>
                  <a:pt x="530961" y="28281"/>
                </a:cubicBezTo>
                <a:cubicBezTo>
                  <a:pt x="439193" y="-11048"/>
                  <a:pt x="304819" y="-7771"/>
                  <a:pt x="216329" y="28281"/>
                </a:cubicBezTo>
                <a:cubicBezTo>
                  <a:pt x="127839" y="64333"/>
                  <a:pt x="1658" y="159378"/>
                  <a:pt x="19" y="244591"/>
                </a:cubicBezTo>
                <a:cubicBezTo>
                  <a:pt x="-1620" y="329804"/>
                  <a:pt x="102438" y="434681"/>
                  <a:pt x="206496" y="539559"/>
                </a:cubicBezTo>
              </a:path>
            </a:pathLst>
          </a:custGeom>
          <a:ln w="190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AFBBF319-3918-94CB-FA8D-BE77C76F6488}"/>
              </a:ext>
            </a:extLst>
          </p:cNvPr>
          <p:cNvGrpSpPr/>
          <p:nvPr/>
        </p:nvGrpSpPr>
        <p:grpSpPr>
          <a:xfrm>
            <a:off x="3200400" y="3947178"/>
            <a:ext cx="1066800" cy="445646"/>
            <a:chOff x="990600" y="3742293"/>
            <a:chExt cx="1066800" cy="445646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1B54E14C-C839-5ACA-553A-73DDFDA7855C}"/>
                </a:ext>
              </a:extLst>
            </p:cNvPr>
            <p:cNvSpPr/>
            <p:nvPr/>
          </p:nvSpPr>
          <p:spPr>
            <a:xfrm>
              <a:off x="990600" y="3742293"/>
              <a:ext cx="1066800" cy="4456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5D7E747-8028-F247-A4F4-D72FD566E9DE}"/>
                </a:ext>
              </a:extLst>
            </p:cNvPr>
            <p:cNvSpPr txBox="1"/>
            <p:nvPr/>
          </p:nvSpPr>
          <p:spPr>
            <a:xfrm>
              <a:off x="1225750" y="3765061"/>
              <a:ext cx="6109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</a:rPr>
                <a:t>NFA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FFB0193F-583F-A2E1-8771-9C9E3EB1511F}"/>
              </a:ext>
            </a:extLst>
          </p:cNvPr>
          <p:cNvGrpSpPr/>
          <p:nvPr/>
        </p:nvGrpSpPr>
        <p:grpSpPr>
          <a:xfrm>
            <a:off x="5198928" y="3948678"/>
            <a:ext cx="1066800" cy="445646"/>
            <a:chOff x="990600" y="3742293"/>
            <a:chExt cx="1066800" cy="445646"/>
          </a:xfrm>
          <a:solidFill>
            <a:schemeClr val="bg1"/>
          </a:solidFill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559B3BC-0173-5E40-AA79-9EA8B59A3369}"/>
                </a:ext>
              </a:extLst>
            </p:cNvPr>
            <p:cNvSpPr/>
            <p:nvPr/>
          </p:nvSpPr>
          <p:spPr>
            <a:xfrm>
              <a:off x="990600" y="3742293"/>
              <a:ext cx="1066800" cy="44564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BA4E9507-49CA-FFD3-C1CD-188A2CC79640}"/>
                </a:ext>
              </a:extLst>
            </p:cNvPr>
            <p:cNvSpPr txBox="1"/>
            <p:nvPr/>
          </p:nvSpPr>
          <p:spPr>
            <a:xfrm>
              <a:off x="1201872" y="3765061"/>
              <a:ext cx="604524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</a:rPr>
                <a:t>DFA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497830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51555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bg1"/>
                </a:solidFill>
                <a:cs typeface="Palatino Linotype"/>
              </a:rPr>
              <a:t>DFA</a:t>
            </a:r>
            <a:r>
              <a:rPr spc="-5" dirty="0">
                <a:solidFill>
                  <a:schemeClr val="bg1"/>
                </a:solidFill>
              </a:rPr>
              <a:t>状态数量的最小化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3897" y="957768"/>
            <a:ext cx="7860003" cy="960519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0375" marR="5080" indent="-448309">
              <a:lnSpc>
                <a:spcPct val="100000"/>
              </a:lnSpc>
              <a:spcBef>
                <a:spcPts val="670"/>
              </a:spcBef>
              <a:buClr>
                <a:srgbClr val="CC9900"/>
              </a:buClr>
              <a:buSzPct val="69642"/>
              <a:buFont typeface="Palatino Linotype"/>
              <a:buChar char="•"/>
              <a:tabLst>
                <a:tab pos="460375" algn="l"/>
                <a:tab pos="461009" algn="l"/>
              </a:tabLst>
            </a:pPr>
            <a:r>
              <a:rPr sz="2800" spc="-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通</a:t>
            </a:r>
            <a:r>
              <a:rPr sz="2800" spc="-10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过</a:t>
            </a:r>
            <a:r>
              <a:rPr sz="2800" spc="-10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 Linotype"/>
              </a:rPr>
              <a:t>DFA</a:t>
            </a:r>
            <a:r>
              <a:rPr sz="2800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UI"/>
              </a:rPr>
              <a:t>的最小</a:t>
            </a:r>
            <a:r>
              <a:rPr sz="2800" spc="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UI"/>
              </a:rPr>
              <a:t>化</a:t>
            </a:r>
            <a:r>
              <a:rPr lang="en-US" sz="2800" spc="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UI"/>
              </a:rPr>
              <a:t>, </a:t>
            </a:r>
            <a:r>
              <a:rPr sz="2800" spc="-10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可得到</a:t>
            </a:r>
            <a:r>
              <a:rPr sz="2800" spc="-1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状态数量最少</a:t>
            </a:r>
            <a:r>
              <a:rPr sz="2800" spc="-10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的</a:t>
            </a:r>
            <a:r>
              <a:rPr sz="2800" spc="-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 Linotype"/>
              </a:rPr>
              <a:t>DFA</a:t>
            </a:r>
            <a:r>
              <a:rPr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 Linotype"/>
              </a:rPr>
              <a:t> </a:t>
            </a:r>
            <a:r>
              <a:rPr sz="2800" spc="-68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 Linotype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 Linotype"/>
              </a:rPr>
              <a:t>(</a:t>
            </a:r>
            <a:r>
              <a:rPr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不计同构，这样</a:t>
            </a:r>
            <a:r>
              <a:rPr sz="2800" spc="-2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的</a:t>
            </a:r>
            <a:r>
              <a:rPr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 Linotype"/>
              </a:rPr>
              <a:t>DFA</a:t>
            </a:r>
            <a:r>
              <a:rPr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是</a:t>
            </a:r>
            <a:r>
              <a:rPr sz="2800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唯一</a:t>
            </a:r>
            <a:r>
              <a:rPr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的</a:t>
            </a:r>
            <a:r>
              <a:rPr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 Linotype"/>
              </a:rPr>
              <a:t>)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Palatino Linotyp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74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25628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bg1"/>
                </a:solidFill>
              </a:rPr>
              <a:t>状态的区分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448616" y="838200"/>
                <a:ext cx="8238184" cy="3037306"/>
              </a:xfrm>
              <a:prstGeom prst="rect">
                <a:avLst/>
              </a:prstGeom>
            </p:spPr>
            <p:txBody>
              <a:bodyPr vert="horz" wrap="square" lIns="0" tIns="100965" rIns="0" bIns="0" rtlCol="0">
                <a:spAutoFit/>
              </a:bodyPr>
              <a:lstStyle/>
              <a:p>
                <a:pPr marL="469266" indent="-457200">
                  <a:lnSpc>
                    <a:spcPct val="100000"/>
                  </a:lnSpc>
                  <a:spcBef>
                    <a:spcPts val="795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60375" algn="l"/>
                    <a:tab pos="461009" algn="l"/>
                  </a:tabLst>
                </a:pPr>
                <a:r>
                  <a:rPr lang="zh-CN" altLang="en-US" sz="28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状态之间</a:t>
                </a:r>
                <a:r>
                  <a:rPr lang="zh-CN" altLang="en-US" sz="2800" spc="-10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800" b="1" spc="5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可区分</a:t>
                </a:r>
                <a:r>
                  <a:rPr lang="zh-CN" altLang="en-US" sz="2800" spc="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关系</a:t>
                </a:r>
                <a:endParaRPr lang="zh-CN" altLang="en-US"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01065" lvl="1" indent="-440055">
                  <a:lnSpc>
                    <a:spcPct val="100000"/>
                  </a:lnSpc>
                  <a:spcBef>
                    <a:spcPts val="605"/>
                  </a:spcBef>
                  <a:buClr>
                    <a:srgbClr val="808080"/>
                  </a:buClr>
                  <a:buSzPct val="64583"/>
                  <a:buChar char="–"/>
                  <a:tabLst>
                    <a:tab pos="901065" algn="l"/>
                    <a:tab pos="901700" algn="l"/>
                  </a:tabLst>
                </a:pPr>
                <a:r>
                  <a:rPr lang="zh-CN" altLang="en-US" sz="2400" spc="-5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</a:t>
                </a:r>
                <a:r>
                  <a:rPr lang="zh-CN" altLang="en-US" sz="2400" spc="-5" dirty="0" err="1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存在</a:t>
                </a:r>
                <a:r>
                  <a:rPr lang="zh-CN" altLang="en-US" sz="2400" spc="-5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串</a:t>
                </a:r>
                <a:r>
                  <a:rPr lang="en-US" altLang="zh-CN" sz="2800" i="1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400" spc="-5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，使得从状态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28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8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5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2800" i="1" spc="-5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8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，一个到达</a:t>
                </a:r>
                <a:r>
                  <a:rPr lang="zh-CN" altLang="en-US" sz="2400" spc="-5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接受</a:t>
                </a:r>
                <a:r>
                  <a:rPr lang="zh-CN" alt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状态</a:t>
                </a:r>
                <a:endPara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01065">
                  <a:lnSpc>
                    <a:spcPct val="100000"/>
                  </a:lnSpc>
                  <a:spcBef>
                    <a:spcPts val="5"/>
                  </a:spcBef>
                </a:pP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而另一个到达</a:t>
                </a:r>
                <a:r>
                  <a:rPr lang="zh-CN" alt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非接受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状态，那</a:t>
                </a:r>
                <a:r>
                  <a:rPr lang="zh-CN" altLang="en-US" sz="2400" spc="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么</a:t>
                </a:r>
                <a:r>
                  <a:rPr lang="en-US" altLang="zh-CN" sz="2800" i="1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就区分了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28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8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5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2800" i="1" spc="-5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8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01065" marR="5080" lvl="1" indent="-439420">
                  <a:lnSpc>
                    <a:spcPct val="100000"/>
                  </a:lnSpc>
                  <a:spcBef>
                    <a:spcPts val="575"/>
                  </a:spcBef>
                  <a:buClr>
                    <a:srgbClr val="808080"/>
                  </a:buClr>
                  <a:buSzPct val="64583"/>
                  <a:buChar char="–"/>
                  <a:tabLst>
                    <a:tab pos="901065" algn="l"/>
                    <a:tab pos="901700" algn="l"/>
                  </a:tabLst>
                </a:pP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对于两个状态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28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8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5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2800" i="1" spc="-5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8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，如果存在某个串区分了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5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2800" i="1" spc="-5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800" i="1" spc="-5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5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2800" i="1" spc="-5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800" i="1" spc="-5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，我们说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5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2800" i="1" spc="-5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800" i="1" spc="-5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5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2800" i="1" spc="-5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800" i="1" spc="-5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是可区分的， 否则它们是不可区分的</a:t>
                </a:r>
                <a:endPara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469266" indent="-457200">
                  <a:lnSpc>
                    <a:spcPct val="150000"/>
                  </a:lnSpc>
                  <a:spcBef>
                    <a:spcPts val="645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60375" algn="l"/>
                    <a:tab pos="461009" algn="l"/>
                  </a:tabLst>
                </a:pPr>
                <a:r>
                  <a:rPr lang="zh-CN" altLang="en-US" sz="28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例子：</a:t>
                </a:r>
                <a:endParaRPr lang="zh-CN" altLang="en-US" sz="47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616" y="838200"/>
                <a:ext cx="8238184" cy="3037306"/>
              </a:xfrm>
              <a:prstGeom prst="rect">
                <a:avLst/>
              </a:prstGeom>
              <a:blipFill>
                <a:blip r:embed="rId3"/>
                <a:stretch>
                  <a:fillRect l="-1628" t="-402" r="-5848" b="-62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75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055D8A3-22F4-1DBA-2620-30DA57EB650D}"/>
                  </a:ext>
                </a:extLst>
              </p:cNvPr>
              <p:cNvSpPr txBox="1"/>
              <p:nvPr/>
            </p:nvSpPr>
            <p:spPr>
              <a:xfrm>
                <a:off x="5667166" y="4536980"/>
                <a:ext cx="33679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 indent="-180000">
                  <a:lnSpc>
                    <a:spcPct val="100000"/>
                  </a:lnSpc>
                  <a:buClr>
                    <a:srgbClr val="808080"/>
                  </a:buClr>
                  <a:buSzPct val="64583"/>
                  <a:buChar char="–"/>
                  <a:tabLst>
                    <a:tab pos="901065" algn="l"/>
                    <a:tab pos="901700" algn="l"/>
                  </a:tabLst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r>
                  <a:rPr lang="zh-CN" altLang="en-US" sz="18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可以将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r>
                  <a:rPr lang="zh-CN" altLang="en-US" sz="18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与其它状态区分开</a:t>
                </a:r>
                <a:endParaRPr lang="zh-CN" altLang="en-US" sz="1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055D8A3-22F4-1DBA-2620-30DA57EB6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166" y="4536980"/>
                <a:ext cx="3367977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36E0FB3-9606-EF90-BB70-8FBFF59AEFF9}"/>
                  </a:ext>
                </a:extLst>
              </p:cNvPr>
              <p:cNvSpPr txBox="1"/>
              <p:nvPr/>
            </p:nvSpPr>
            <p:spPr>
              <a:xfrm>
                <a:off x="5688939" y="4976541"/>
                <a:ext cx="30196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 indent="-180000">
                  <a:lnSpc>
                    <a:spcPct val="100000"/>
                  </a:lnSpc>
                  <a:buClr>
                    <a:srgbClr val="808080"/>
                  </a:buClr>
                  <a:buSzPct val="64583"/>
                  <a:buChar char="–"/>
                  <a:tabLst>
                    <a:tab pos="901065" algn="l"/>
                    <a:tab pos="901700" algn="l"/>
                  </a:tabLst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𝑏𝑏</m:t>
                    </m:r>
                  </m:oMath>
                </a14:m>
                <a:r>
                  <a:rPr lang="zh-CN" altLang="en-US" sz="18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可以将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18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区分开</a:t>
                </a:r>
                <a:endParaRPr lang="zh-CN" altLang="en-US" sz="1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36E0FB3-9606-EF90-BB70-8FBFF59AE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939" y="4976541"/>
                <a:ext cx="3019634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2DE5E860-644D-941E-40AC-C1952186150B}"/>
              </a:ext>
            </a:extLst>
          </p:cNvPr>
          <p:cNvGrpSpPr/>
          <p:nvPr/>
        </p:nvGrpSpPr>
        <p:grpSpPr>
          <a:xfrm>
            <a:off x="550817" y="3934098"/>
            <a:ext cx="4990012" cy="2782389"/>
            <a:chOff x="1976845" y="3977640"/>
            <a:chExt cx="4990012" cy="278238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65683F6-AB65-FF95-1634-2F9EC022BF40}"/>
                </a:ext>
              </a:extLst>
            </p:cNvPr>
            <p:cNvSpPr/>
            <p:nvPr/>
          </p:nvSpPr>
          <p:spPr>
            <a:xfrm>
              <a:off x="1976845" y="3977640"/>
              <a:ext cx="4990012" cy="2782389"/>
            </a:xfrm>
            <a:custGeom>
              <a:avLst/>
              <a:gdLst>
                <a:gd name="connsiteX0" fmla="*/ 0 w 4990012"/>
                <a:gd name="connsiteY0" fmla="*/ 0 h 2782389"/>
                <a:gd name="connsiteX1" fmla="*/ 573851 w 4990012"/>
                <a:gd name="connsiteY1" fmla="*/ 0 h 2782389"/>
                <a:gd name="connsiteX2" fmla="*/ 1197603 w 4990012"/>
                <a:gd name="connsiteY2" fmla="*/ 0 h 2782389"/>
                <a:gd name="connsiteX3" fmla="*/ 1671654 w 4990012"/>
                <a:gd name="connsiteY3" fmla="*/ 0 h 2782389"/>
                <a:gd name="connsiteX4" fmla="*/ 2345306 w 4990012"/>
                <a:gd name="connsiteY4" fmla="*/ 0 h 2782389"/>
                <a:gd name="connsiteX5" fmla="*/ 2919157 w 4990012"/>
                <a:gd name="connsiteY5" fmla="*/ 0 h 2782389"/>
                <a:gd name="connsiteX6" fmla="*/ 3542909 w 4990012"/>
                <a:gd name="connsiteY6" fmla="*/ 0 h 2782389"/>
                <a:gd name="connsiteX7" fmla="*/ 4066860 w 4990012"/>
                <a:gd name="connsiteY7" fmla="*/ 0 h 2782389"/>
                <a:gd name="connsiteX8" fmla="*/ 4990012 w 4990012"/>
                <a:gd name="connsiteY8" fmla="*/ 0 h 2782389"/>
                <a:gd name="connsiteX9" fmla="*/ 4990012 w 4990012"/>
                <a:gd name="connsiteY9" fmla="*/ 751245 h 2782389"/>
                <a:gd name="connsiteX10" fmla="*/ 4990012 w 4990012"/>
                <a:gd name="connsiteY10" fmla="*/ 1474666 h 2782389"/>
                <a:gd name="connsiteX11" fmla="*/ 4990012 w 4990012"/>
                <a:gd name="connsiteY11" fmla="*/ 2782389 h 2782389"/>
                <a:gd name="connsiteX12" fmla="*/ 4266460 w 4990012"/>
                <a:gd name="connsiteY12" fmla="*/ 2782389 h 2782389"/>
                <a:gd name="connsiteX13" fmla="*/ 3542909 w 4990012"/>
                <a:gd name="connsiteY13" fmla="*/ 2782389 h 2782389"/>
                <a:gd name="connsiteX14" fmla="*/ 2919157 w 4990012"/>
                <a:gd name="connsiteY14" fmla="*/ 2782389 h 2782389"/>
                <a:gd name="connsiteX15" fmla="*/ 2395206 w 4990012"/>
                <a:gd name="connsiteY15" fmla="*/ 2782389 h 2782389"/>
                <a:gd name="connsiteX16" fmla="*/ 1671654 w 4990012"/>
                <a:gd name="connsiteY16" fmla="*/ 2782389 h 2782389"/>
                <a:gd name="connsiteX17" fmla="*/ 1197603 w 4990012"/>
                <a:gd name="connsiteY17" fmla="*/ 2782389 h 2782389"/>
                <a:gd name="connsiteX18" fmla="*/ 573851 w 4990012"/>
                <a:gd name="connsiteY18" fmla="*/ 2782389 h 2782389"/>
                <a:gd name="connsiteX19" fmla="*/ 0 w 4990012"/>
                <a:gd name="connsiteY19" fmla="*/ 2782389 h 2782389"/>
                <a:gd name="connsiteX20" fmla="*/ 0 w 4990012"/>
                <a:gd name="connsiteY20" fmla="*/ 2031144 h 2782389"/>
                <a:gd name="connsiteX21" fmla="*/ 0 w 4990012"/>
                <a:gd name="connsiteY21" fmla="*/ 1363371 h 2782389"/>
                <a:gd name="connsiteX22" fmla="*/ 0 w 4990012"/>
                <a:gd name="connsiteY22" fmla="*/ 612126 h 2782389"/>
                <a:gd name="connsiteX23" fmla="*/ 0 w 4990012"/>
                <a:gd name="connsiteY23" fmla="*/ 0 h 278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90012" h="2782389" fill="none" extrusionOk="0">
                  <a:moveTo>
                    <a:pt x="0" y="0"/>
                  </a:moveTo>
                  <a:cubicBezTo>
                    <a:pt x="173684" y="-6875"/>
                    <a:pt x="379614" y="6511"/>
                    <a:pt x="573851" y="0"/>
                  </a:cubicBezTo>
                  <a:cubicBezTo>
                    <a:pt x="768088" y="-6511"/>
                    <a:pt x="942629" y="10625"/>
                    <a:pt x="1197603" y="0"/>
                  </a:cubicBezTo>
                  <a:cubicBezTo>
                    <a:pt x="1452577" y="-10625"/>
                    <a:pt x="1469694" y="-10404"/>
                    <a:pt x="1671654" y="0"/>
                  </a:cubicBezTo>
                  <a:cubicBezTo>
                    <a:pt x="1873614" y="10404"/>
                    <a:pt x="2159095" y="-29878"/>
                    <a:pt x="2345306" y="0"/>
                  </a:cubicBezTo>
                  <a:cubicBezTo>
                    <a:pt x="2531517" y="29878"/>
                    <a:pt x="2705396" y="1846"/>
                    <a:pt x="2919157" y="0"/>
                  </a:cubicBezTo>
                  <a:cubicBezTo>
                    <a:pt x="3132918" y="-1846"/>
                    <a:pt x="3401187" y="5565"/>
                    <a:pt x="3542909" y="0"/>
                  </a:cubicBezTo>
                  <a:cubicBezTo>
                    <a:pt x="3684631" y="-5565"/>
                    <a:pt x="3856369" y="4879"/>
                    <a:pt x="4066860" y="0"/>
                  </a:cubicBezTo>
                  <a:cubicBezTo>
                    <a:pt x="4277351" y="-4879"/>
                    <a:pt x="4748241" y="2814"/>
                    <a:pt x="4990012" y="0"/>
                  </a:cubicBezTo>
                  <a:cubicBezTo>
                    <a:pt x="5000682" y="294744"/>
                    <a:pt x="4956512" y="390671"/>
                    <a:pt x="4990012" y="751245"/>
                  </a:cubicBezTo>
                  <a:cubicBezTo>
                    <a:pt x="5023512" y="1111820"/>
                    <a:pt x="4979071" y="1211542"/>
                    <a:pt x="4990012" y="1474666"/>
                  </a:cubicBezTo>
                  <a:cubicBezTo>
                    <a:pt x="5000953" y="1737790"/>
                    <a:pt x="4966835" y="2228775"/>
                    <a:pt x="4990012" y="2782389"/>
                  </a:cubicBezTo>
                  <a:cubicBezTo>
                    <a:pt x="4682946" y="2801203"/>
                    <a:pt x="4487597" y="2770181"/>
                    <a:pt x="4266460" y="2782389"/>
                  </a:cubicBezTo>
                  <a:cubicBezTo>
                    <a:pt x="4045323" y="2794597"/>
                    <a:pt x="3688766" y="2763288"/>
                    <a:pt x="3542909" y="2782389"/>
                  </a:cubicBezTo>
                  <a:cubicBezTo>
                    <a:pt x="3397052" y="2801490"/>
                    <a:pt x="3049146" y="2807484"/>
                    <a:pt x="2919157" y="2782389"/>
                  </a:cubicBezTo>
                  <a:cubicBezTo>
                    <a:pt x="2789168" y="2757294"/>
                    <a:pt x="2525880" y="2771691"/>
                    <a:pt x="2395206" y="2782389"/>
                  </a:cubicBezTo>
                  <a:cubicBezTo>
                    <a:pt x="2264532" y="2793087"/>
                    <a:pt x="2030759" y="2795869"/>
                    <a:pt x="1671654" y="2782389"/>
                  </a:cubicBezTo>
                  <a:cubicBezTo>
                    <a:pt x="1312549" y="2768909"/>
                    <a:pt x="1302404" y="2799006"/>
                    <a:pt x="1197603" y="2782389"/>
                  </a:cubicBezTo>
                  <a:cubicBezTo>
                    <a:pt x="1092802" y="2765772"/>
                    <a:pt x="729627" y="2775141"/>
                    <a:pt x="573851" y="2782389"/>
                  </a:cubicBezTo>
                  <a:cubicBezTo>
                    <a:pt x="418075" y="2789637"/>
                    <a:pt x="249923" y="2756273"/>
                    <a:pt x="0" y="2782389"/>
                  </a:cubicBezTo>
                  <a:cubicBezTo>
                    <a:pt x="-29854" y="2578987"/>
                    <a:pt x="30572" y="2304817"/>
                    <a:pt x="0" y="2031144"/>
                  </a:cubicBezTo>
                  <a:cubicBezTo>
                    <a:pt x="-30572" y="1757471"/>
                    <a:pt x="-25506" y="1516497"/>
                    <a:pt x="0" y="1363371"/>
                  </a:cubicBezTo>
                  <a:cubicBezTo>
                    <a:pt x="25506" y="1210245"/>
                    <a:pt x="8142" y="810270"/>
                    <a:pt x="0" y="612126"/>
                  </a:cubicBezTo>
                  <a:cubicBezTo>
                    <a:pt x="-8142" y="413982"/>
                    <a:pt x="-27505" y="144240"/>
                    <a:pt x="0" y="0"/>
                  </a:cubicBezTo>
                  <a:close/>
                </a:path>
                <a:path w="4990012" h="2782389" stroke="0" extrusionOk="0">
                  <a:moveTo>
                    <a:pt x="0" y="0"/>
                  </a:moveTo>
                  <a:cubicBezTo>
                    <a:pt x="126230" y="4852"/>
                    <a:pt x="320636" y="19646"/>
                    <a:pt x="523951" y="0"/>
                  </a:cubicBezTo>
                  <a:cubicBezTo>
                    <a:pt x="727266" y="-19646"/>
                    <a:pt x="859041" y="-2168"/>
                    <a:pt x="1147703" y="0"/>
                  </a:cubicBezTo>
                  <a:cubicBezTo>
                    <a:pt x="1436365" y="2168"/>
                    <a:pt x="1418515" y="-21022"/>
                    <a:pt x="1621754" y="0"/>
                  </a:cubicBezTo>
                  <a:cubicBezTo>
                    <a:pt x="1824993" y="21022"/>
                    <a:pt x="1965631" y="-25149"/>
                    <a:pt x="2295406" y="0"/>
                  </a:cubicBezTo>
                  <a:cubicBezTo>
                    <a:pt x="2625181" y="25149"/>
                    <a:pt x="2557157" y="-15946"/>
                    <a:pt x="2769457" y="0"/>
                  </a:cubicBezTo>
                  <a:cubicBezTo>
                    <a:pt x="2981757" y="15946"/>
                    <a:pt x="3178749" y="-1746"/>
                    <a:pt x="3343308" y="0"/>
                  </a:cubicBezTo>
                  <a:cubicBezTo>
                    <a:pt x="3507867" y="1746"/>
                    <a:pt x="3836627" y="-7300"/>
                    <a:pt x="4066860" y="0"/>
                  </a:cubicBezTo>
                  <a:cubicBezTo>
                    <a:pt x="4297093" y="7300"/>
                    <a:pt x="4595302" y="12524"/>
                    <a:pt x="4990012" y="0"/>
                  </a:cubicBezTo>
                  <a:cubicBezTo>
                    <a:pt x="4978580" y="155817"/>
                    <a:pt x="4992623" y="499876"/>
                    <a:pt x="4990012" y="695597"/>
                  </a:cubicBezTo>
                  <a:cubicBezTo>
                    <a:pt x="4987401" y="891318"/>
                    <a:pt x="4988957" y="1079688"/>
                    <a:pt x="4990012" y="1391195"/>
                  </a:cubicBezTo>
                  <a:cubicBezTo>
                    <a:pt x="4991067" y="1702702"/>
                    <a:pt x="5019111" y="1823242"/>
                    <a:pt x="4990012" y="2058968"/>
                  </a:cubicBezTo>
                  <a:cubicBezTo>
                    <a:pt x="4960913" y="2294694"/>
                    <a:pt x="4985838" y="2499674"/>
                    <a:pt x="4990012" y="2782389"/>
                  </a:cubicBezTo>
                  <a:cubicBezTo>
                    <a:pt x="4770588" y="2773655"/>
                    <a:pt x="4653594" y="2785142"/>
                    <a:pt x="4366261" y="2782389"/>
                  </a:cubicBezTo>
                  <a:cubicBezTo>
                    <a:pt x="4078928" y="2779636"/>
                    <a:pt x="3993238" y="2790970"/>
                    <a:pt x="3792409" y="2782389"/>
                  </a:cubicBezTo>
                  <a:cubicBezTo>
                    <a:pt x="3591580" y="2773808"/>
                    <a:pt x="3301696" y="2797943"/>
                    <a:pt x="3118758" y="2782389"/>
                  </a:cubicBezTo>
                  <a:cubicBezTo>
                    <a:pt x="2935820" y="2766835"/>
                    <a:pt x="2666188" y="2807068"/>
                    <a:pt x="2495006" y="2782389"/>
                  </a:cubicBezTo>
                  <a:cubicBezTo>
                    <a:pt x="2323824" y="2757710"/>
                    <a:pt x="2213678" y="2774397"/>
                    <a:pt x="2020955" y="2782389"/>
                  </a:cubicBezTo>
                  <a:cubicBezTo>
                    <a:pt x="1828232" y="2790381"/>
                    <a:pt x="1644709" y="2796552"/>
                    <a:pt x="1546904" y="2782389"/>
                  </a:cubicBezTo>
                  <a:cubicBezTo>
                    <a:pt x="1449099" y="2768226"/>
                    <a:pt x="1111173" y="2810302"/>
                    <a:pt x="973052" y="2782389"/>
                  </a:cubicBezTo>
                  <a:cubicBezTo>
                    <a:pt x="834931" y="2754476"/>
                    <a:pt x="441280" y="2821337"/>
                    <a:pt x="0" y="2782389"/>
                  </a:cubicBezTo>
                  <a:cubicBezTo>
                    <a:pt x="-17714" y="2420629"/>
                    <a:pt x="25195" y="2287993"/>
                    <a:pt x="0" y="2031144"/>
                  </a:cubicBezTo>
                  <a:cubicBezTo>
                    <a:pt x="-25195" y="1774296"/>
                    <a:pt x="2938" y="1502104"/>
                    <a:pt x="0" y="1279899"/>
                  </a:cubicBezTo>
                  <a:cubicBezTo>
                    <a:pt x="-2938" y="1057694"/>
                    <a:pt x="-6879" y="918090"/>
                    <a:pt x="0" y="612126"/>
                  </a:cubicBezTo>
                  <a:cubicBezTo>
                    <a:pt x="6879" y="306162"/>
                    <a:pt x="23851" y="179772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92765723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99D4A0DC-B73B-5212-F5DC-BBBEFB437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61110" y="4062747"/>
              <a:ext cx="4560772" cy="2609587"/>
            </a:xfrm>
            <a:custGeom>
              <a:avLst/>
              <a:gdLst>
                <a:gd name="connsiteX0" fmla="*/ 0 w 4560772"/>
                <a:gd name="connsiteY0" fmla="*/ 0 h 2609587"/>
                <a:gd name="connsiteX1" fmla="*/ 651539 w 4560772"/>
                <a:gd name="connsiteY1" fmla="*/ 0 h 2609587"/>
                <a:gd name="connsiteX2" fmla="*/ 1166255 w 4560772"/>
                <a:gd name="connsiteY2" fmla="*/ 0 h 2609587"/>
                <a:gd name="connsiteX3" fmla="*/ 1909009 w 4560772"/>
                <a:gd name="connsiteY3" fmla="*/ 0 h 2609587"/>
                <a:gd name="connsiteX4" fmla="*/ 2514940 w 4560772"/>
                <a:gd name="connsiteY4" fmla="*/ 0 h 2609587"/>
                <a:gd name="connsiteX5" fmla="*/ 3257694 w 4560772"/>
                <a:gd name="connsiteY5" fmla="*/ 0 h 2609587"/>
                <a:gd name="connsiteX6" fmla="*/ 3818018 w 4560772"/>
                <a:gd name="connsiteY6" fmla="*/ 0 h 2609587"/>
                <a:gd name="connsiteX7" fmla="*/ 4560772 w 4560772"/>
                <a:gd name="connsiteY7" fmla="*/ 0 h 2609587"/>
                <a:gd name="connsiteX8" fmla="*/ 4560772 w 4560772"/>
                <a:gd name="connsiteY8" fmla="*/ 600205 h 2609587"/>
                <a:gd name="connsiteX9" fmla="*/ 4560772 w 4560772"/>
                <a:gd name="connsiteY9" fmla="*/ 1200410 h 2609587"/>
                <a:gd name="connsiteX10" fmla="*/ 4560772 w 4560772"/>
                <a:gd name="connsiteY10" fmla="*/ 1800615 h 2609587"/>
                <a:gd name="connsiteX11" fmla="*/ 4560772 w 4560772"/>
                <a:gd name="connsiteY11" fmla="*/ 2609587 h 2609587"/>
                <a:gd name="connsiteX12" fmla="*/ 4046056 w 4560772"/>
                <a:gd name="connsiteY12" fmla="*/ 2609587 h 2609587"/>
                <a:gd name="connsiteX13" fmla="*/ 3531341 w 4560772"/>
                <a:gd name="connsiteY13" fmla="*/ 2609587 h 2609587"/>
                <a:gd name="connsiteX14" fmla="*/ 2925409 w 4560772"/>
                <a:gd name="connsiteY14" fmla="*/ 2609587 h 2609587"/>
                <a:gd name="connsiteX15" fmla="*/ 2410694 w 4560772"/>
                <a:gd name="connsiteY15" fmla="*/ 2609587 h 2609587"/>
                <a:gd name="connsiteX16" fmla="*/ 1667939 w 4560772"/>
                <a:gd name="connsiteY16" fmla="*/ 2609587 h 2609587"/>
                <a:gd name="connsiteX17" fmla="*/ 925185 w 4560772"/>
                <a:gd name="connsiteY17" fmla="*/ 2609587 h 2609587"/>
                <a:gd name="connsiteX18" fmla="*/ 0 w 4560772"/>
                <a:gd name="connsiteY18" fmla="*/ 2609587 h 2609587"/>
                <a:gd name="connsiteX19" fmla="*/ 0 w 4560772"/>
                <a:gd name="connsiteY19" fmla="*/ 2009382 h 2609587"/>
                <a:gd name="connsiteX20" fmla="*/ 0 w 4560772"/>
                <a:gd name="connsiteY20" fmla="*/ 1330889 h 2609587"/>
                <a:gd name="connsiteX21" fmla="*/ 0 w 4560772"/>
                <a:gd name="connsiteY21" fmla="*/ 678493 h 2609587"/>
                <a:gd name="connsiteX22" fmla="*/ 0 w 4560772"/>
                <a:gd name="connsiteY22" fmla="*/ 0 h 260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60772" h="2609587" fill="none" extrusionOk="0">
                  <a:moveTo>
                    <a:pt x="0" y="0"/>
                  </a:moveTo>
                  <a:cubicBezTo>
                    <a:pt x="139592" y="-9148"/>
                    <a:pt x="326527" y="-24109"/>
                    <a:pt x="651539" y="0"/>
                  </a:cubicBezTo>
                  <a:cubicBezTo>
                    <a:pt x="976551" y="24109"/>
                    <a:pt x="1046107" y="8630"/>
                    <a:pt x="1166255" y="0"/>
                  </a:cubicBezTo>
                  <a:cubicBezTo>
                    <a:pt x="1286403" y="-8630"/>
                    <a:pt x="1547674" y="17260"/>
                    <a:pt x="1909009" y="0"/>
                  </a:cubicBezTo>
                  <a:cubicBezTo>
                    <a:pt x="2270344" y="-17260"/>
                    <a:pt x="2310818" y="-3166"/>
                    <a:pt x="2514940" y="0"/>
                  </a:cubicBezTo>
                  <a:cubicBezTo>
                    <a:pt x="2719062" y="3166"/>
                    <a:pt x="3087761" y="20033"/>
                    <a:pt x="3257694" y="0"/>
                  </a:cubicBezTo>
                  <a:cubicBezTo>
                    <a:pt x="3427627" y="-20033"/>
                    <a:pt x="3623543" y="27174"/>
                    <a:pt x="3818018" y="0"/>
                  </a:cubicBezTo>
                  <a:cubicBezTo>
                    <a:pt x="4012493" y="-27174"/>
                    <a:pt x="4268597" y="21168"/>
                    <a:pt x="4560772" y="0"/>
                  </a:cubicBezTo>
                  <a:cubicBezTo>
                    <a:pt x="4574362" y="259262"/>
                    <a:pt x="4586914" y="411605"/>
                    <a:pt x="4560772" y="600205"/>
                  </a:cubicBezTo>
                  <a:cubicBezTo>
                    <a:pt x="4534630" y="788806"/>
                    <a:pt x="4534025" y="925784"/>
                    <a:pt x="4560772" y="1200410"/>
                  </a:cubicBezTo>
                  <a:cubicBezTo>
                    <a:pt x="4587519" y="1475037"/>
                    <a:pt x="4561251" y="1665964"/>
                    <a:pt x="4560772" y="1800615"/>
                  </a:cubicBezTo>
                  <a:cubicBezTo>
                    <a:pt x="4560293" y="1935267"/>
                    <a:pt x="4569333" y="2415459"/>
                    <a:pt x="4560772" y="2609587"/>
                  </a:cubicBezTo>
                  <a:cubicBezTo>
                    <a:pt x="4395570" y="2620476"/>
                    <a:pt x="4164363" y="2598988"/>
                    <a:pt x="4046056" y="2609587"/>
                  </a:cubicBezTo>
                  <a:cubicBezTo>
                    <a:pt x="3927749" y="2620186"/>
                    <a:pt x="3661516" y="2620951"/>
                    <a:pt x="3531341" y="2609587"/>
                  </a:cubicBezTo>
                  <a:cubicBezTo>
                    <a:pt x="3401167" y="2598223"/>
                    <a:pt x="3125801" y="2584598"/>
                    <a:pt x="2925409" y="2609587"/>
                  </a:cubicBezTo>
                  <a:cubicBezTo>
                    <a:pt x="2725017" y="2634576"/>
                    <a:pt x="2594408" y="2608691"/>
                    <a:pt x="2410694" y="2609587"/>
                  </a:cubicBezTo>
                  <a:cubicBezTo>
                    <a:pt x="2226980" y="2610483"/>
                    <a:pt x="1839565" y="2629726"/>
                    <a:pt x="1667939" y="2609587"/>
                  </a:cubicBezTo>
                  <a:cubicBezTo>
                    <a:pt x="1496313" y="2589448"/>
                    <a:pt x="1138295" y="2646467"/>
                    <a:pt x="925185" y="2609587"/>
                  </a:cubicBezTo>
                  <a:cubicBezTo>
                    <a:pt x="712075" y="2572707"/>
                    <a:pt x="347392" y="2587412"/>
                    <a:pt x="0" y="2609587"/>
                  </a:cubicBezTo>
                  <a:cubicBezTo>
                    <a:pt x="-10452" y="2353252"/>
                    <a:pt x="-17236" y="2153952"/>
                    <a:pt x="0" y="2009382"/>
                  </a:cubicBezTo>
                  <a:cubicBezTo>
                    <a:pt x="17236" y="1864812"/>
                    <a:pt x="16689" y="1478957"/>
                    <a:pt x="0" y="1330889"/>
                  </a:cubicBezTo>
                  <a:cubicBezTo>
                    <a:pt x="-16689" y="1182821"/>
                    <a:pt x="4167" y="997652"/>
                    <a:pt x="0" y="678493"/>
                  </a:cubicBezTo>
                  <a:cubicBezTo>
                    <a:pt x="-4167" y="359334"/>
                    <a:pt x="-31267" y="337295"/>
                    <a:pt x="0" y="0"/>
                  </a:cubicBezTo>
                  <a:close/>
                </a:path>
                <a:path w="4560772" h="2609587" stroke="0" extrusionOk="0">
                  <a:moveTo>
                    <a:pt x="0" y="0"/>
                  </a:moveTo>
                  <a:cubicBezTo>
                    <a:pt x="254048" y="19294"/>
                    <a:pt x="465639" y="28901"/>
                    <a:pt x="605931" y="0"/>
                  </a:cubicBezTo>
                  <a:cubicBezTo>
                    <a:pt x="746223" y="-28901"/>
                    <a:pt x="919760" y="-4087"/>
                    <a:pt x="1166255" y="0"/>
                  </a:cubicBezTo>
                  <a:cubicBezTo>
                    <a:pt x="1412750" y="4087"/>
                    <a:pt x="1437349" y="12041"/>
                    <a:pt x="1680970" y="0"/>
                  </a:cubicBezTo>
                  <a:cubicBezTo>
                    <a:pt x="1924592" y="-12041"/>
                    <a:pt x="2087328" y="1719"/>
                    <a:pt x="2241294" y="0"/>
                  </a:cubicBezTo>
                  <a:cubicBezTo>
                    <a:pt x="2395260" y="-1719"/>
                    <a:pt x="2650801" y="-19301"/>
                    <a:pt x="2938440" y="0"/>
                  </a:cubicBezTo>
                  <a:cubicBezTo>
                    <a:pt x="3226079" y="19301"/>
                    <a:pt x="3345854" y="12221"/>
                    <a:pt x="3589979" y="0"/>
                  </a:cubicBezTo>
                  <a:cubicBezTo>
                    <a:pt x="3834104" y="-12221"/>
                    <a:pt x="4278186" y="13964"/>
                    <a:pt x="4560772" y="0"/>
                  </a:cubicBezTo>
                  <a:cubicBezTo>
                    <a:pt x="4559281" y="163186"/>
                    <a:pt x="4581290" y="362531"/>
                    <a:pt x="4560772" y="574109"/>
                  </a:cubicBezTo>
                  <a:cubicBezTo>
                    <a:pt x="4540254" y="785687"/>
                    <a:pt x="4575111" y="1131473"/>
                    <a:pt x="4560772" y="1278698"/>
                  </a:cubicBezTo>
                  <a:cubicBezTo>
                    <a:pt x="4546433" y="1425923"/>
                    <a:pt x="4588800" y="1644205"/>
                    <a:pt x="4560772" y="1931094"/>
                  </a:cubicBezTo>
                  <a:cubicBezTo>
                    <a:pt x="4532744" y="2217983"/>
                    <a:pt x="4547938" y="2334763"/>
                    <a:pt x="4560772" y="2609587"/>
                  </a:cubicBezTo>
                  <a:cubicBezTo>
                    <a:pt x="4268117" y="2586594"/>
                    <a:pt x="4199057" y="2627392"/>
                    <a:pt x="3863625" y="2609587"/>
                  </a:cubicBezTo>
                  <a:cubicBezTo>
                    <a:pt x="3528193" y="2591782"/>
                    <a:pt x="3508044" y="2583575"/>
                    <a:pt x="3212087" y="2609587"/>
                  </a:cubicBezTo>
                  <a:cubicBezTo>
                    <a:pt x="2916130" y="2635599"/>
                    <a:pt x="2875599" y="2614155"/>
                    <a:pt x="2697371" y="2609587"/>
                  </a:cubicBezTo>
                  <a:cubicBezTo>
                    <a:pt x="2519143" y="2605019"/>
                    <a:pt x="2292505" y="2626722"/>
                    <a:pt x="2137047" y="2609587"/>
                  </a:cubicBezTo>
                  <a:cubicBezTo>
                    <a:pt x="1981589" y="2592452"/>
                    <a:pt x="1608781" y="2619575"/>
                    <a:pt x="1439901" y="2609587"/>
                  </a:cubicBezTo>
                  <a:cubicBezTo>
                    <a:pt x="1271021" y="2599599"/>
                    <a:pt x="1085475" y="2618002"/>
                    <a:pt x="879577" y="2609587"/>
                  </a:cubicBezTo>
                  <a:cubicBezTo>
                    <a:pt x="673679" y="2601172"/>
                    <a:pt x="187625" y="2623008"/>
                    <a:pt x="0" y="2609587"/>
                  </a:cubicBezTo>
                  <a:cubicBezTo>
                    <a:pt x="4825" y="2468953"/>
                    <a:pt x="17101" y="2286787"/>
                    <a:pt x="0" y="2009382"/>
                  </a:cubicBezTo>
                  <a:cubicBezTo>
                    <a:pt x="-17101" y="1731978"/>
                    <a:pt x="-4457" y="1577834"/>
                    <a:pt x="0" y="1356985"/>
                  </a:cubicBezTo>
                  <a:cubicBezTo>
                    <a:pt x="4457" y="1136136"/>
                    <a:pt x="-1865" y="925929"/>
                    <a:pt x="0" y="730684"/>
                  </a:cubicBezTo>
                  <a:cubicBezTo>
                    <a:pt x="1865" y="535439"/>
                    <a:pt x="-16865" y="355241"/>
                    <a:pt x="0" y="0"/>
                  </a:cubicBezTo>
                  <a:close/>
                </a:path>
              </a:pathLst>
            </a:custGeom>
            <a:ln>
              <a:noFill/>
              <a:extLst>
                <a:ext uri="{C807C97D-BFC1-408E-A445-0C87EB9F89A2}">
                  <ask:lineSketchStyleProps xmlns:ask="http://schemas.microsoft.com/office/drawing/2018/sketchyshapes" sd="225966602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</p:grp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76</a:t>
            </a: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CB0A72CD-CCEC-7838-538E-C691091758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4" y="76200"/>
            <a:ext cx="455513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5" dirty="0">
                <a:solidFill>
                  <a:schemeClr val="bg1"/>
                </a:solidFill>
              </a:rPr>
              <a:t>H</a:t>
            </a:r>
            <a:r>
              <a:rPr lang="en-US" altLang="zh-CN" spc="-5" dirty="0">
                <a:solidFill>
                  <a:schemeClr val="bg1"/>
                </a:solidFill>
              </a:rPr>
              <a:t>opcroft</a:t>
            </a:r>
            <a:r>
              <a:rPr lang="zh-CN" altLang="en-US" spc="-5" dirty="0">
                <a:solidFill>
                  <a:schemeClr val="bg1"/>
                </a:solidFill>
              </a:rPr>
              <a:t>算法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3DE04593-A819-3500-4A4D-C7CE4E15F91A}"/>
              </a:ext>
            </a:extLst>
          </p:cNvPr>
          <p:cNvSpPr txBox="1"/>
          <p:nvPr/>
        </p:nvSpPr>
        <p:spPr>
          <a:xfrm>
            <a:off x="448615" y="838200"/>
            <a:ext cx="8425877" cy="5125699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基本思想：</a:t>
            </a:r>
            <a:endParaRPr lang="en-US" altLang="zh-CN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26466" lvl="1" indent="-457200">
              <a:lnSpc>
                <a:spcPct val="150000"/>
              </a:lnSpc>
              <a:spcBef>
                <a:spcPts val="795"/>
              </a:spcBef>
              <a:buClr>
                <a:srgbClr val="CC9900"/>
              </a:buClr>
              <a:buSzPct val="80000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发现：原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DFA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状态之间的“</a:t>
            </a:r>
            <a:r>
              <a:rPr lang="zh-CN" altLang="en-US" sz="20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</a:t>
            </a:r>
            <a:r>
              <a:rPr lang="zh-CN" altLang="en-US" sz="2000" dirty="0">
                <a:highlight>
                  <a:srgbClr val="FFFF00"/>
                </a:highligh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可区分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”关系满足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自反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对称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传递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三个性质，因此是等价关系。</a:t>
            </a:r>
            <a:endParaRPr lang="en-US" altLang="zh-CN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26466" lvl="1" indent="-457200">
              <a:lnSpc>
                <a:spcPct val="1500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先确定状态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，首先构造新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DFA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的两个状态，分别对应原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DFA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的接受状态集合和非接受状态集合，这两个集合可能不是等价类；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Hopcroft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算法的目标（也是过程）就是根据每个集合中原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DFA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状态之间是否可区分，将之分裂，直到每个集合都成为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基于</a:t>
            </a:r>
            <a:r>
              <a:rPr lang="zh-CN" altLang="en-US" sz="2000" dirty="0">
                <a:highlight>
                  <a:srgbClr val="FFFF00"/>
                </a:highligh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不可区分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关系的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等价类为止。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26466" lvl="1" indent="-457200">
              <a:lnSpc>
                <a:spcPct val="1500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再确定转换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，即根据原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DFA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中状态之间的转换关系，确定新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DFA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状态之间的转换关系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76</a:t>
            </a: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CB0A72CD-CCEC-7838-538E-C691091758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4" y="76200"/>
            <a:ext cx="455513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5" dirty="0">
                <a:solidFill>
                  <a:schemeClr val="bg1"/>
                </a:solidFill>
              </a:rPr>
              <a:t>H</a:t>
            </a:r>
            <a:r>
              <a:rPr lang="en-US" altLang="zh-CN" spc="-5" dirty="0">
                <a:solidFill>
                  <a:schemeClr val="bg1"/>
                </a:solidFill>
              </a:rPr>
              <a:t>opcroft</a:t>
            </a:r>
            <a:r>
              <a:rPr lang="zh-CN" altLang="en-US" spc="-5" dirty="0">
                <a:solidFill>
                  <a:schemeClr val="bg1"/>
                </a:solidFill>
              </a:rPr>
              <a:t>算法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EECBDFA6-C0BD-DDE0-EB34-F68D471C5611}"/>
              </a:ext>
            </a:extLst>
          </p:cNvPr>
          <p:cNvSpPr txBox="1"/>
          <p:nvPr/>
        </p:nvSpPr>
        <p:spPr>
          <a:xfrm>
            <a:off x="559702" y="838200"/>
            <a:ext cx="8238184" cy="532838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稍微形式化一点的描述：</a:t>
            </a:r>
            <a:endParaRPr lang="en-US" altLang="zh-CN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E2CCEC4-2205-963F-BF47-2116DDB31467}"/>
              </a:ext>
            </a:extLst>
          </p:cNvPr>
          <p:cNvSpPr txBox="1"/>
          <p:nvPr/>
        </p:nvSpPr>
        <p:spPr>
          <a:xfrm>
            <a:off x="474064" y="4419600"/>
            <a:ext cx="7421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26466" lvl="1" indent="-457200">
              <a:spcBef>
                <a:spcPts val="795"/>
              </a:spcBef>
              <a:buClr>
                <a:srgbClr val="CC9900"/>
              </a:buClr>
              <a:buSzPct val="80000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从每个等价类中选取一个代表，构造新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DFA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86A491E-7B46-D59A-D444-07CC463F97F5}"/>
              </a:ext>
            </a:extLst>
          </p:cNvPr>
          <p:cNvSpPr txBox="1"/>
          <p:nvPr/>
        </p:nvSpPr>
        <p:spPr>
          <a:xfrm>
            <a:off x="474064" y="3454074"/>
            <a:ext cx="7421480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26466" lvl="1" indent="-457200">
              <a:spcBef>
                <a:spcPts val="795"/>
              </a:spcBef>
              <a:buClr>
                <a:srgbClr val="CC9900"/>
              </a:buClr>
              <a:buSzPct val="80000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最终没有区分开的状态就是等价的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383666" lvl="2" indent="-457200">
              <a:spcBef>
                <a:spcPts val="795"/>
              </a:spcBef>
              <a:buClr>
                <a:srgbClr val="CC9900"/>
              </a:buClr>
              <a:buSzPct val="80000"/>
              <a:buFont typeface="Arial" panose="020B0604020202020204" pitchFamily="34" charset="0"/>
              <a:buChar char="•"/>
              <a:tabLst>
                <a:tab pos="460375" algn="l"/>
                <a:tab pos="461009" algn="l"/>
              </a:tabLst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所有的</a:t>
            </a:r>
            <a:r>
              <a:rPr lang="zh-CN" altLang="en-US" sz="2000" b="1" spc="1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死状</a:t>
            </a:r>
            <a:r>
              <a:rPr lang="zh-CN" altLang="en-US" sz="2000" b="1" spc="15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态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都是等价的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467DA20-6794-27E3-2397-B7AEBF7D9FF2}"/>
                  </a:ext>
                </a:extLst>
              </p:cNvPr>
              <p:cNvSpPr txBox="1"/>
              <p:nvPr/>
            </p:nvSpPr>
            <p:spPr>
              <a:xfrm>
                <a:off x="474064" y="1483479"/>
                <a:ext cx="7631300" cy="1959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926466" lvl="1" indent="-457200">
                  <a:spcBef>
                    <a:spcPts val="795"/>
                  </a:spcBef>
                  <a:buClr>
                    <a:srgbClr val="CC9900"/>
                  </a:buClr>
                  <a:buSzPct val="80000"/>
                  <a:buFont typeface="微软雅黑" panose="020B0503020204020204" pitchFamily="34" charset="-122"/>
                  <a:buChar char="−"/>
                  <a:tabLst>
                    <a:tab pos="460375" algn="l"/>
                    <a:tab pos="461009" algn="l"/>
                  </a:tabLst>
                </a:pP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从两个特殊状态开始，把所有可区分的状态分开 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迭代过程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</a:p>
              <a:p>
                <a:pPr marL="1383666" lvl="2" indent="-457200">
                  <a:spcBef>
                    <a:spcPts val="795"/>
                  </a:spcBef>
                  <a:buClr>
                    <a:srgbClr val="CC9900"/>
                  </a:buClr>
                  <a:buSzPct val="80000"/>
                  <a:buFont typeface="Arial" panose="020B0604020202020204" pitchFamily="34" charset="0"/>
                  <a:buChar char="•"/>
                  <a:tabLst>
                    <a:tab pos="460375" algn="l"/>
                    <a:tab pos="461009" algn="l"/>
                  </a:tabLst>
                </a:pPr>
                <a:r>
                  <a:rPr lang="zh-CN" altLang="en-US" sz="20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基本步骤：</a:t>
                </a:r>
                <a14:m>
                  <m:oMath xmlns:m="http://schemas.openxmlformats.org/officeDocument/2006/math">
                    <m:r>
                      <a:rPr lang="en-US" altLang="zh-CN" sz="2000" b="0" i="1" spc="-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r>
                  <a:rPr lang="zh-CN" altLang="en-US" sz="20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区分了接受状态和非接受状态</a:t>
                </a:r>
                <a:endParaRPr lang="en-US" altLang="zh-CN" sz="2000" spc="-5" dirty="0">
                  <a:solidFill>
                    <a:srgbClr val="29292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383666" lvl="2" indent="-457200">
                  <a:spcBef>
                    <a:spcPts val="795"/>
                  </a:spcBef>
                  <a:buClr>
                    <a:srgbClr val="CC9900"/>
                  </a:buClr>
                  <a:buSzPct val="80000"/>
                  <a:buFont typeface="Arial" panose="020B0604020202020204" pitchFamily="34" charset="0"/>
                  <a:buChar char="•"/>
                  <a:tabLst>
                    <a:tab pos="460375" algn="l"/>
                    <a:tab pos="461009" algn="l"/>
                  </a:tabLst>
                </a:pPr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归纳步骤：如果</a:t>
                </a:r>
                <a:r>
                  <a:rPr lang="en-US" altLang="zh-CN" sz="2000" i="1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</a:t>
                </a:r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:r>
                  <a:rPr lang="en-US" altLang="zh-CN" sz="2000" i="1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</a:t>
                </a:r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是可区分的，且</a:t>
                </a:r>
                <a:r>
                  <a:rPr lang="en-US" altLang="zh-CN" sz="2000" i="1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'</a:t>
                </a:r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到</a:t>
                </a:r>
                <a:r>
                  <a:rPr lang="en-US" altLang="zh-CN" sz="2000" i="1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</a:t>
                </a:r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000" i="1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</a:t>
                </a:r>
                <a:r>
                  <a:rPr lang="en-US" altLang="zh-CN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'</a:t>
                </a:r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到</a:t>
                </a:r>
                <a:r>
                  <a:rPr lang="en-US" altLang="zh-CN" sz="2000" i="1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</a:t>
                </a:r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有标号 为</a:t>
                </a:r>
                <a:r>
                  <a:rPr lang="en-US" altLang="zh-CN" sz="2000" i="1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的边，那么</a:t>
                </a:r>
                <a:r>
                  <a:rPr lang="en-US" altLang="zh-CN" sz="2000" i="1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'</a:t>
                </a:r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:r>
                  <a:rPr lang="en-US" altLang="zh-CN" sz="2000" i="1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</a:t>
                </a:r>
                <a:r>
                  <a:rPr lang="en-US" altLang="zh-CN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'</a:t>
                </a:r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也是可区分的</a:t>
                </a:r>
                <a:endPara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467DA20-6794-27E3-2397-B7AEBF7D9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64" y="1483479"/>
                <a:ext cx="7631300" cy="1959511"/>
              </a:xfrm>
              <a:prstGeom prst="rect">
                <a:avLst/>
              </a:prstGeom>
              <a:blipFill>
                <a:blip r:embed="rId2"/>
                <a:stretch>
                  <a:fillRect t="-2484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967883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76</a:t>
            </a: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CB0A72CD-CCEC-7838-538E-C691091758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4" y="76200"/>
            <a:ext cx="455513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5" dirty="0">
                <a:solidFill>
                  <a:schemeClr val="bg1"/>
                </a:solidFill>
              </a:rPr>
              <a:t>H</a:t>
            </a:r>
            <a:r>
              <a:rPr lang="en-US" altLang="zh-CN" spc="-5" dirty="0">
                <a:solidFill>
                  <a:schemeClr val="bg1"/>
                </a:solidFill>
              </a:rPr>
              <a:t>opcroft</a:t>
            </a:r>
            <a:r>
              <a:rPr lang="zh-CN" altLang="en-US" spc="-5" dirty="0">
                <a:solidFill>
                  <a:schemeClr val="bg1"/>
                </a:solidFill>
              </a:rPr>
              <a:t>算法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EECBDFA6-C0BD-DDE0-EB34-F68D471C5611}"/>
              </a:ext>
            </a:extLst>
          </p:cNvPr>
          <p:cNvSpPr txBox="1"/>
          <p:nvPr/>
        </p:nvSpPr>
        <p:spPr>
          <a:xfrm>
            <a:off x="559702" y="838200"/>
            <a:ext cx="8238184" cy="532838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划分部分：</a:t>
            </a:r>
            <a:endParaRPr lang="en-US" altLang="zh-CN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467DA20-6794-27E3-2397-B7AEBF7D9FF2}"/>
                  </a:ext>
                </a:extLst>
              </p:cNvPr>
              <p:cNvSpPr txBox="1"/>
              <p:nvPr/>
            </p:nvSpPr>
            <p:spPr>
              <a:xfrm>
                <a:off x="474064" y="1483479"/>
                <a:ext cx="76313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926466" lvl="1" indent="-457200">
                  <a:spcBef>
                    <a:spcPts val="795"/>
                  </a:spcBef>
                  <a:buClr>
                    <a:srgbClr val="CC9900"/>
                  </a:buClr>
                  <a:buSzPct val="80000"/>
                  <a:buFont typeface="微软雅黑" panose="020B0503020204020204" pitchFamily="34" charset="-122"/>
                  <a:buChar char="−"/>
                  <a:tabLst>
                    <a:tab pos="460375" algn="l"/>
                    <a:tab pos="461009" algn="l"/>
                  </a:tabLst>
                </a:pPr>
                <a:r>
                  <a:rPr lang="zh-CN" alt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设置初始划分</a:t>
                </a:r>
                <a:r>
                  <a:rPr lang="zh-CN" altLang="en-US" sz="2400" spc="-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r>
                  <a:rPr lang="az-Cyrl-AZ" sz="2400" spc="-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П</a:t>
                </a:r>
                <a:r>
                  <a:rPr lang="az-Cyrl-AZ" sz="2400" spc="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az-Cyrl-AZ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</a:t>
                </a:r>
                <a:r>
                  <a:rPr lang="az-Cyrl-AZ" sz="2400" spc="-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az-Cyrl-AZ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{</a:t>
                </a:r>
                <a:r>
                  <a:rPr lang="az-Cyrl-AZ" sz="2400" spc="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i="1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</a:t>
                </a:r>
                <a:r>
                  <a:rPr lang="en-US" sz="2400" i="1" spc="-2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spc="-2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en-US" sz="2400" i="1" spc="-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</a:t>
                </a:r>
                <a:r>
                  <a:rPr lang="en-US" sz="2400" spc="-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i="1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</a:t>
                </a:r>
                <a:r>
                  <a:rPr lang="en-US" sz="2400" i="1" spc="-2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}</a:t>
                </a:r>
                <a:endPara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467DA20-6794-27E3-2397-B7AEBF7D9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64" y="1483479"/>
                <a:ext cx="7631300" cy="461665"/>
              </a:xfrm>
              <a:prstGeom prst="rect">
                <a:avLst/>
              </a:prstGeom>
              <a:blipFill>
                <a:blip r:embed="rId2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5233FF98-F91E-F575-3D0D-4E716B354355}"/>
              </a:ext>
            </a:extLst>
          </p:cNvPr>
          <p:cNvSpPr txBox="1"/>
          <p:nvPr/>
        </p:nvSpPr>
        <p:spPr>
          <a:xfrm>
            <a:off x="474064" y="1987586"/>
            <a:ext cx="7631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26466" lvl="1" indent="-457200">
              <a:spcBef>
                <a:spcPts val="795"/>
              </a:spcBef>
              <a:buClr>
                <a:srgbClr val="CC9900"/>
              </a:buClr>
              <a:buSzPct val="80000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r>
              <a:rPr lang="zh-CN" altLang="en-US"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迭代，不断划分，即</a:t>
            </a:r>
            <a:endParaRPr lang="en-US" altLang="zh-CN" sz="2000" spc="-5" dirty="0">
              <a:solidFill>
                <a:srgbClr val="29292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CE334658-FF13-629B-1954-5CF232689D10}"/>
                  </a:ext>
                </a:extLst>
              </p:cNvPr>
              <p:cNvSpPr txBox="1"/>
              <p:nvPr/>
            </p:nvSpPr>
            <p:spPr>
              <a:xfrm>
                <a:off x="959553" y="2491693"/>
                <a:ext cx="8046084" cy="1980286"/>
              </a:xfrm>
              <a:prstGeom prst="rect">
                <a:avLst/>
              </a:prstGeom>
            </p:spPr>
            <p:txBody>
              <a:bodyPr vert="horz" wrap="square" lIns="0" tIns="94615" rIns="0" bIns="0" rtlCol="0">
                <a:spAutoFit/>
              </a:bodyPr>
              <a:lstStyle/>
              <a:p>
                <a:pPr marL="944245" lvl="1">
                  <a:lnSpc>
                    <a:spcPts val="2500"/>
                  </a:lnSpc>
                  <a:spcBef>
                    <a:spcPts val="610"/>
                  </a:spcBef>
                </a:pPr>
                <a:r>
                  <a:rPr lang="en-US" altLang="zh-CN" b="1" dirty="0">
                    <a:solidFill>
                      <a:schemeClr val="accent5">
                        <a:lumMod val="50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for</a:t>
                </a:r>
                <a:r>
                  <a:rPr lang="zh-CN" altLang="en-US" spc="-30" dirty="0">
                    <a:solidFill>
                      <a:schemeClr val="accent5">
                        <a:lumMod val="50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solidFill>
                      <a:schemeClr val="accent5">
                        <a:lumMod val="50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(П</a:t>
                </a:r>
                <a:r>
                  <a:rPr lang="zh-CN" altLang="en-US" dirty="0">
                    <a:solidFill>
                      <a:schemeClr val="accent5">
                        <a:lumMod val="50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中的每个元素</a:t>
                </a:r>
                <a:r>
                  <a:rPr lang="en-US" altLang="zh-CN" i="1" spc="-5" dirty="0">
                    <a:solidFill>
                      <a:schemeClr val="accent5">
                        <a:lumMod val="50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G</a:t>
                </a:r>
                <a:r>
                  <a:rPr lang="en-US" altLang="zh-CN" spc="-5" dirty="0">
                    <a:solidFill>
                      <a:schemeClr val="accent5">
                        <a:lumMod val="50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pc="-30" dirty="0">
                    <a:solidFill>
                      <a:schemeClr val="accent5">
                        <a:lumMod val="50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solidFill>
                      <a:schemeClr val="accent5">
                        <a:lumMod val="50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{</a:t>
                </a:r>
                <a:endParaRPr lang="zh-CN" altLang="en-US" dirty="0">
                  <a:solidFill>
                    <a:schemeClr val="accent5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R="529590" lvl="1" algn="ctr">
                  <a:lnSpc>
                    <a:spcPts val="2500"/>
                  </a:lnSpc>
                  <a:spcBef>
                    <a:spcPts val="575"/>
                  </a:spcBef>
                </a:pPr>
                <a:r>
                  <a:rPr lang="zh-CN" altLang="en-US" dirty="0" err="1">
                    <a:solidFill>
                      <a:schemeClr val="accent5">
                        <a:lumMod val="50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细分</a:t>
                </a:r>
                <a:r>
                  <a:rPr lang="en-US" altLang="zh-CN" i="1" spc="-10" dirty="0" err="1">
                    <a:solidFill>
                      <a:schemeClr val="accent5">
                        <a:lumMod val="50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G</a:t>
                </a:r>
                <a:r>
                  <a:rPr lang="zh-CN" altLang="en-US" dirty="0">
                    <a:solidFill>
                      <a:schemeClr val="accent5">
                        <a:lumMod val="50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，使得：</a:t>
                </a:r>
                <a:r>
                  <a:rPr lang="en-US" altLang="zh-CN" i="1" u="sng" spc="-10" dirty="0">
                    <a:solidFill>
                      <a:schemeClr val="accent5">
                        <a:lumMod val="50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G</a:t>
                </a:r>
                <a:r>
                  <a:rPr lang="zh-CN" altLang="en-US" u="sng" dirty="0" err="1">
                    <a:solidFill>
                      <a:schemeClr val="accent5">
                        <a:lumMod val="50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中的</a:t>
                </a:r>
                <a:r>
                  <a:rPr lang="en-US" altLang="zh-CN" sz="2400" i="1" u="sng" dirty="0" err="1">
                    <a:solidFill>
                      <a:schemeClr val="accent5">
                        <a:lumMod val="50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</a:t>
                </a:r>
                <a:r>
                  <a:rPr lang="zh-CN" altLang="en-US" u="sng" dirty="0">
                    <a:solidFill>
                      <a:schemeClr val="accent5">
                        <a:lumMod val="50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400" i="1" u="sng" dirty="0">
                    <a:solidFill>
                      <a:schemeClr val="accent5">
                        <a:lumMod val="50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</a:t>
                </a:r>
                <a:r>
                  <a:rPr lang="zh-CN" altLang="en-US" u="sng" dirty="0">
                    <a:solidFill>
                      <a:schemeClr val="accent5">
                        <a:lumMod val="50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在同一组中</a:t>
                </a:r>
                <a14:m>
                  <m:oMath xmlns:m="http://schemas.openxmlformats.org/officeDocument/2006/math">
                    <m:r>
                      <a:rPr lang="zh-CN" altLang="en-US" b="0" i="1" u="sng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⟺</m:t>
                    </m:r>
                  </m:oMath>
                </a14:m>
                <a:endParaRPr lang="zh-CN" altLang="en-US" u="sng" dirty="0">
                  <a:solidFill>
                    <a:schemeClr val="accent5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628140" lvl="1" algn="ctr">
                  <a:lnSpc>
                    <a:spcPts val="2500"/>
                  </a:lnSpc>
                  <a:spcBef>
                    <a:spcPts val="575"/>
                  </a:spcBef>
                </a:pPr>
                <a:r>
                  <a:rPr lang="zh-CN" altLang="en-US" u="sng" dirty="0">
                    <a:solidFill>
                      <a:schemeClr val="accent5">
                        <a:lumMod val="50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对任意输入</a:t>
                </a:r>
                <a:r>
                  <a:rPr lang="en-US" altLang="zh-CN" sz="2400" i="1" u="sng" dirty="0">
                    <a:solidFill>
                      <a:schemeClr val="accent5">
                        <a:lumMod val="50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u="sng" dirty="0">
                    <a:solidFill>
                      <a:schemeClr val="accent5">
                        <a:lumMod val="50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400" i="1" u="sng" dirty="0">
                    <a:solidFill>
                      <a:schemeClr val="accent5">
                        <a:lumMod val="50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</a:t>
                </a:r>
                <a:r>
                  <a:rPr lang="zh-CN" altLang="en-US" u="sng" dirty="0">
                    <a:solidFill>
                      <a:schemeClr val="accent5">
                        <a:lumMod val="50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400" i="1" u="sng" spc="5" dirty="0">
                    <a:solidFill>
                      <a:schemeClr val="accent5">
                        <a:lumMod val="50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</a:t>
                </a:r>
                <a:r>
                  <a:rPr lang="zh-CN" altLang="en-US" u="sng" dirty="0">
                    <a:solidFill>
                      <a:schemeClr val="accent5">
                        <a:lumMod val="50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都到达</a:t>
                </a:r>
                <a:r>
                  <a:rPr lang="en-US" altLang="zh-CN" u="sng" dirty="0">
                    <a:solidFill>
                      <a:schemeClr val="accent5">
                        <a:lumMod val="50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П</a:t>
                </a:r>
                <a:r>
                  <a:rPr lang="zh-CN" altLang="en-US" u="sng" dirty="0">
                    <a:solidFill>
                      <a:schemeClr val="accent5">
                        <a:lumMod val="50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中的同一组</a:t>
                </a:r>
                <a:r>
                  <a:rPr lang="zh-CN" altLang="en-US" dirty="0">
                    <a:solidFill>
                      <a:schemeClr val="accent5">
                        <a:lumMod val="50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</a:p>
              <a:p>
                <a:pPr marR="762635" lvl="1" algn="ctr">
                  <a:lnSpc>
                    <a:spcPts val="2500"/>
                  </a:lnSpc>
                  <a:spcBef>
                    <a:spcPts val="580"/>
                  </a:spcBef>
                </a:pPr>
                <a:r>
                  <a:rPr lang="zh-CN" altLang="en-US" spc="-5" dirty="0">
                    <a:solidFill>
                      <a:schemeClr val="accent5">
                        <a:lumMod val="50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  </a:t>
                </a:r>
                <a:r>
                  <a:rPr lang="en-US" altLang="zh-CN" spc="-5" dirty="0" err="1">
                    <a:solidFill>
                      <a:schemeClr val="accent5">
                        <a:lumMod val="50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П</a:t>
                </a:r>
                <a:r>
                  <a:rPr lang="en-US" altLang="zh-CN" spc="-7" baseline="-20833" dirty="0" err="1">
                    <a:solidFill>
                      <a:schemeClr val="accent5">
                        <a:lumMod val="50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new</a:t>
                </a:r>
                <a:r>
                  <a:rPr lang="zh-CN" altLang="en-US" spc="277" baseline="-20833" dirty="0">
                    <a:solidFill>
                      <a:schemeClr val="accent5">
                        <a:lumMod val="50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solidFill>
                      <a:schemeClr val="accent5">
                        <a:lumMod val="50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</a:t>
                </a:r>
                <a:r>
                  <a:rPr lang="zh-CN" altLang="en-US" spc="-30" dirty="0">
                    <a:solidFill>
                      <a:schemeClr val="accent5">
                        <a:lumMod val="50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dirty="0">
                    <a:solidFill>
                      <a:schemeClr val="accent5">
                        <a:lumMod val="50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将</a:t>
                </a:r>
                <a:r>
                  <a:rPr lang="en-US" altLang="zh-CN" dirty="0">
                    <a:solidFill>
                      <a:schemeClr val="accent5">
                        <a:lumMod val="50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П</a:t>
                </a:r>
                <a:r>
                  <a:rPr lang="zh-CN" altLang="en-US" dirty="0">
                    <a:solidFill>
                      <a:schemeClr val="accent5">
                        <a:lumMod val="50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中的</a:t>
                </a:r>
                <a:r>
                  <a:rPr lang="en-US" altLang="zh-CN" i="1" spc="-10" dirty="0">
                    <a:solidFill>
                      <a:schemeClr val="accent5">
                        <a:lumMod val="50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G</a:t>
                </a:r>
                <a:r>
                  <a:rPr lang="zh-CN" altLang="en-US" dirty="0">
                    <a:solidFill>
                      <a:schemeClr val="accent5">
                        <a:lumMod val="50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替换为细分得到的小组</a:t>
                </a:r>
              </a:p>
              <a:p>
                <a:pPr marL="944245" lvl="1">
                  <a:lnSpc>
                    <a:spcPts val="2500"/>
                  </a:lnSpc>
                  <a:spcBef>
                    <a:spcPts val="600"/>
                  </a:spcBef>
                </a:pPr>
                <a:r>
                  <a:rPr lang="en-US" altLang="zh-CN" dirty="0">
                    <a:solidFill>
                      <a:schemeClr val="accent5">
                        <a:lumMod val="50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}</a:t>
                </a:r>
                <a:endParaRPr lang="zh-CN" altLang="en-US" dirty="0">
                  <a:solidFill>
                    <a:schemeClr val="accent5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CE334658-FF13-629B-1954-5CF232689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53" y="2491693"/>
                <a:ext cx="8046084" cy="1980286"/>
              </a:xfrm>
              <a:prstGeom prst="rect">
                <a:avLst/>
              </a:prstGeom>
              <a:blipFill>
                <a:blip r:embed="rId3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777E9755-D9B4-ED52-B14A-87D3A480798C}"/>
              </a:ext>
            </a:extLst>
          </p:cNvPr>
          <p:cNvSpPr txBox="1"/>
          <p:nvPr/>
        </p:nvSpPr>
        <p:spPr>
          <a:xfrm>
            <a:off x="474064" y="4495382"/>
            <a:ext cx="6103199" cy="1134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26466" lvl="1" indent="-457200">
              <a:lnSpc>
                <a:spcPct val="150000"/>
              </a:lnSpc>
              <a:spcBef>
                <a:spcPts val="795"/>
              </a:spcBef>
              <a:buClr>
                <a:srgbClr val="CC9900"/>
              </a:buClr>
              <a:buSzPct val="80000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r>
              <a:rPr lang="zh-CN" altLang="en-US"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</a:t>
            </a:r>
            <a:r>
              <a:rPr lang="az-Cyrl-AZ" sz="2400" spc="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П</a:t>
            </a:r>
            <a:r>
              <a:rPr lang="en-US" sz="2400" spc="7" baseline="-21021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new</a:t>
            </a:r>
            <a:r>
              <a:rPr lang="en-US" sz="2400" spc="337" baseline="-21021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==</a:t>
            </a:r>
            <a:r>
              <a:rPr lang="en-US" sz="2400" spc="-1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az-Cyrl-AZ" sz="2400" spc="-1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П，</a:t>
            </a:r>
            <a:r>
              <a:rPr lang="zh-CN" altLang="en-US"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令</a:t>
            </a:r>
            <a:r>
              <a:rPr lang="az-Cyrl-AZ" sz="2400" spc="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П</a:t>
            </a:r>
            <a:r>
              <a:rPr lang="en-US" sz="2400" spc="7" baseline="-21021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final</a:t>
            </a:r>
            <a:r>
              <a:rPr lang="en-US" sz="2400" spc="352" baseline="-21021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en-US" sz="2400" spc="-1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az-Cyrl-AZ" sz="2400" spc="-1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П，</a:t>
            </a:r>
            <a:r>
              <a:rPr lang="zh-CN" altLang="en-US"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完成；否则</a:t>
            </a:r>
            <a:r>
              <a:rPr lang="az-Cyrl-AZ"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П=</a:t>
            </a:r>
            <a:r>
              <a:rPr lang="az-Cyrl-AZ" sz="2400" spc="-3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az-Cyrl-AZ" sz="24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П</a:t>
            </a:r>
            <a:r>
              <a:rPr lang="en-US" sz="2400" baseline="-21021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new</a:t>
            </a:r>
            <a:r>
              <a:rPr lang="en-US" sz="24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转上一步骤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627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061" y="50800"/>
            <a:ext cx="897575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词素、模式、词法单元、属性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050D549F-C42D-6EB0-B291-030541B64DA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10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4">
                <a:extLst>
                  <a:ext uri="{FF2B5EF4-FFF2-40B4-BE49-F238E27FC236}">
                    <a16:creationId xmlns:a16="http://schemas.microsoft.com/office/drawing/2014/main" id="{3E464EF7-9363-B801-0A43-505EC5B3A109}"/>
                  </a:ext>
                </a:extLst>
              </p:cNvPr>
              <p:cNvSpPr txBox="1"/>
              <p:nvPr/>
            </p:nvSpPr>
            <p:spPr>
              <a:xfrm>
                <a:off x="491925" y="974885"/>
                <a:ext cx="7924800" cy="4569968"/>
              </a:xfrm>
              <a:prstGeom prst="rect">
                <a:avLst/>
              </a:prstGeom>
            </p:spPr>
            <p:txBody>
              <a:bodyPr vert="horz" wrap="square" lIns="0" tIns="58419" rIns="0" bIns="0" rtlCol="0">
                <a:spAutoFit/>
              </a:bodyPr>
              <a:lstStyle/>
              <a:p>
                <a:pPr marL="469266" indent="-457200">
                  <a:lnSpc>
                    <a:spcPts val="3600"/>
                  </a:lnSpc>
                  <a:spcBef>
                    <a:spcPts val="305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60375" algn="l"/>
                    <a:tab pos="461009" algn="l"/>
                  </a:tabLst>
                </a:pPr>
                <a:r>
                  <a:rPr lang="zh-CN" altLang="en-US" sz="28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华文仿宋"/>
                  </a:rPr>
                  <a:t>词</a:t>
                </a:r>
                <a:r>
                  <a:rPr lang="zh-CN" altLang="en-US" sz="2800" spc="-1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华文仿宋"/>
                  </a:rPr>
                  <a:t>素</a:t>
                </a:r>
                <a:r>
                  <a:rPr lang="zh-CN" altLang="en-US" sz="2800" b="1" spc="-15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华文仿宋"/>
                  </a:rPr>
                  <a:t> </a:t>
                </a:r>
                <a:r>
                  <a:rPr lang="en-US" altLang="zh-CN" sz="2800" spc="-5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Palatino Linotype"/>
                  </a:rPr>
                  <a:t>(lexeme)</a:t>
                </a:r>
                <a:endPara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  <a:cs typeface="Palatino Linotype"/>
                </a:endParaRPr>
              </a:p>
              <a:p>
                <a:pPr marL="901065" lvl="1" indent="-440055">
                  <a:lnSpc>
                    <a:spcPts val="3600"/>
                  </a:lnSpc>
                  <a:spcBef>
                    <a:spcPts val="315"/>
                  </a:spcBef>
                  <a:buClr>
                    <a:srgbClr val="808080"/>
                  </a:buClr>
                  <a:buSzPct val="64583"/>
                  <a:buFont typeface=""/>
                  <a:buChar char="–"/>
                  <a:tabLst>
                    <a:tab pos="901065" algn="l"/>
                    <a:tab pos="901700" algn="l"/>
                  </a:tabLst>
                </a:pPr>
                <a:r>
                  <a:rPr lang="zh-CN" altLang="en-US" sz="2000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华文仿宋"/>
                  </a:rPr>
                  <a:t>源程序中一段连续的字符序列</a:t>
                </a:r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华文仿宋"/>
                </a:endParaRPr>
              </a:p>
              <a:p>
                <a:pPr marL="901065" marR="5080" lvl="1" indent="-439420">
                  <a:spcBef>
                    <a:spcPts val="620"/>
                  </a:spcBef>
                  <a:buClr>
                    <a:srgbClr val="808080"/>
                  </a:buClr>
                  <a:buSzPct val="64583"/>
                  <a:buFont typeface=""/>
                  <a:buChar char="–"/>
                  <a:tabLst>
                    <a:tab pos="901065" algn="l"/>
                    <a:tab pos="901700" algn="l"/>
                  </a:tabLst>
                </a:pPr>
                <a:r>
                  <a:rPr lang="zh-CN" altLang="en-US" sz="2000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华文仿宋"/>
                  </a:rPr>
                  <a:t>我们感兴趣的是满足一定规则（</a:t>
                </a:r>
                <a:r>
                  <a:rPr lang="zh-CN" altLang="en-US" sz="20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华文仿宋"/>
                  </a:rPr>
                  <a:t>模式</a:t>
                </a:r>
                <a:r>
                  <a:rPr lang="zh-CN" altLang="en-US" sz="2000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华文仿宋"/>
                  </a:rPr>
                  <a:t>）的词素，有了模式才有识别的依据。</a:t>
                </a:r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华文仿宋"/>
                </a:endParaRPr>
              </a:p>
              <a:p>
                <a:pPr marL="469266" indent="-457200">
                  <a:lnSpc>
                    <a:spcPts val="3600"/>
                  </a:lnSpc>
                  <a:spcBef>
                    <a:spcPts val="459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60375" algn="l"/>
                    <a:tab pos="461009" algn="l"/>
                  </a:tabLst>
                </a:pPr>
                <a:r>
                  <a:rPr lang="zh-CN" altLang="en-US" sz="28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华文仿宋"/>
                  </a:rPr>
                  <a:t>词法单</a:t>
                </a:r>
                <a:r>
                  <a:rPr lang="zh-CN" altLang="en-US" sz="2800" spc="-10" dirty="0" err="1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华文仿宋"/>
                  </a:rPr>
                  <a:t>元</a:t>
                </a:r>
                <a:r>
                  <a:rPr lang="zh-CN" altLang="en-US" sz="2800" b="1" spc="-30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华文仿宋"/>
                  </a:rPr>
                  <a:t> </a:t>
                </a:r>
                <a:r>
                  <a:rPr lang="en-US" altLang="zh-CN" sz="2800" spc="-5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Palatino Linotype"/>
                  </a:rPr>
                  <a:t>(token)</a:t>
                </a:r>
                <a:endPara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  <a:cs typeface="Palatino Linotype"/>
                </a:endParaRPr>
              </a:p>
              <a:p>
                <a:pPr marL="901065" lvl="1" indent="-440055">
                  <a:lnSpc>
                    <a:spcPts val="3600"/>
                  </a:lnSpc>
                  <a:spcBef>
                    <a:spcPts val="315"/>
                  </a:spcBef>
                  <a:buClr>
                    <a:srgbClr val="808080"/>
                  </a:buClr>
                  <a:buSzPct val="64583"/>
                  <a:buFont typeface=""/>
                  <a:buChar char="–"/>
                  <a:tabLst>
                    <a:tab pos="901065" algn="l"/>
                    <a:tab pos="901700" algn="l"/>
                  </a:tabLst>
                </a:pPr>
                <a:r>
                  <a:rPr lang="zh-CN" altLang="en-US" sz="2000" spc="-5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对于满足某一种模式的词素，归为一类，类名即是</a:t>
                </a:r>
                <a:r>
                  <a:rPr lang="en-US" altLang="zh-CN" sz="2000" spc="-5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token</a:t>
                </a:r>
                <a:r>
                  <a:rPr lang="zh-CN" altLang="en-US" sz="2000" spc="-5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名</a:t>
                </a:r>
                <a:endParaRPr lang="en-US" altLang="zh-CN" sz="2000" spc="-5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901065" lvl="1" indent="-440055">
                  <a:lnSpc>
                    <a:spcPts val="3600"/>
                  </a:lnSpc>
                  <a:spcBef>
                    <a:spcPts val="315"/>
                  </a:spcBef>
                  <a:buClr>
                    <a:srgbClr val="808080"/>
                  </a:buClr>
                  <a:buSzPct val="64583"/>
                  <a:buFont typeface=""/>
                  <a:buChar char="–"/>
                  <a:tabLst>
                    <a:tab pos="901065" algn="l"/>
                    <a:tab pos="901700" algn="l"/>
                  </a:tabLst>
                </a:pPr>
                <a:r>
                  <a:rPr lang="en-US" altLang="zh-CN" sz="2000" spc="-5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token =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zh-CN" altLang="en-US" sz="200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CN" sz="2000" spc="-5" dirty="0">
                            <a:solidFill>
                              <a:srgbClr val="292929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Palatino Linotype"/>
                          </a:rPr>
                          <m:t>token</m:t>
                        </m:r>
                        <m:r>
                          <m:rPr>
                            <m:nor/>
                          </m:rPr>
                          <a:rPr lang="zh-CN" altLang="en-US" sz="2000" spc="-5" dirty="0">
                            <a:solidFill>
                              <a:srgbClr val="292929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华文仿宋"/>
                          </a:rPr>
                          <m:t>名、</m:t>
                        </m:r>
                        <m:r>
                          <m:rPr>
                            <m:nor/>
                          </m:rPr>
                          <a:rPr lang="zh-CN" altLang="en-US" sz="2000" spc="-5" dirty="0" smtClean="0">
                            <a:solidFill>
                              <a:srgbClr val="C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华文仿宋"/>
                          </a:rPr>
                          <m:t>属性值</m:t>
                        </m:r>
                      </m:e>
                    </m:d>
                  </m:oMath>
                </a14:m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Palatino Linotype"/>
                </a:endParaRPr>
              </a:p>
              <a:p>
                <a:pPr marL="901065" marR="5080" lvl="1" indent="-439420">
                  <a:spcBef>
                    <a:spcPts val="620"/>
                  </a:spcBef>
                  <a:buClr>
                    <a:srgbClr val="808080"/>
                  </a:buClr>
                  <a:buSzPct val="64583"/>
                  <a:buFont typeface=""/>
                  <a:buChar char="–"/>
                  <a:tabLst>
                    <a:tab pos="901065" algn="l"/>
                    <a:tab pos="901700" algn="l"/>
                  </a:tabLst>
                </a:pPr>
                <a:r>
                  <a:rPr lang="zh-CN" altLang="en-US" sz="2000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华文仿宋"/>
                  </a:rPr>
                  <a:t>下一阶段的语法分析器通过</a:t>
                </a:r>
                <a:r>
                  <a:rPr lang="zh-CN" altLang="en-US" sz="2000" spc="-5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Palatino Linotype"/>
                  </a:rPr>
                  <a:t> </a:t>
                </a:r>
                <a:r>
                  <a:rPr lang="en-US" altLang="zh-CN" sz="2000" spc="-5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Palatino Linotype"/>
                  </a:rPr>
                  <a:t>token </a:t>
                </a:r>
                <a:r>
                  <a:rPr lang="zh-CN" altLang="en-US" sz="2000" dirty="0" err="1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华文仿宋"/>
                  </a:rPr>
                  <a:t>名即可确定</a:t>
                </a:r>
                <a:r>
                  <a:rPr lang="zh-CN" altLang="en-US" sz="2000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华文仿宋"/>
                  </a:rPr>
                  <a:t>程序的语法</a:t>
                </a:r>
                <a:r>
                  <a:rPr lang="zh-CN" altLang="en-US" sz="2000" dirty="0" err="1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华文仿宋"/>
                  </a:rPr>
                  <a:t>结构</a:t>
                </a:r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华文仿宋"/>
                </a:endParaRPr>
              </a:p>
              <a:p>
                <a:pPr marL="901065" lvl="1" indent="-440055">
                  <a:lnSpc>
                    <a:spcPts val="3600"/>
                  </a:lnSpc>
                  <a:spcBef>
                    <a:spcPts val="250"/>
                  </a:spcBef>
                  <a:buClr>
                    <a:srgbClr val="808080"/>
                  </a:buClr>
                  <a:buSzPct val="64583"/>
                  <a:buFont typeface=""/>
                  <a:buChar char="–"/>
                  <a:tabLst>
                    <a:tab pos="901065" algn="l"/>
                    <a:tab pos="901700" algn="l"/>
                  </a:tabLst>
                </a:pPr>
                <a:r>
                  <a:rPr lang="zh-CN" altLang="en-US" sz="2000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华文仿宋"/>
                  </a:rPr>
                  <a:t>属性值通常用于语义分析及之后的阶段</a:t>
                </a:r>
                <a:endParaRPr lang="en-US" altLang="zh-CN" sz="2000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仿宋"/>
                </a:endParaRPr>
              </a:p>
              <a:p>
                <a:pPr marL="901065" lvl="1" indent="-440055">
                  <a:lnSpc>
                    <a:spcPts val="3600"/>
                  </a:lnSpc>
                  <a:spcBef>
                    <a:spcPts val="250"/>
                  </a:spcBef>
                  <a:buClr>
                    <a:srgbClr val="808080"/>
                  </a:buClr>
                  <a:buSzPct val="64583"/>
                  <a:buFont typeface=""/>
                  <a:buChar char="–"/>
                  <a:tabLst>
                    <a:tab pos="901065" algn="l"/>
                    <a:tab pos="901700" algn="l"/>
                  </a:tabLst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华文仿宋"/>
                  </a:rPr>
                  <a:t>属性值是可选的，即可以有，也可以没有</a:t>
                </a:r>
              </a:p>
            </p:txBody>
          </p:sp>
        </mc:Choice>
        <mc:Fallback xmlns="">
          <p:sp>
            <p:nvSpPr>
              <p:cNvPr id="3" name="object 4">
                <a:extLst>
                  <a:ext uri="{FF2B5EF4-FFF2-40B4-BE49-F238E27FC236}">
                    <a16:creationId xmlns:a16="http://schemas.microsoft.com/office/drawing/2014/main" id="{3E464EF7-9363-B801-0A43-505EC5B3A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25" y="974885"/>
                <a:ext cx="7924800" cy="4569968"/>
              </a:xfrm>
              <a:prstGeom prst="rect">
                <a:avLst/>
              </a:prstGeom>
              <a:blipFill>
                <a:blip r:embed="rId2"/>
                <a:stretch>
                  <a:fillRect l="-1692" t="-1067" r="-10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561968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76</a:t>
            </a: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CB0A72CD-CCEC-7838-538E-C691091758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4" y="76200"/>
            <a:ext cx="455513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5" dirty="0">
                <a:solidFill>
                  <a:schemeClr val="bg1"/>
                </a:solidFill>
              </a:rPr>
              <a:t>H</a:t>
            </a:r>
            <a:r>
              <a:rPr lang="en-US" altLang="zh-CN" spc="-5" dirty="0">
                <a:solidFill>
                  <a:schemeClr val="bg1"/>
                </a:solidFill>
              </a:rPr>
              <a:t>opcroft</a:t>
            </a:r>
            <a:r>
              <a:rPr lang="zh-CN" altLang="en-US" spc="-5" dirty="0">
                <a:solidFill>
                  <a:schemeClr val="bg1"/>
                </a:solidFill>
              </a:rPr>
              <a:t>算法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EECBDFA6-C0BD-DDE0-EB34-F68D471C5611}"/>
              </a:ext>
            </a:extLst>
          </p:cNvPr>
          <p:cNvSpPr txBox="1"/>
          <p:nvPr/>
        </p:nvSpPr>
        <p:spPr>
          <a:xfrm>
            <a:off x="559702" y="838200"/>
            <a:ext cx="8238184" cy="532838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构造部分：</a:t>
            </a:r>
            <a:endParaRPr lang="en-US" altLang="zh-CN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467DA20-6794-27E3-2397-B7AEBF7D9FF2}"/>
              </a:ext>
            </a:extLst>
          </p:cNvPr>
          <p:cNvSpPr txBox="1"/>
          <p:nvPr/>
        </p:nvSpPr>
        <p:spPr>
          <a:xfrm>
            <a:off x="474064" y="1483479"/>
            <a:ext cx="8323822" cy="2735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26466" lvl="1" indent="-457200">
              <a:lnSpc>
                <a:spcPct val="150000"/>
              </a:lnSpc>
              <a:spcBef>
                <a:spcPts val="795"/>
              </a:spcBef>
              <a:buClr>
                <a:srgbClr val="CC9900"/>
              </a:buClr>
              <a:buSzPct val="80000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r>
              <a:rPr lang="zh-CN" altLang="en-US"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从</a:t>
            </a:r>
            <a:r>
              <a:rPr lang="en-US" altLang="zh-CN" sz="2400" spc="-15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П</a:t>
            </a:r>
            <a:r>
              <a:rPr lang="en-US" altLang="zh-CN" sz="2400" spc="7" baseline="-21021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fina</a:t>
            </a:r>
            <a:r>
              <a:rPr lang="en-US" altLang="zh-CN" sz="2400" spc="-7" baseline="-21021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zh-CN" altLang="en-US"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的每个组中选择一个</a:t>
            </a:r>
            <a:r>
              <a:rPr lang="zh-CN" altLang="en-US" sz="2400" spc="-5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</a:t>
            </a:r>
            <a:r>
              <a:rPr lang="zh-CN" altLang="en-US" sz="2400" spc="-1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</a:t>
            </a:r>
            <a:r>
              <a:rPr lang="zh-CN" altLang="en-US" sz="24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状态，</a:t>
            </a:r>
            <a:r>
              <a:rPr lang="zh-CN" altLang="en-US"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作为新</a:t>
            </a:r>
            <a:r>
              <a:rPr lang="en-US" altLang="zh-CN"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DFA</a:t>
            </a:r>
            <a:r>
              <a:rPr lang="zh-CN" altLang="en-US" sz="2400" spc="-1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中的状态</a:t>
            </a:r>
            <a:endParaRPr lang="en-US" altLang="zh-CN" sz="2400" spc="-10" dirty="0">
              <a:solidFill>
                <a:srgbClr val="29292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69366" lvl="2" indent="-342900">
              <a:lnSpc>
                <a:spcPct val="150000"/>
              </a:lnSpc>
              <a:spcBef>
                <a:spcPts val="795"/>
              </a:spcBef>
              <a:buClr>
                <a:srgbClr val="CC9900"/>
              </a:buClr>
              <a:buSzPct val="80000"/>
              <a:buFont typeface="Arial" panose="020B0604020202020204" pitchFamily="34" charset="0"/>
              <a:buChar char="•"/>
              <a:tabLst>
                <a:tab pos="460375" algn="l"/>
                <a:tab pos="461009" algn="l"/>
              </a:tabLst>
            </a:pPr>
            <a:r>
              <a:rPr lang="zh-CN" altLang="en-US" sz="2000" b="1" spc="1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开始状</a:t>
            </a:r>
            <a:r>
              <a:rPr lang="zh-CN" altLang="en-US" sz="2000" b="1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态</a:t>
            </a:r>
            <a:r>
              <a:rPr lang="zh-CN" altLang="en-US" sz="20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就是包含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原开始状态</a:t>
            </a:r>
            <a:r>
              <a:rPr lang="zh-CN" altLang="en-US" sz="20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的组的代表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69366" lvl="2" indent="-342900">
              <a:lnSpc>
                <a:spcPct val="150000"/>
              </a:lnSpc>
              <a:spcBef>
                <a:spcPts val="795"/>
              </a:spcBef>
              <a:buClr>
                <a:srgbClr val="CC9900"/>
              </a:buClr>
              <a:buSzPct val="80000"/>
              <a:buFont typeface="Arial" panose="020B0604020202020204" pitchFamily="34" charset="0"/>
              <a:buChar char="•"/>
              <a:tabLst>
                <a:tab pos="460375" algn="l"/>
                <a:tab pos="461009" algn="l"/>
              </a:tabLst>
            </a:pPr>
            <a:r>
              <a:rPr lang="zh-CN" altLang="en-US" sz="2000" b="1" spc="1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接受状</a:t>
            </a:r>
            <a:r>
              <a:rPr lang="zh-CN" altLang="en-US" sz="2000" b="1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态</a:t>
            </a:r>
            <a:r>
              <a:rPr lang="zh-CN" altLang="en-US" sz="20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就是包含了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原接受状态</a:t>
            </a:r>
            <a:r>
              <a:rPr lang="zh-CN" altLang="en-US" sz="20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的组的代</a:t>
            </a:r>
            <a:r>
              <a:rPr lang="zh-CN" altLang="en-US" sz="2000" spc="56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</a:t>
            </a:r>
            <a:r>
              <a:rPr lang="en-US" altLang="zh-CN" sz="20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这个组一定只包含接受状态</a:t>
            </a:r>
            <a:r>
              <a:rPr lang="en-US" altLang="zh-CN" sz="20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DFDEA1-3752-FF12-6A24-7ACE43D6E7E4}"/>
              </a:ext>
            </a:extLst>
          </p:cNvPr>
          <p:cNvSpPr txBox="1"/>
          <p:nvPr/>
        </p:nvSpPr>
        <p:spPr>
          <a:xfrm>
            <a:off x="474064" y="4294438"/>
            <a:ext cx="8323822" cy="2328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26466" lvl="1" indent="-457200">
              <a:lnSpc>
                <a:spcPct val="150000"/>
              </a:lnSpc>
              <a:spcBef>
                <a:spcPts val="795"/>
              </a:spcBef>
              <a:buClr>
                <a:srgbClr val="CC9900"/>
              </a:buClr>
              <a:buSzPct val="80000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r>
              <a:rPr lang="zh-CN" altLang="en-US"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构造转换关系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69366" lvl="2" indent="-342900">
              <a:lnSpc>
                <a:spcPct val="150000"/>
              </a:lnSpc>
              <a:spcBef>
                <a:spcPts val="795"/>
              </a:spcBef>
              <a:buClr>
                <a:srgbClr val="CC9900"/>
              </a:buClr>
              <a:buSzPct val="80000"/>
              <a:buFont typeface="Arial" panose="020B0604020202020204" pitchFamily="34" charset="0"/>
              <a:buChar char="•"/>
              <a:tabLst>
                <a:tab pos="460375" algn="l"/>
                <a:tab pos="461009" algn="l"/>
              </a:tabLst>
            </a:pPr>
            <a:r>
              <a:rPr lang="zh-CN" altLang="en-US" sz="20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</a:t>
            </a:r>
            <a:r>
              <a:rPr lang="en-US" altLang="zh-CN" sz="2400" i="1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zh-CN" altLang="en-US" sz="20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</a:t>
            </a:r>
            <a:r>
              <a:rPr lang="en-US" altLang="zh-CN" sz="2000" i="1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</a:t>
            </a:r>
            <a:r>
              <a:rPr lang="zh-CN" altLang="en-US" sz="20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的代表，而</a:t>
            </a:r>
            <a:r>
              <a:rPr lang="zh-CN" altLang="en-US" sz="2000" spc="-2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原</a:t>
            </a:r>
            <a:r>
              <a:rPr lang="en-US" altLang="zh-CN" sz="20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DFA</a:t>
            </a:r>
            <a:r>
              <a:rPr lang="zh-CN" altLang="en-US" sz="20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</a:t>
            </a:r>
            <a:r>
              <a:rPr lang="en-US" altLang="zh-CN" sz="2400" i="1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zh-CN" altLang="en-US" sz="2000" spc="-1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2400" i="1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上的</a:t>
            </a:r>
            <a:r>
              <a:rPr lang="zh-CN" altLang="en-US" sz="2000" spc="-1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</a:t>
            </a:r>
            <a:r>
              <a:rPr lang="zh-CN" altLang="en-US" sz="20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换到</a:t>
            </a:r>
            <a:r>
              <a:rPr lang="zh-CN" altLang="en-US" sz="2000" spc="-1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达</a:t>
            </a:r>
            <a:r>
              <a:rPr lang="en-US" altLang="zh-CN" sz="2400" i="1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en-US" sz="20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且</a:t>
            </a:r>
            <a:r>
              <a:rPr lang="en-US" altLang="zh-CN" sz="2400" i="1" spc="-1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en-US" sz="20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</a:t>
            </a:r>
            <a:r>
              <a:rPr lang="zh-CN" altLang="en-US" sz="2000" spc="-1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zh-CN" altLang="en-US" sz="20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组 的代表为</a:t>
            </a:r>
            <a:r>
              <a:rPr lang="en-US" altLang="zh-CN" sz="2400" i="1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zh-CN" altLang="en-US" sz="20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，那么最小</a:t>
            </a:r>
            <a:r>
              <a:rPr lang="zh-CN" altLang="en-US" sz="2000" spc="-2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化</a:t>
            </a:r>
            <a:r>
              <a:rPr lang="en-US" altLang="zh-CN" sz="20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DFA</a:t>
            </a:r>
            <a:r>
              <a:rPr lang="zh-CN" altLang="en-US" sz="20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中有</a:t>
            </a:r>
            <a:r>
              <a:rPr lang="zh-CN" altLang="en-US" sz="2000" spc="-1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从</a:t>
            </a:r>
            <a:r>
              <a:rPr lang="en-US" altLang="zh-CN" sz="2400" i="1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zh-CN" altLang="en-US" sz="20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</a:t>
            </a:r>
            <a:r>
              <a:rPr lang="en-US" altLang="zh-CN" sz="2400" i="1" spc="-1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zh-CN" altLang="en-US" sz="20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zh-CN" altLang="en-US" sz="2000" spc="-1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2400" i="1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上的</a:t>
            </a:r>
            <a:r>
              <a:rPr lang="zh-CN" altLang="en-US" sz="2000" spc="-1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</a:t>
            </a:r>
            <a:r>
              <a:rPr lang="zh-CN" altLang="en-US" sz="20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换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69366" lvl="2" indent="-342900">
              <a:spcBef>
                <a:spcPts val="795"/>
              </a:spcBef>
              <a:buClr>
                <a:srgbClr val="CC9900"/>
              </a:buClr>
              <a:buSzPct val="80000"/>
              <a:buFont typeface="Arial" panose="020B0604020202020204" pitchFamily="34" charset="0"/>
              <a:buChar char="•"/>
              <a:tabLst>
                <a:tab pos="460375" algn="l"/>
                <a:tab pos="461009" algn="l"/>
              </a:tabLst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42318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66800" y="1371038"/>
            <a:ext cx="8441335" cy="2184509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ts val="36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宋体" panose="02010600030101010101" pitchFamily="2" charset="-122"/>
              <a:buChar char="-"/>
              <a:tabLst>
                <a:tab pos="460375" algn="l"/>
                <a:tab pos="461009" algn="l"/>
              </a:tabLst>
            </a:pPr>
            <a:r>
              <a:rPr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初始划分</a:t>
            </a:r>
            <a:r>
              <a:rPr sz="2400" spc="-1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：{</a:t>
            </a:r>
            <a:r>
              <a:rPr sz="2400" spc="1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400" spc="-5" dirty="0"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  <a:r>
              <a:rPr sz="2400" spc="5" dirty="0"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400" i="1" spc="-5" dirty="0"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sz="2400" spc="-5" dirty="0"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sz="2400" i="1" spc="-5" dirty="0"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sz="2400" spc="-5" dirty="0"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sz="2400" spc="-10" dirty="0"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400" i="1" spc="-5" dirty="0"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sz="2400" spc="-5" dirty="0"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sz="2400" spc="-10" dirty="0"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400" i="1" spc="-5" dirty="0"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sz="2400" spc="5" dirty="0"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400" spc="-5" dirty="0"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  <a:r>
              <a:rPr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sz="24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400" spc="-5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  <a:r>
              <a:rPr sz="2400" spc="-1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400" i="1" spc="-5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sz="2400" spc="-1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400" spc="-5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  <a:r>
              <a:rPr sz="24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  <a:endParaRPr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69266" indent="-457200">
              <a:lnSpc>
                <a:spcPts val="3600"/>
              </a:lnSpc>
              <a:spcBef>
                <a:spcPts val="670"/>
              </a:spcBef>
              <a:buClr>
                <a:srgbClr val="CC9900"/>
              </a:buClr>
              <a:buSzPct val="69642"/>
              <a:buFont typeface="宋体" panose="02010600030101010101" pitchFamily="2" charset="-122"/>
              <a:buChar char="-"/>
              <a:tabLst>
                <a:tab pos="460375" algn="l"/>
                <a:tab pos="461009" algn="l"/>
              </a:tabLst>
            </a:pPr>
            <a:r>
              <a:rPr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处</a:t>
            </a:r>
            <a:r>
              <a:rPr sz="2400" spc="-1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理</a:t>
            </a:r>
            <a:r>
              <a:rPr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  <a:r>
              <a:rPr sz="2400" spc="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400" i="1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sz="2400" i="1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sz="2400" i="1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sz="2400" spc="1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400" i="1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sz="2400" spc="-1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}：</a:t>
            </a:r>
            <a:r>
              <a:rPr sz="2400" i="1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sz="2400" spc="-1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把它细分为</a:t>
            </a:r>
            <a:r>
              <a:rPr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  <a:r>
              <a:rPr sz="2400" spc="3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400" i="1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sz="2400" i="1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sz="24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400" i="1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400" spc="1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  <a:r>
              <a:rPr sz="2400" spc="-1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  <a:r>
              <a:rPr sz="2400" spc="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400" i="1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sz="2400" spc="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  <a:endParaRPr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69266" indent="-457200">
              <a:lnSpc>
                <a:spcPts val="3600"/>
              </a:lnSpc>
              <a:spcBef>
                <a:spcPts val="675"/>
              </a:spcBef>
              <a:buClr>
                <a:srgbClr val="CC9900"/>
              </a:buClr>
              <a:buSzPct val="69642"/>
              <a:buFont typeface="宋体" panose="02010600030101010101" pitchFamily="2" charset="-122"/>
              <a:buChar char="-"/>
              <a:tabLst>
                <a:tab pos="460375" algn="l"/>
                <a:tab pos="461009" algn="l"/>
              </a:tabLst>
            </a:pPr>
            <a:r>
              <a:rPr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处</a:t>
            </a:r>
            <a:r>
              <a:rPr sz="2400" spc="-1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理</a:t>
            </a:r>
            <a:r>
              <a:rPr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  <a:r>
              <a:rPr sz="2400" spc="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400" i="1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sz="2400" i="1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sz="2400" spc="-1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400" i="1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sz="24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}：</a:t>
            </a:r>
            <a:r>
              <a:rPr sz="2400" i="1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把它细分为{</a:t>
            </a:r>
            <a:r>
              <a:rPr sz="2400" spc="3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400" i="1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sz="2400" i="1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4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  <a:r>
              <a:rPr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和{</a:t>
            </a:r>
            <a:r>
              <a:rPr sz="2400" spc="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400" i="1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sz="2400" spc="-1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  <a:endParaRPr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69266" indent="-457200">
              <a:lnSpc>
                <a:spcPts val="3600"/>
              </a:lnSpc>
              <a:spcBef>
                <a:spcPts val="670"/>
              </a:spcBef>
              <a:buClr>
                <a:srgbClr val="CC9900"/>
              </a:buClr>
              <a:buSzPct val="69642"/>
              <a:buFont typeface="宋体" panose="02010600030101010101" pitchFamily="2" charset="-122"/>
              <a:buChar char="-"/>
              <a:tabLst>
                <a:tab pos="460375" algn="l"/>
                <a:tab pos="461009" algn="l"/>
              </a:tabLst>
            </a:pPr>
            <a:r>
              <a:rPr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选</a:t>
            </a:r>
            <a:r>
              <a:rPr sz="2400" spc="-1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取</a:t>
            </a:r>
            <a:r>
              <a:rPr sz="2400" i="1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sz="2400" spc="-1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400" i="1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sz="2400" spc="-2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400" i="1" spc="-1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sz="2400" i="1" spc="-1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为代表，构造得到最小DFA</a:t>
            </a:r>
            <a:endParaRPr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79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A627CE8-40B6-D174-FF0A-C02E622EFB74}"/>
              </a:ext>
            </a:extLst>
          </p:cNvPr>
          <p:cNvGrpSpPr/>
          <p:nvPr/>
        </p:nvGrpSpPr>
        <p:grpSpPr>
          <a:xfrm>
            <a:off x="601577" y="3638349"/>
            <a:ext cx="4764505" cy="2969394"/>
            <a:chOff x="1020278" y="3638349"/>
            <a:chExt cx="4764505" cy="2969394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1A8171C0-6929-7E90-41F8-C7AC54F47515}"/>
                </a:ext>
              </a:extLst>
            </p:cNvPr>
            <p:cNvSpPr/>
            <p:nvPr/>
          </p:nvSpPr>
          <p:spPr>
            <a:xfrm>
              <a:off x="1020278" y="3638349"/>
              <a:ext cx="4764505" cy="2969394"/>
            </a:xfrm>
            <a:custGeom>
              <a:avLst/>
              <a:gdLst>
                <a:gd name="connsiteX0" fmla="*/ 0 w 4764505"/>
                <a:gd name="connsiteY0" fmla="*/ 0 h 2969394"/>
                <a:gd name="connsiteX1" fmla="*/ 537708 w 4764505"/>
                <a:gd name="connsiteY1" fmla="*/ 0 h 2969394"/>
                <a:gd name="connsiteX2" fmla="*/ 1218352 w 4764505"/>
                <a:gd name="connsiteY2" fmla="*/ 0 h 2969394"/>
                <a:gd name="connsiteX3" fmla="*/ 1803705 w 4764505"/>
                <a:gd name="connsiteY3" fmla="*/ 0 h 2969394"/>
                <a:gd name="connsiteX4" fmla="*/ 2531994 w 4764505"/>
                <a:gd name="connsiteY4" fmla="*/ 0 h 2969394"/>
                <a:gd name="connsiteX5" fmla="*/ 3260283 w 4764505"/>
                <a:gd name="connsiteY5" fmla="*/ 0 h 2969394"/>
                <a:gd name="connsiteX6" fmla="*/ 3845636 w 4764505"/>
                <a:gd name="connsiteY6" fmla="*/ 0 h 2969394"/>
                <a:gd name="connsiteX7" fmla="*/ 4764505 w 4764505"/>
                <a:gd name="connsiteY7" fmla="*/ 0 h 2969394"/>
                <a:gd name="connsiteX8" fmla="*/ 4764505 w 4764505"/>
                <a:gd name="connsiteY8" fmla="*/ 623573 h 2969394"/>
                <a:gd name="connsiteX9" fmla="*/ 4764505 w 4764505"/>
                <a:gd name="connsiteY9" fmla="*/ 1276839 h 2969394"/>
                <a:gd name="connsiteX10" fmla="*/ 4764505 w 4764505"/>
                <a:gd name="connsiteY10" fmla="*/ 1811330 h 2969394"/>
                <a:gd name="connsiteX11" fmla="*/ 4764505 w 4764505"/>
                <a:gd name="connsiteY11" fmla="*/ 2345821 h 2969394"/>
                <a:gd name="connsiteX12" fmla="*/ 4764505 w 4764505"/>
                <a:gd name="connsiteY12" fmla="*/ 2969394 h 2969394"/>
                <a:gd name="connsiteX13" fmla="*/ 4131506 w 4764505"/>
                <a:gd name="connsiteY13" fmla="*/ 2969394 h 2969394"/>
                <a:gd name="connsiteX14" fmla="*/ 3593798 w 4764505"/>
                <a:gd name="connsiteY14" fmla="*/ 2969394 h 2969394"/>
                <a:gd name="connsiteX15" fmla="*/ 3008445 w 4764505"/>
                <a:gd name="connsiteY15" fmla="*/ 2969394 h 2969394"/>
                <a:gd name="connsiteX16" fmla="*/ 2280156 w 4764505"/>
                <a:gd name="connsiteY16" fmla="*/ 2969394 h 2969394"/>
                <a:gd name="connsiteX17" fmla="*/ 1504222 w 4764505"/>
                <a:gd name="connsiteY17" fmla="*/ 2969394 h 2969394"/>
                <a:gd name="connsiteX18" fmla="*/ 775934 w 4764505"/>
                <a:gd name="connsiteY18" fmla="*/ 2969394 h 2969394"/>
                <a:gd name="connsiteX19" fmla="*/ 0 w 4764505"/>
                <a:gd name="connsiteY19" fmla="*/ 2969394 h 2969394"/>
                <a:gd name="connsiteX20" fmla="*/ 0 w 4764505"/>
                <a:gd name="connsiteY20" fmla="*/ 2316127 h 2969394"/>
                <a:gd name="connsiteX21" fmla="*/ 0 w 4764505"/>
                <a:gd name="connsiteY21" fmla="*/ 1662861 h 2969394"/>
                <a:gd name="connsiteX22" fmla="*/ 0 w 4764505"/>
                <a:gd name="connsiteY22" fmla="*/ 1158064 h 2969394"/>
                <a:gd name="connsiteX23" fmla="*/ 0 w 4764505"/>
                <a:gd name="connsiteY23" fmla="*/ 653267 h 2969394"/>
                <a:gd name="connsiteX24" fmla="*/ 0 w 4764505"/>
                <a:gd name="connsiteY24" fmla="*/ 0 h 296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64505" h="2969394" fill="none" extrusionOk="0">
                  <a:moveTo>
                    <a:pt x="0" y="0"/>
                  </a:moveTo>
                  <a:cubicBezTo>
                    <a:pt x="147843" y="-10658"/>
                    <a:pt x="288323" y="-24007"/>
                    <a:pt x="537708" y="0"/>
                  </a:cubicBezTo>
                  <a:cubicBezTo>
                    <a:pt x="787093" y="24007"/>
                    <a:pt x="1012815" y="-8603"/>
                    <a:pt x="1218352" y="0"/>
                  </a:cubicBezTo>
                  <a:cubicBezTo>
                    <a:pt x="1423889" y="8603"/>
                    <a:pt x="1652794" y="27018"/>
                    <a:pt x="1803705" y="0"/>
                  </a:cubicBezTo>
                  <a:cubicBezTo>
                    <a:pt x="1954616" y="-27018"/>
                    <a:pt x="2194350" y="-22997"/>
                    <a:pt x="2531994" y="0"/>
                  </a:cubicBezTo>
                  <a:cubicBezTo>
                    <a:pt x="2869638" y="22997"/>
                    <a:pt x="3101602" y="20106"/>
                    <a:pt x="3260283" y="0"/>
                  </a:cubicBezTo>
                  <a:cubicBezTo>
                    <a:pt x="3418964" y="-20106"/>
                    <a:pt x="3639269" y="22969"/>
                    <a:pt x="3845636" y="0"/>
                  </a:cubicBezTo>
                  <a:cubicBezTo>
                    <a:pt x="4052003" y="-22969"/>
                    <a:pt x="4345432" y="-24412"/>
                    <a:pt x="4764505" y="0"/>
                  </a:cubicBezTo>
                  <a:cubicBezTo>
                    <a:pt x="4767389" y="204499"/>
                    <a:pt x="4788587" y="425618"/>
                    <a:pt x="4764505" y="623573"/>
                  </a:cubicBezTo>
                  <a:cubicBezTo>
                    <a:pt x="4740423" y="821528"/>
                    <a:pt x="4777335" y="1089354"/>
                    <a:pt x="4764505" y="1276839"/>
                  </a:cubicBezTo>
                  <a:cubicBezTo>
                    <a:pt x="4751675" y="1464324"/>
                    <a:pt x="4752283" y="1602454"/>
                    <a:pt x="4764505" y="1811330"/>
                  </a:cubicBezTo>
                  <a:cubicBezTo>
                    <a:pt x="4776727" y="2020206"/>
                    <a:pt x="4768348" y="2196847"/>
                    <a:pt x="4764505" y="2345821"/>
                  </a:cubicBezTo>
                  <a:cubicBezTo>
                    <a:pt x="4760662" y="2494795"/>
                    <a:pt x="4779561" y="2741921"/>
                    <a:pt x="4764505" y="2969394"/>
                  </a:cubicBezTo>
                  <a:cubicBezTo>
                    <a:pt x="4503169" y="2979638"/>
                    <a:pt x="4446220" y="2944505"/>
                    <a:pt x="4131506" y="2969394"/>
                  </a:cubicBezTo>
                  <a:cubicBezTo>
                    <a:pt x="3816792" y="2994283"/>
                    <a:pt x="3776301" y="2976101"/>
                    <a:pt x="3593798" y="2969394"/>
                  </a:cubicBezTo>
                  <a:cubicBezTo>
                    <a:pt x="3411295" y="2962687"/>
                    <a:pt x="3200307" y="2973686"/>
                    <a:pt x="3008445" y="2969394"/>
                  </a:cubicBezTo>
                  <a:cubicBezTo>
                    <a:pt x="2816583" y="2965102"/>
                    <a:pt x="2512970" y="2984338"/>
                    <a:pt x="2280156" y="2969394"/>
                  </a:cubicBezTo>
                  <a:cubicBezTo>
                    <a:pt x="2047342" y="2954450"/>
                    <a:pt x="1728556" y="2932421"/>
                    <a:pt x="1504222" y="2969394"/>
                  </a:cubicBezTo>
                  <a:cubicBezTo>
                    <a:pt x="1279888" y="3006367"/>
                    <a:pt x="936134" y="3005085"/>
                    <a:pt x="775934" y="2969394"/>
                  </a:cubicBezTo>
                  <a:cubicBezTo>
                    <a:pt x="615734" y="2933703"/>
                    <a:pt x="202616" y="2932209"/>
                    <a:pt x="0" y="2969394"/>
                  </a:cubicBezTo>
                  <a:cubicBezTo>
                    <a:pt x="-14463" y="2799353"/>
                    <a:pt x="-23518" y="2591982"/>
                    <a:pt x="0" y="2316127"/>
                  </a:cubicBezTo>
                  <a:cubicBezTo>
                    <a:pt x="23518" y="2040272"/>
                    <a:pt x="-9137" y="1906921"/>
                    <a:pt x="0" y="1662861"/>
                  </a:cubicBezTo>
                  <a:cubicBezTo>
                    <a:pt x="9137" y="1418801"/>
                    <a:pt x="-1272" y="1396604"/>
                    <a:pt x="0" y="1158064"/>
                  </a:cubicBezTo>
                  <a:cubicBezTo>
                    <a:pt x="1272" y="919524"/>
                    <a:pt x="-6165" y="805356"/>
                    <a:pt x="0" y="653267"/>
                  </a:cubicBezTo>
                  <a:cubicBezTo>
                    <a:pt x="6165" y="501178"/>
                    <a:pt x="16365" y="268570"/>
                    <a:pt x="0" y="0"/>
                  </a:cubicBezTo>
                  <a:close/>
                </a:path>
                <a:path w="4764505" h="2969394" stroke="0" extrusionOk="0">
                  <a:moveTo>
                    <a:pt x="0" y="0"/>
                  </a:moveTo>
                  <a:cubicBezTo>
                    <a:pt x="231430" y="24134"/>
                    <a:pt x="391387" y="6291"/>
                    <a:pt x="632999" y="0"/>
                  </a:cubicBezTo>
                  <a:cubicBezTo>
                    <a:pt x="874611" y="-6291"/>
                    <a:pt x="988715" y="-10232"/>
                    <a:pt x="1170707" y="0"/>
                  </a:cubicBezTo>
                  <a:cubicBezTo>
                    <a:pt x="1352699" y="10232"/>
                    <a:pt x="1593426" y="24875"/>
                    <a:pt x="1851351" y="0"/>
                  </a:cubicBezTo>
                  <a:cubicBezTo>
                    <a:pt x="2109276" y="-24875"/>
                    <a:pt x="2131255" y="2863"/>
                    <a:pt x="2389059" y="0"/>
                  </a:cubicBezTo>
                  <a:cubicBezTo>
                    <a:pt x="2646863" y="-2863"/>
                    <a:pt x="2659110" y="16108"/>
                    <a:pt x="2926767" y="0"/>
                  </a:cubicBezTo>
                  <a:cubicBezTo>
                    <a:pt x="3194424" y="-16108"/>
                    <a:pt x="3390829" y="6729"/>
                    <a:pt x="3702701" y="0"/>
                  </a:cubicBezTo>
                  <a:cubicBezTo>
                    <a:pt x="4014573" y="-6729"/>
                    <a:pt x="4353653" y="28117"/>
                    <a:pt x="4764505" y="0"/>
                  </a:cubicBezTo>
                  <a:cubicBezTo>
                    <a:pt x="4742529" y="218128"/>
                    <a:pt x="4737675" y="433495"/>
                    <a:pt x="4764505" y="564185"/>
                  </a:cubicBezTo>
                  <a:cubicBezTo>
                    <a:pt x="4791335" y="694875"/>
                    <a:pt x="4764396" y="968124"/>
                    <a:pt x="4764505" y="1217452"/>
                  </a:cubicBezTo>
                  <a:cubicBezTo>
                    <a:pt x="4764614" y="1466780"/>
                    <a:pt x="4734828" y="1553045"/>
                    <a:pt x="4764505" y="1870718"/>
                  </a:cubicBezTo>
                  <a:cubicBezTo>
                    <a:pt x="4794182" y="2188391"/>
                    <a:pt x="4788182" y="2252229"/>
                    <a:pt x="4764505" y="2375515"/>
                  </a:cubicBezTo>
                  <a:cubicBezTo>
                    <a:pt x="4740828" y="2498801"/>
                    <a:pt x="4740599" y="2672513"/>
                    <a:pt x="4764505" y="2969394"/>
                  </a:cubicBezTo>
                  <a:cubicBezTo>
                    <a:pt x="4572647" y="2973540"/>
                    <a:pt x="4421461" y="2952914"/>
                    <a:pt x="4226797" y="2969394"/>
                  </a:cubicBezTo>
                  <a:cubicBezTo>
                    <a:pt x="4032133" y="2985874"/>
                    <a:pt x="3662124" y="2990990"/>
                    <a:pt x="3498508" y="2969394"/>
                  </a:cubicBezTo>
                  <a:cubicBezTo>
                    <a:pt x="3334892" y="2947798"/>
                    <a:pt x="3059704" y="2950024"/>
                    <a:pt x="2817864" y="2969394"/>
                  </a:cubicBezTo>
                  <a:cubicBezTo>
                    <a:pt x="2576024" y="2988764"/>
                    <a:pt x="2416887" y="2975905"/>
                    <a:pt x="2184866" y="2969394"/>
                  </a:cubicBezTo>
                  <a:cubicBezTo>
                    <a:pt x="1952845" y="2962883"/>
                    <a:pt x="1775120" y="2984302"/>
                    <a:pt x="1647157" y="2969394"/>
                  </a:cubicBezTo>
                  <a:cubicBezTo>
                    <a:pt x="1519194" y="2954486"/>
                    <a:pt x="1164126" y="2953702"/>
                    <a:pt x="918869" y="2969394"/>
                  </a:cubicBezTo>
                  <a:cubicBezTo>
                    <a:pt x="673612" y="2985086"/>
                    <a:pt x="431628" y="2937587"/>
                    <a:pt x="0" y="2969394"/>
                  </a:cubicBezTo>
                  <a:cubicBezTo>
                    <a:pt x="-4367" y="2867022"/>
                    <a:pt x="4378" y="2569187"/>
                    <a:pt x="0" y="2464597"/>
                  </a:cubicBezTo>
                  <a:cubicBezTo>
                    <a:pt x="-4378" y="2360007"/>
                    <a:pt x="-20729" y="2041690"/>
                    <a:pt x="0" y="1811330"/>
                  </a:cubicBezTo>
                  <a:cubicBezTo>
                    <a:pt x="20729" y="1580970"/>
                    <a:pt x="12156" y="1463896"/>
                    <a:pt x="0" y="1276839"/>
                  </a:cubicBezTo>
                  <a:cubicBezTo>
                    <a:pt x="-12156" y="1089782"/>
                    <a:pt x="-17770" y="908180"/>
                    <a:pt x="0" y="772042"/>
                  </a:cubicBezTo>
                  <a:cubicBezTo>
                    <a:pt x="17770" y="635904"/>
                    <a:pt x="-9095" y="225229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92463655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D14AC88-82AF-7A4B-B84D-3832DEFE1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9045" y="3810000"/>
              <a:ext cx="4560772" cy="2609587"/>
            </a:xfrm>
            <a:custGeom>
              <a:avLst/>
              <a:gdLst>
                <a:gd name="connsiteX0" fmla="*/ 0 w 4560772"/>
                <a:gd name="connsiteY0" fmla="*/ 0 h 2609587"/>
                <a:gd name="connsiteX1" fmla="*/ 524489 w 4560772"/>
                <a:gd name="connsiteY1" fmla="*/ 0 h 2609587"/>
                <a:gd name="connsiteX2" fmla="*/ 1003370 w 4560772"/>
                <a:gd name="connsiteY2" fmla="*/ 0 h 2609587"/>
                <a:gd name="connsiteX3" fmla="*/ 1664682 w 4560772"/>
                <a:gd name="connsiteY3" fmla="*/ 0 h 2609587"/>
                <a:gd name="connsiteX4" fmla="*/ 2189171 w 4560772"/>
                <a:gd name="connsiteY4" fmla="*/ 0 h 2609587"/>
                <a:gd name="connsiteX5" fmla="*/ 2804875 w 4560772"/>
                <a:gd name="connsiteY5" fmla="*/ 0 h 2609587"/>
                <a:gd name="connsiteX6" fmla="*/ 3283756 w 4560772"/>
                <a:gd name="connsiteY6" fmla="*/ 0 h 2609587"/>
                <a:gd name="connsiteX7" fmla="*/ 3853852 w 4560772"/>
                <a:gd name="connsiteY7" fmla="*/ 0 h 2609587"/>
                <a:gd name="connsiteX8" fmla="*/ 4560772 w 4560772"/>
                <a:gd name="connsiteY8" fmla="*/ 0 h 2609587"/>
                <a:gd name="connsiteX9" fmla="*/ 4560772 w 4560772"/>
                <a:gd name="connsiteY9" fmla="*/ 443630 h 2609587"/>
                <a:gd name="connsiteX10" fmla="*/ 4560772 w 4560772"/>
                <a:gd name="connsiteY10" fmla="*/ 887260 h 2609587"/>
                <a:gd name="connsiteX11" fmla="*/ 4560772 w 4560772"/>
                <a:gd name="connsiteY11" fmla="*/ 1435273 h 2609587"/>
                <a:gd name="connsiteX12" fmla="*/ 4560772 w 4560772"/>
                <a:gd name="connsiteY12" fmla="*/ 1904999 h 2609587"/>
                <a:gd name="connsiteX13" fmla="*/ 4560772 w 4560772"/>
                <a:gd name="connsiteY13" fmla="*/ 2609587 h 2609587"/>
                <a:gd name="connsiteX14" fmla="*/ 3899460 w 4560772"/>
                <a:gd name="connsiteY14" fmla="*/ 2609587 h 2609587"/>
                <a:gd name="connsiteX15" fmla="*/ 3466187 w 4560772"/>
                <a:gd name="connsiteY15" fmla="*/ 2609587 h 2609587"/>
                <a:gd name="connsiteX16" fmla="*/ 2941698 w 4560772"/>
                <a:gd name="connsiteY16" fmla="*/ 2609587 h 2609587"/>
                <a:gd name="connsiteX17" fmla="*/ 2417209 w 4560772"/>
                <a:gd name="connsiteY17" fmla="*/ 2609587 h 2609587"/>
                <a:gd name="connsiteX18" fmla="*/ 1892720 w 4560772"/>
                <a:gd name="connsiteY18" fmla="*/ 2609587 h 2609587"/>
                <a:gd name="connsiteX19" fmla="*/ 1413839 w 4560772"/>
                <a:gd name="connsiteY19" fmla="*/ 2609587 h 2609587"/>
                <a:gd name="connsiteX20" fmla="*/ 980566 w 4560772"/>
                <a:gd name="connsiteY20" fmla="*/ 2609587 h 2609587"/>
                <a:gd name="connsiteX21" fmla="*/ 0 w 4560772"/>
                <a:gd name="connsiteY21" fmla="*/ 2609587 h 2609587"/>
                <a:gd name="connsiteX22" fmla="*/ 0 w 4560772"/>
                <a:gd name="connsiteY22" fmla="*/ 2035478 h 2609587"/>
                <a:gd name="connsiteX23" fmla="*/ 0 w 4560772"/>
                <a:gd name="connsiteY23" fmla="*/ 1513560 h 2609587"/>
                <a:gd name="connsiteX24" fmla="*/ 0 w 4560772"/>
                <a:gd name="connsiteY24" fmla="*/ 1043835 h 2609587"/>
                <a:gd name="connsiteX25" fmla="*/ 0 w 4560772"/>
                <a:gd name="connsiteY25" fmla="*/ 574109 h 2609587"/>
                <a:gd name="connsiteX26" fmla="*/ 0 w 4560772"/>
                <a:gd name="connsiteY26" fmla="*/ 0 h 260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60772" h="2609587" fill="none" extrusionOk="0">
                  <a:moveTo>
                    <a:pt x="0" y="0"/>
                  </a:moveTo>
                  <a:cubicBezTo>
                    <a:pt x="243927" y="-4054"/>
                    <a:pt x="327957" y="55517"/>
                    <a:pt x="524489" y="0"/>
                  </a:cubicBezTo>
                  <a:cubicBezTo>
                    <a:pt x="721021" y="-55517"/>
                    <a:pt x="850429" y="5962"/>
                    <a:pt x="1003370" y="0"/>
                  </a:cubicBezTo>
                  <a:cubicBezTo>
                    <a:pt x="1156311" y="-5962"/>
                    <a:pt x="1356475" y="25926"/>
                    <a:pt x="1664682" y="0"/>
                  </a:cubicBezTo>
                  <a:cubicBezTo>
                    <a:pt x="1972889" y="-25926"/>
                    <a:pt x="1969605" y="5361"/>
                    <a:pt x="2189171" y="0"/>
                  </a:cubicBezTo>
                  <a:cubicBezTo>
                    <a:pt x="2408737" y="-5361"/>
                    <a:pt x="2573026" y="45556"/>
                    <a:pt x="2804875" y="0"/>
                  </a:cubicBezTo>
                  <a:cubicBezTo>
                    <a:pt x="3036724" y="-45556"/>
                    <a:pt x="3073523" y="23123"/>
                    <a:pt x="3283756" y="0"/>
                  </a:cubicBezTo>
                  <a:cubicBezTo>
                    <a:pt x="3493989" y="-23123"/>
                    <a:pt x="3692663" y="34442"/>
                    <a:pt x="3853852" y="0"/>
                  </a:cubicBezTo>
                  <a:cubicBezTo>
                    <a:pt x="4015041" y="-34442"/>
                    <a:pt x="4406536" y="53266"/>
                    <a:pt x="4560772" y="0"/>
                  </a:cubicBezTo>
                  <a:cubicBezTo>
                    <a:pt x="4608440" y="193312"/>
                    <a:pt x="4536874" y="305157"/>
                    <a:pt x="4560772" y="443630"/>
                  </a:cubicBezTo>
                  <a:cubicBezTo>
                    <a:pt x="4584670" y="582103"/>
                    <a:pt x="4525327" y="680347"/>
                    <a:pt x="4560772" y="887260"/>
                  </a:cubicBezTo>
                  <a:cubicBezTo>
                    <a:pt x="4596217" y="1094173"/>
                    <a:pt x="4520638" y="1196716"/>
                    <a:pt x="4560772" y="1435273"/>
                  </a:cubicBezTo>
                  <a:cubicBezTo>
                    <a:pt x="4600906" y="1673830"/>
                    <a:pt x="4545565" y="1706103"/>
                    <a:pt x="4560772" y="1904999"/>
                  </a:cubicBezTo>
                  <a:cubicBezTo>
                    <a:pt x="4575979" y="2103895"/>
                    <a:pt x="4504335" y="2294990"/>
                    <a:pt x="4560772" y="2609587"/>
                  </a:cubicBezTo>
                  <a:cubicBezTo>
                    <a:pt x="4234357" y="2619624"/>
                    <a:pt x="4116551" y="2570846"/>
                    <a:pt x="3899460" y="2609587"/>
                  </a:cubicBezTo>
                  <a:cubicBezTo>
                    <a:pt x="3682369" y="2648328"/>
                    <a:pt x="3632240" y="2605830"/>
                    <a:pt x="3466187" y="2609587"/>
                  </a:cubicBezTo>
                  <a:cubicBezTo>
                    <a:pt x="3300134" y="2613344"/>
                    <a:pt x="3179297" y="2598496"/>
                    <a:pt x="2941698" y="2609587"/>
                  </a:cubicBezTo>
                  <a:cubicBezTo>
                    <a:pt x="2704099" y="2620678"/>
                    <a:pt x="2603017" y="2568265"/>
                    <a:pt x="2417209" y="2609587"/>
                  </a:cubicBezTo>
                  <a:cubicBezTo>
                    <a:pt x="2231401" y="2650909"/>
                    <a:pt x="2039197" y="2604609"/>
                    <a:pt x="1892720" y="2609587"/>
                  </a:cubicBezTo>
                  <a:cubicBezTo>
                    <a:pt x="1746243" y="2614565"/>
                    <a:pt x="1581580" y="2591601"/>
                    <a:pt x="1413839" y="2609587"/>
                  </a:cubicBezTo>
                  <a:cubicBezTo>
                    <a:pt x="1246098" y="2627573"/>
                    <a:pt x="1079444" y="2603156"/>
                    <a:pt x="980566" y="2609587"/>
                  </a:cubicBezTo>
                  <a:cubicBezTo>
                    <a:pt x="881688" y="2616018"/>
                    <a:pt x="311077" y="2519934"/>
                    <a:pt x="0" y="2609587"/>
                  </a:cubicBezTo>
                  <a:cubicBezTo>
                    <a:pt x="-16267" y="2471809"/>
                    <a:pt x="51821" y="2220779"/>
                    <a:pt x="0" y="2035478"/>
                  </a:cubicBezTo>
                  <a:cubicBezTo>
                    <a:pt x="-51821" y="1850177"/>
                    <a:pt x="25445" y="1695123"/>
                    <a:pt x="0" y="1513560"/>
                  </a:cubicBezTo>
                  <a:cubicBezTo>
                    <a:pt x="-25445" y="1331997"/>
                    <a:pt x="30328" y="1235908"/>
                    <a:pt x="0" y="1043835"/>
                  </a:cubicBezTo>
                  <a:cubicBezTo>
                    <a:pt x="-30328" y="851762"/>
                    <a:pt x="31856" y="754503"/>
                    <a:pt x="0" y="574109"/>
                  </a:cubicBezTo>
                  <a:cubicBezTo>
                    <a:pt x="-31856" y="393715"/>
                    <a:pt x="23857" y="247960"/>
                    <a:pt x="0" y="0"/>
                  </a:cubicBezTo>
                  <a:close/>
                </a:path>
                <a:path w="4560772" h="2609587" stroke="0" extrusionOk="0">
                  <a:moveTo>
                    <a:pt x="0" y="0"/>
                  </a:moveTo>
                  <a:cubicBezTo>
                    <a:pt x="235528" y="-55661"/>
                    <a:pt x="388620" y="22139"/>
                    <a:pt x="570097" y="0"/>
                  </a:cubicBezTo>
                  <a:cubicBezTo>
                    <a:pt x="751574" y="-22139"/>
                    <a:pt x="812539" y="13397"/>
                    <a:pt x="1048978" y="0"/>
                  </a:cubicBezTo>
                  <a:cubicBezTo>
                    <a:pt x="1285417" y="-13397"/>
                    <a:pt x="1337153" y="42575"/>
                    <a:pt x="1482251" y="0"/>
                  </a:cubicBezTo>
                  <a:cubicBezTo>
                    <a:pt x="1627349" y="-42575"/>
                    <a:pt x="1796545" y="12643"/>
                    <a:pt x="1915524" y="0"/>
                  </a:cubicBezTo>
                  <a:cubicBezTo>
                    <a:pt x="2034503" y="-12643"/>
                    <a:pt x="2195917" y="20488"/>
                    <a:pt x="2394405" y="0"/>
                  </a:cubicBezTo>
                  <a:cubicBezTo>
                    <a:pt x="2592893" y="-20488"/>
                    <a:pt x="2731435" y="41243"/>
                    <a:pt x="2827679" y="0"/>
                  </a:cubicBezTo>
                  <a:cubicBezTo>
                    <a:pt x="2923923" y="-41243"/>
                    <a:pt x="3079547" y="4177"/>
                    <a:pt x="3260952" y="0"/>
                  </a:cubicBezTo>
                  <a:cubicBezTo>
                    <a:pt x="3442357" y="-4177"/>
                    <a:pt x="3695546" y="64015"/>
                    <a:pt x="3876656" y="0"/>
                  </a:cubicBezTo>
                  <a:cubicBezTo>
                    <a:pt x="4057766" y="-64015"/>
                    <a:pt x="4343118" y="77825"/>
                    <a:pt x="4560772" y="0"/>
                  </a:cubicBezTo>
                  <a:cubicBezTo>
                    <a:pt x="4565709" y="214245"/>
                    <a:pt x="4510991" y="350178"/>
                    <a:pt x="4560772" y="574109"/>
                  </a:cubicBezTo>
                  <a:cubicBezTo>
                    <a:pt x="4610553" y="798040"/>
                    <a:pt x="4528840" y="871356"/>
                    <a:pt x="4560772" y="1148218"/>
                  </a:cubicBezTo>
                  <a:cubicBezTo>
                    <a:pt x="4592704" y="1425080"/>
                    <a:pt x="4547983" y="1439242"/>
                    <a:pt x="4560772" y="1644040"/>
                  </a:cubicBezTo>
                  <a:cubicBezTo>
                    <a:pt x="4573561" y="1848838"/>
                    <a:pt x="4521687" y="2019515"/>
                    <a:pt x="4560772" y="2139861"/>
                  </a:cubicBezTo>
                  <a:cubicBezTo>
                    <a:pt x="4599857" y="2260207"/>
                    <a:pt x="4515260" y="2498808"/>
                    <a:pt x="4560772" y="2609587"/>
                  </a:cubicBezTo>
                  <a:cubicBezTo>
                    <a:pt x="4344706" y="2639208"/>
                    <a:pt x="4147293" y="2575537"/>
                    <a:pt x="3945068" y="2609587"/>
                  </a:cubicBezTo>
                  <a:cubicBezTo>
                    <a:pt x="3742843" y="2643637"/>
                    <a:pt x="3716819" y="2608186"/>
                    <a:pt x="3511794" y="2609587"/>
                  </a:cubicBezTo>
                  <a:cubicBezTo>
                    <a:pt x="3306769" y="2610988"/>
                    <a:pt x="3190603" y="2593630"/>
                    <a:pt x="3078521" y="2609587"/>
                  </a:cubicBezTo>
                  <a:cubicBezTo>
                    <a:pt x="2966439" y="2625544"/>
                    <a:pt x="2638528" y="2573061"/>
                    <a:pt x="2462817" y="2609587"/>
                  </a:cubicBezTo>
                  <a:cubicBezTo>
                    <a:pt x="2287106" y="2646113"/>
                    <a:pt x="2056089" y="2583308"/>
                    <a:pt x="1801505" y="2609587"/>
                  </a:cubicBezTo>
                  <a:cubicBezTo>
                    <a:pt x="1546921" y="2635866"/>
                    <a:pt x="1430407" y="2582660"/>
                    <a:pt x="1322624" y="2609587"/>
                  </a:cubicBezTo>
                  <a:cubicBezTo>
                    <a:pt x="1214841" y="2636514"/>
                    <a:pt x="914749" y="2593263"/>
                    <a:pt x="798135" y="2609587"/>
                  </a:cubicBezTo>
                  <a:cubicBezTo>
                    <a:pt x="681521" y="2625911"/>
                    <a:pt x="164954" y="2542546"/>
                    <a:pt x="0" y="2609587"/>
                  </a:cubicBezTo>
                  <a:cubicBezTo>
                    <a:pt x="-10127" y="2486908"/>
                    <a:pt x="27957" y="2224246"/>
                    <a:pt x="0" y="2087670"/>
                  </a:cubicBezTo>
                  <a:cubicBezTo>
                    <a:pt x="-27957" y="1951094"/>
                    <a:pt x="21377" y="1736566"/>
                    <a:pt x="0" y="1617944"/>
                  </a:cubicBezTo>
                  <a:cubicBezTo>
                    <a:pt x="-21377" y="1499322"/>
                    <a:pt x="11620" y="1354249"/>
                    <a:pt x="0" y="1174314"/>
                  </a:cubicBezTo>
                  <a:cubicBezTo>
                    <a:pt x="-11620" y="994379"/>
                    <a:pt x="16373" y="778627"/>
                    <a:pt x="0" y="678493"/>
                  </a:cubicBezTo>
                  <a:cubicBezTo>
                    <a:pt x="-16373" y="578359"/>
                    <a:pt x="62460" y="185479"/>
                    <a:pt x="0" y="0"/>
                  </a:cubicBezTo>
                  <a:close/>
                </a:path>
              </a:pathLst>
            </a:custGeom>
            <a:ln>
              <a:noFill/>
              <a:extLst>
                <a:ext uri="{C807C97D-BFC1-408E-A445-0C87EB9F89A2}">
                  <ask:lineSketchStyleProps xmlns:ask="http://schemas.microsoft.com/office/drawing/2018/sketchyshapes" sd="2071552159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5F56712C-EBC4-3186-DC8E-8D1209FAB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230" y="4576316"/>
            <a:ext cx="1719393" cy="1332112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6BBFB2F4-CCE2-BF05-7E87-C850C836A85C}"/>
              </a:ext>
            </a:extLst>
          </p:cNvPr>
          <p:cNvSpPr txBox="1"/>
          <p:nvPr/>
        </p:nvSpPr>
        <p:spPr>
          <a:xfrm>
            <a:off x="559702" y="838200"/>
            <a:ext cx="8238184" cy="532838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例子：</a:t>
            </a:r>
            <a:endParaRPr lang="en-US" altLang="zh-CN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78C19089-0993-97AE-5B14-ED614CA793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4" y="76200"/>
            <a:ext cx="455513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5" dirty="0">
                <a:solidFill>
                  <a:schemeClr val="bg1"/>
                </a:solidFill>
              </a:rPr>
              <a:t>H</a:t>
            </a:r>
            <a:r>
              <a:rPr lang="en-US" altLang="zh-CN" spc="-5" dirty="0">
                <a:solidFill>
                  <a:schemeClr val="bg1"/>
                </a:solidFill>
              </a:rPr>
              <a:t>opcroft</a:t>
            </a:r>
            <a:r>
              <a:rPr lang="zh-CN" altLang="en-US" spc="-5" dirty="0">
                <a:solidFill>
                  <a:schemeClr val="bg1"/>
                </a:solidFill>
              </a:rPr>
              <a:t>算法</a:t>
            </a:r>
            <a:endParaRPr spc="-5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43456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13017378-881F-F721-BB29-63D1C8481BCA}"/>
              </a:ext>
            </a:extLst>
          </p:cNvPr>
          <p:cNvSpPr/>
          <p:nvPr/>
        </p:nvSpPr>
        <p:spPr>
          <a:xfrm>
            <a:off x="5828098" y="3941544"/>
            <a:ext cx="3108960" cy="2353377"/>
          </a:xfrm>
          <a:custGeom>
            <a:avLst/>
            <a:gdLst>
              <a:gd name="connsiteX0" fmla="*/ 0 w 3108960"/>
              <a:gd name="connsiteY0" fmla="*/ 0 h 2353377"/>
              <a:gd name="connsiteX1" fmla="*/ 528523 w 3108960"/>
              <a:gd name="connsiteY1" fmla="*/ 0 h 2353377"/>
              <a:gd name="connsiteX2" fmla="*/ 1150315 w 3108960"/>
              <a:gd name="connsiteY2" fmla="*/ 0 h 2353377"/>
              <a:gd name="connsiteX3" fmla="*/ 1741018 w 3108960"/>
              <a:gd name="connsiteY3" fmla="*/ 0 h 2353377"/>
              <a:gd name="connsiteX4" fmla="*/ 2269541 w 3108960"/>
              <a:gd name="connsiteY4" fmla="*/ 0 h 2353377"/>
              <a:gd name="connsiteX5" fmla="*/ 3108960 w 3108960"/>
              <a:gd name="connsiteY5" fmla="*/ 0 h 2353377"/>
              <a:gd name="connsiteX6" fmla="*/ 3108960 w 3108960"/>
              <a:gd name="connsiteY6" fmla="*/ 564810 h 2353377"/>
              <a:gd name="connsiteX7" fmla="*/ 3108960 w 3108960"/>
              <a:gd name="connsiteY7" fmla="*/ 1176689 h 2353377"/>
              <a:gd name="connsiteX8" fmla="*/ 3108960 w 3108960"/>
              <a:gd name="connsiteY8" fmla="*/ 1741499 h 2353377"/>
              <a:gd name="connsiteX9" fmla="*/ 3108960 w 3108960"/>
              <a:gd name="connsiteY9" fmla="*/ 2353377 h 2353377"/>
              <a:gd name="connsiteX10" fmla="*/ 2518258 w 3108960"/>
              <a:gd name="connsiteY10" fmla="*/ 2353377 h 2353377"/>
              <a:gd name="connsiteX11" fmla="*/ 1896466 w 3108960"/>
              <a:gd name="connsiteY11" fmla="*/ 2353377 h 2353377"/>
              <a:gd name="connsiteX12" fmla="*/ 1243584 w 3108960"/>
              <a:gd name="connsiteY12" fmla="*/ 2353377 h 2353377"/>
              <a:gd name="connsiteX13" fmla="*/ 683971 w 3108960"/>
              <a:gd name="connsiteY13" fmla="*/ 2353377 h 2353377"/>
              <a:gd name="connsiteX14" fmla="*/ 0 w 3108960"/>
              <a:gd name="connsiteY14" fmla="*/ 2353377 h 2353377"/>
              <a:gd name="connsiteX15" fmla="*/ 0 w 3108960"/>
              <a:gd name="connsiteY15" fmla="*/ 1717965 h 2353377"/>
              <a:gd name="connsiteX16" fmla="*/ 0 w 3108960"/>
              <a:gd name="connsiteY16" fmla="*/ 1082553 h 2353377"/>
              <a:gd name="connsiteX17" fmla="*/ 0 w 3108960"/>
              <a:gd name="connsiteY17" fmla="*/ 517743 h 2353377"/>
              <a:gd name="connsiteX18" fmla="*/ 0 w 3108960"/>
              <a:gd name="connsiteY18" fmla="*/ 0 h 2353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08960" h="2353377" fill="none" extrusionOk="0">
                <a:moveTo>
                  <a:pt x="0" y="0"/>
                </a:moveTo>
                <a:cubicBezTo>
                  <a:pt x="118397" y="5617"/>
                  <a:pt x="274139" y="-2769"/>
                  <a:pt x="528523" y="0"/>
                </a:cubicBezTo>
                <a:cubicBezTo>
                  <a:pt x="782907" y="2769"/>
                  <a:pt x="975997" y="21807"/>
                  <a:pt x="1150315" y="0"/>
                </a:cubicBezTo>
                <a:cubicBezTo>
                  <a:pt x="1324633" y="-21807"/>
                  <a:pt x="1448057" y="27617"/>
                  <a:pt x="1741018" y="0"/>
                </a:cubicBezTo>
                <a:cubicBezTo>
                  <a:pt x="2033979" y="-27617"/>
                  <a:pt x="2019016" y="-6147"/>
                  <a:pt x="2269541" y="0"/>
                </a:cubicBezTo>
                <a:cubicBezTo>
                  <a:pt x="2520066" y="6147"/>
                  <a:pt x="2913544" y="31875"/>
                  <a:pt x="3108960" y="0"/>
                </a:cubicBezTo>
                <a:cubicBezTo>
                  <a:pt x="3137116" y="120810"/>
                  <a:pt x="3081690" y="328223"/>
                  <a:pt x="3108960" y="564810"/>
                </a:cubicBezTo>
                <a:cubicBezTo>
                  <a:pt x="3136231" y="801397"/>
                  <a:pt x="3095798" y="982105"/>
                  <a:pt x="3108960" y="1176689"/>
                </a:cubicBezTo>
                <a:cubicBezTo>
                  <a:pt x="3122122" y="1371273"/>
                  <a:pt x="3128505" y="1505657"/>
                  <a:pt x="3108960" y="1741499"/>
                </a:cubicBezTo>
                <a:cubicBezTo>
                  <a:pt x="3089416" y="1977341"/>
                  <a:pt x="3133036" y="2143460"/>
                  <a:pt x="3108960" y="2353377"/>
                </a:cubicBezTo>
                <a:cubicBezTo>
                  <a:pt x="2930414" y="2350968"/>
                  <a:pt x="2804401" y="2326845"/>
                  <a:pt x="2518258" y="2353377"/>
                </a:cubicBezTo>
                <a:cubicBezTo>
                  <a:pt x="2232115" y="2379909"/>
                  <a:pt x="2036940" y="2370386"/>
                  <a:pt x="1896466" y="2353377"/>
                </a:cubicBezTo>
                <a:cubicBezTo>
                  <a:pt x="1755992" y="2336368"/>
                  <a:pt x="1520587" y="2380335"/>
                  <a:pt x="1243584" y="2353377"/>
                </a:cubicBezTo>
                <a:cubicBezTo>
                  <a:pt x="966581" y="2326419"/>
                  <a:pt x="892230" y="2339386"/>
                  <a:pt x="683971" y="2353377"/>
                </a:cubicBezTo>
                <a:cubicBezTo>
                  <a:pt x="475712" y="2367368"/>
                  <a:pt x="137739" y="2327077"/>
                  <a:pt x="0" y="2353377"/>
                </a:cubicBezTo>
                <a:cubicBezTo>
                  <a:pt x="-29615" y="2040463"/>
                  <a:pt x="2844" y="2034772"/>
                  <a:pt x="0" y="1717965"/>
                </a:cubicBezTo>
                <a:cubicBezTo>
                  <a:pt x="-2844" y="1401158"/>
                  <a:pt x="11480" y="1334797"/>
                  <a:pt x="0" y="1082553"/>
                </a:cubicBezTo>
                <a:cubicBezTo>
                  <a:pt x="-11480" y="830309"/>
                  <a:pt x="-25368" y="631186"/>
                  <a:pt x="0" y="517743"/>
                </a:cubicBezTo>
                <a:cubicBezTo>
                  <a:pt x="25368" y="404300"/>
                  <a:pt x="-6843" y="167702"/>
                  <a:pt x="0" y="0"/>
                </a:cubicBezTo>
                <a:close/>
              </a:path>
              <a:path w="3108960" h="2353377" stroke="0" extrusionOk="0">
                <a:moveTo>
                  <a:pt x="0" y="0"/>
                </a:moveTo>
                <a:cubicBezTo>
                  <a:pt x="129932" y="-11944"/>
                  <a:pt x="372974" y="-27538"/>
                  <a:pt x="590702" y="0"/>
                </a:cubicBezTo>
                <a:cubicBezTo>
                  <a:pt x="808430" y="27538"/>
                  <a:pt x="977451" y="-2252"/>
                  <a:pt x="1119226" y="0"/>
                </a:cubicBezTo>
                <a:cubicBezTo>
                  <a:pt x="1261001" y="2252"/>
                  <a:pt x="1485086" y="-3979"/>
                  <a:pt x="1741018" y="0"/>
                </a:cubicBezTo>
                <a:cubicBezTo>
                  <a:pt x="1996950" y="3979"/>
                  <a:pt x="2145523" y="-6732"/>
                  <a:pt x="2269541" y="0"/>
                </a:cubicBezTo>
                <a:cubicBezTo>
                  <a:pt x="2393559" y="6732"/>
                  <a:pt x="2903414" y="-3091"/>
                  <a:pt x="3108960" y="0"/>
                </a:cubicBezTo>
                <a:cubicBezTo>
                  <a:pt x="3127786" y="192245"/>
                  <a:pt x="3101612" y="466501"/>
                  <a:pt x="3108960" y="635412"/>
                </a:cubicBezTo>
                <a:cubicBezTo>
                  <a:pt x="3116308" y="804323"/>
                  <a:pt x="3110422" y="960101"/>
                  <a:pt x="3108960" y="1153155"/>
                </a:cubicBezTo>
                <a:cubicBezTo>
                  <a:pt x="3107498" y="1346209"/>
                  <a:pt x="3092412" y="1541276"/>
                  <a:pt x="3108960" y="1788567"/>
                </a:cubicBezTo>
                <a:cubicBezTo>
                  <a:pt x="3125508" y="2035858"/>
                  <a:pt x="3101365" y="2105619"/>
                  <a:pt x="3108960" y="2353377"/>
                </a:cubicBezTo>
                <a:cubicBezTo>
                  <a:pt x="2942464" y="2373390"/>
                  <a:pt x="2613405" y="2363965"/>
                  <a:pt x="2424989" y="2353377"/>
                </a:cubicBezTo>
                <a:cubicBezTo>
                  <a:pt x="2236573" y="2342789"/>
                  <a:pt x="2061182" y="2361415"/>
                  <a:pt x="1834286" y="2353377"/>
                </a:cubicBezTo>
                <a:cubicBezTo>
                  <a:pt x="1607390" y="2345339"/>
                  <a:pt x="1516414" y="2369006"/>
                  <a:pt x="1305763" y="2353377"/>
                </a:cubicBezTo>
                <a:cubicBezTo>
                  <a:pt x="1095112" y="2337748"/>
                  <a:pt x="911192" y="2340146"/>
                  <a:pt x="683971" y="2353377"/>
                </a:cubicBezTo>
                <a:cubicBezTo>
                  <a:pt x="456750" y="2366608"/>
                  <a:pt x="252239" y="2322086"/>
                  <a:pt x="0" y="2353377"/>
                </a:cubicBezTo>
                <a:cubicBezTo>
                  <a:pt x="-2866" y="2108612"/>
                  <a:pt x="-12508" y="2011845"/>
                  <a:pt x="0" y="1765033"/>
                </a:cubicBezTo>
                <a:cubicBezTo>
                  <a:pt x="12508" y="1518221"/>
                  <a:pt x="7404" y="1366011"/>
                  <a:pt x="0" y="1200222"/>
                </a:cubicBezTo>
                <a:cubicBezTo>
                  <a:pt x="-7404" y="1034433"/>
                  <a:pt x="8686" y="889947"/>
                  <a:pt x="0" y="635412"/>
                </a:cubicBezTo>
                <a:cubicBezTo>
                  <a:pt x="-8686" y="380877"/>
                  <a:pt x="-21077" y="225331"/>
                  <a:pt x="0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9246365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object 3"/>
          <p:cNvSpPr txBox="1"/>
          <p:nvPr/>
        </p:nvSpPr>
        <p:spPr>
          <a:xfrm>
            <a:off x="1066800" y="1371038"/>
            <a:ext cx="8441335" cy="2184509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ts val="36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宋体" panose="02010600030101010101" pitchFamily="2" charset="-122"/>
              <a:buChar char="-"/>
              <a:tabLst>
                <a:tab pos="460375" algn="l"/>
                <a:tab pos="461009" algn="l"/>
              </a:tabLst>
            </a:pPr>
            <a:r>
              <a:rPr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初始划分</a:t>
            </a:r>
            <a:r>
              <a:rPr sz="2400" spc="-1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：{</a:t>
            </a:r>
            <a:r>
              <a:rPr sz="2400" spc="1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400" spc="-5" dirty="0"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  <a:r>
              <a:rPr sz="2400" spc="5" dirty="0"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400" i="1" spc="-5" dirty="0"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sz="2400" spc="-5" dirty="0"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sz="2400" i="1" spc="-5" dirty="0"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sz="2400" spc="-5" dirty="0"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sz="2400" spc="-10" dirty="0"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400" i="1" spc="-5" dirty="0"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sz="2400" spc="-5" dirty="0"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sz="2400" spc="-10" dirty="0"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400" i="1" spc="-5" dirty="0"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sz="2400" spc="5" dirty="0"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400" spc="-5" dirty="0"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  <a:r>
              <a:rPr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sz="24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400" spc="-5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  <a:r>
              <a:rPr sz="2400" spc="-1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400" i="1" spc="-5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sz="2400" spc="-1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400" spc="-5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  <a:r>
              <a:rPr sz="24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  <a:endParaRPr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69266" indent="-457200">
              <a:lnSpc>
                <a:spcPts val="3600"/>
              </a:lnSpc>
              <a:spcBef>
                <a:spcPts val="670"/>
              </a:spcBef>
              <a:buClr>
                <a:srgbClr val="CC9900"/>
              </a:buClr>
              <a:buSzPct val="69642"/>
              <a:buFont typeface="宋体" panose="02010600030101010101" pitchFamily="2" charset="-122"/>
              <a:buChar char="-"/>
              <a:tabLst>
                <a:tab pos="460375" algn="l"/>
                <a:tab pos="461009" algn="l"/>
              </a:tabLst>
            </a:pPr>
            <a:r>
              <a:rPr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处</a:t>
            </a:r>
            <a:r>
              <a:rPr sz="2400" spc="-1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理</a:t>
            </a:r>
            <a:r>
              <a:rPr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  <a:r>
              <a:rPr sz="2400" spc="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400" i="1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sz="2400" i="1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sz="2400" i="1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sz="2400" spc="1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400" i="1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sz="2400" spc="-1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}：</a:t>
            </a:r>
            <a:r>
              <a:rPr sz="2400" i="1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sz="2400" spc="-1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把它细分为</a:t>
            </a:r>
            <a:r>
              <a:rPr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  <a:r>
              <a:rPr sz="2400" spc="3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400" i="1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sz="2400" i="1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sz="24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400" i="1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400" spc="1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  <a:r>
              <a:rPr sz="2400" spc="-1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  <a:r>
              <a:rPr sz="2400" spc="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400" i="1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sz="2400" spc="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  <a:endParaRPr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69266" indent="-457200">
              <a:lnSpc>
                <a:spcPts val="3600"/>
              </a:lnSpc>
              <a:spcBef>
                <a:spcPts val="675"/>
              </a:spcBef>
              <a:buClr>
                <a:srgbClr val="CC9900"/>
              </a:buClr>
              <a:buSzPct val="69642"/>
              <a:buFont typeface="宋体" panose="02010600030101010101" pitchFamily="2" charset="-122"/>
              <a:buChar char="-"/>
              <a:tabLst>
                <a:tab pos="460375" algn="l"/>
                <a:tab pos="461009" algn="l"/>
              </a:tabLst>
            </a:pPr>
            <a:r>
              <a:rPr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处</a:t>
            </a:r>
            <a:r>
              <a:rPr sz="2400" spc="-1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理</a:t>
            </a:r>
            <a:r>
              <a:rPr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  <a:r>
              <a:rPr sz="2400" spc="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400" i="1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sz="2400" i="1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sz="2400" spc="-1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400" i="1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sz="24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}：</a:t>
            </a:r>
            <a:r>
              <a:rPr sz="2400" i="1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把它细分为{</a:t>
            </a:r>
            <a:r>
              <a:rPr sz="2400" spc="3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400" i="1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sz="2400" i="1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4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  <a:r>
              <a:rPr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和{</a:t>
            </a:r>
            <a:r>
              <a:rPr sz="2400" spc="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400" i="1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sz="2400" spc="-1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  <a:endParaRPr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69266" indent="-457200">
              <a:lnSpc>
                <a:spcPts val="3600"/>
              </a:lnSpc>
              <a:spcBef>
                <a:spcPts val="670"/>
              </a:spcBef>
              <a:buClr>
                <a:srgbClr val="CC9900"/>
              </a:buClr>
              <a:buSzPct val="69642"/>
              <a:buFont typeface="宋体" panose="02010600030101010101" pitchFamily="2" charset="-122"/>
              <a:buChar char="-"/>
              <a:tabLst>
                <a:tab pos="460375" algn="l"/>
                <a:tab pos="461009" algn="l"/>
              </a:tabLst>
            </a:pPr>
            <a:r>
              <a:rPr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选</a:t>
            </a:r>
            <a:r>
              <a:rPr sz="2400" spc="-1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取</a:t>
            </a:r>
            <a:r>
              <a:rPr sz="2400" i="1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sz="2400" spc="-1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400" i="1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sz="2400" spc="-2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400" i="1" spc="-1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sz="2400" i="1" spc="-1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为代表，构造得到最小DFA</a:t>
            </a:r>
            <a:endParaRPr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79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6BBFB2F4-CCE2-BF05-7E87-C850C836A85C}"/>
              </a:ext>
            </a:extLst>
          </p:cNvPr>
          <p:cNvSpPr txBox="1"/>
          <p:nvPr/>
        </p:nvSpPr>
        <p:spPr>
          <a:xfrm>
            <a:off x="559702" y="838200"/>
            <a:ext cx="8238184" cy="532838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例子：</a:t>
            </a:r>
            <a:endParaRPr lang="en-US" altLang="zh-CN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78C19089-0993-97AE-5B14-ED614CA793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4" y="76200"/>
            <a:ext cx="455513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5" dirty="0">
                <a:solidFill>
                  <a:schemeClr val="bg1"/>
                </a:solidFill>
              </a:rPr>
              <a:t>H</a:t>
            </a:r>
            <a:r>
              <a:rPr lang="en-US" altLang="zh-CN" spc="-5" dirty="0">
                <a:solidFill>
                  <a:schemeClr val="bg1"/>
                </a:solidFill>
              </a:rPr>
              <a:t>opcroft</a:t>
            </a:r>
            <a:r>
              <a:rPr lang="zh-CN" altLang="en-US" spc="-5" dirty="0">
                <a:solidFill>
                  <a:schemeClr val="bg1"/>
                </a:solidFill>
              </a:rPr>
              <a:t>算法</a:t>
            </a:r>
            <a:endParaRPr spc="-5" dirty="0">
              <a:solidFill>
                <a:schemeClr val="bg1"/>
              </a:solidFill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EDC4A69-ECDC-47E2-D96C-31BBC1735123}"/>
              </a:ext>
            </a:extLst>
          </p:cNvPr>
          <p:cNvGrpSpPr/>
          <p:nvPr/>
        </p:nvGrpSpPr>
        <p:grpSpPr>
          <a:xfrm>
            <a:off x="601577" y="3638349"/>
            <a:ext cx="4764505" cy="2969394"/>
            <a:chOff x="1020278" y="3638349"/>
            <a:chExt cx="4764505" cy="2969394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A576C4E-2F54-63D1-8D89-A896C49A3C60}"/>
                </a:ext>
              </a:extLst>
            </p:cNvPr>
            <p:cNvSpPr/>
            <p:nvPr/>
          </p:nvSpPr>
          <p:spPr>
            <a:xfrm>
              <a:off x="1020278" y="3638349"/>
              <a:ext cx="4764505" cy="2969394"/>
            </a:xfrm>
            <a:custGeom>
              <a:avLst/>
              <a:gdLst>
                <a:gd name="connsiteX0" fmla="*/ 0 w 4764505"/>
                <a:gd name="connsiteY0" fmla="*/ 0 h 2969394"/>
                <a:gd name="connsiteX1" fmla="*/ 537708 w 4764505"/>
                <a:gd name="connsiteY1" fmla="*/ 0 h 2969394"/>
                <a:gd name="connsiteX2" fmla="*/ 1218352 w 4764505"/>
                <a:gd name="connsiteY2" fmla="*/ 0 h 2969394"/>
                <a:gd name="connsiteX3" fmla="*/ 1803705 w 4764505"/>
                <a:gd name="connsiteY3" fmla="*/ 0 h 2969394"/>
                <a:gd name="connsiteX4" fmla="*/ 2531994 w 4764505"/>
                <a:gd name="connsiteY4" fmla="*/ 0 h 2969394"/>
                <a:gd name="connsiteX5" fmla="*/ 3260283 w 4764505"/>
                <a:gd name="connsiteY5" fmla="*/ 0 h 2969394"/>
                <a:gd name="connsiteX6" fmla="*/ 3845636 w 4764505"/>
                <a:gd name="connsiteY6" fmla="*/ 0 h 2969394"/>
                <a:gd name="connsiteX7" fmla="*/ 4764505 w 4764505"/>
                <a:gd name="connsiteY7" fmla="*/ 0 h 2969394"/>
                <a:gd name="connsiteX8" fmla="*/ 4764505 w 4764505"/>
                <a:gd name="connsiteY8" fmla="*/ 623573 h 2969394"/>
                <a:gd name="connsiteX9" fmla="*/ 4764505 w 4764505"/>
                <a:gd name="connsiteY9" fmla="*/ 1276839 h 2969394"/>
                <a:gd name="connsiteX10" fmla="*/ 4764505 w 4764505"/>
                <a:gd name="connsiteY10" fmla="*/ 1811330 h 2969394"/>
                <a:gd name="connsiteX11" fmla="*/ 4764505 w 4764505"/>
                <a:gd name="connsiteY11" fmla="*/ 2345821 h 2969394"/>
                <a:gd name="connsiteX12" fmla="*/ 4764505 w 4764505"/>
                <a:gd name="connsiteY12" fmla="*/ 2969394 h 2969394"/>
                <a:gd name="connsiteX13" fmla="*/ 4131506 w 4764505"/>
                <a:gd name="connsiteY13" fmla="*/ 2969394 h 2969394"/>
                <a:gd name="connsiteX14" fmla="*/ 3593798 w 4764505"/>
                <a:gd name="connsiteY14" fmla="*/ 2969394 h 2969394"/>
                <a:gd name="connsiteX15" fmla="*/ 3008445 w 4764505"/>
                <a:gd name="connsiteY15" fmla="*/ 2969394 h 2969394"/>
                <a:gd name="connsiteX16" fmla="*/ 2280156 w 4764505"/>
                <a:gd name="connsiteY16" fmla="*/ 2969394 h 2969394"/>
                <a:gd name="connsiteX17" fmla="*/ 1504222 w 4764505"/>
                <a:gd name="connsiteY17" fmla="*/ 2969394 h 2969394"/>
                <a:gd name="connsiteX18" fmla="*/ 775934 w 4764505"/>
                <a:gd name="connsiteY18" fmla="*/ 2969394 h 2969394"/>
                <a:gd name="connsiteX19" fmla="*/ 0 w 4764505"/>
                <a:gd name="connsiteY19" fmla="*/ 2969394 h 2969394"/>
                <a:gd name="connsiteX20" fmla="*/ 0 w 4764505"/>
                <a:gd name="connsiteY20" fmla="*/ 2316127 h 2969394"/>
                <a:gd name="connsiteX21" fmla="*/ 0 w 4764505"/>
                <a:gd name="connsiteY21" fmla="*/ 1662861 h 2969394"/>
                <a:gd name="connsiteX22" fmla="*/ 0 w 4764505"/>
                <a:gd name="connsiteY22" fmla="*/ 1158064 h 2969394"/>
                <a:gd name="connsiteX23" fmla="*/ 0 w 4764505"/>
                <a:gd name="connsiteY23" fmla="*/ 653267 h 2969394"/>
                <a:gd name="connsiteX24" fmla="*/ 0 w 4764505"/>
                <a:gd name="connsiteY24" fmla="*/ 0 h 296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64505" h="2969394" fill="none" extrusionOk="0">
                  <a:moveTo>
                    <a:pt x="0" y="0"/>
                  </a:moveTo>
                  <a:cubicBezTo>
                    <a:pt x="147843" y="-10658"/>
                    <a:pt x="288323" y="-24007"/>
                    <a:pt x="537708" y="0"/>
                  </a:cubicBezTo>
                  <a:cubicBezTo>
                    <a:pt x="787093" y="24007"/>
                    <a:pt x="1012815" y="-8603"/>
                    <a:pt x="1218352" y="0"/>
                  </a:cubicBezTo>
                  <a:cubicBezTo>
                    <a:pt x="1423889" y="8603"/>
                    <a:pt x="1652794" y="27018"/>
                    <a:pt x="1803705" y="0"/>
                  </a:cubicBezTo>
                  <a:cubicBezTo>
                    <a:pt x="1954616" y="-27018"/>
                    <a:pt x="2194350" y="-22997"/>
                    <a:pt x="2531994" y="0"/>
                  </a:cubicBezTo>
                  <a:cubicBezTo>
                    <a:pt x="2869638" y="22997"/>
                    <a:pt x="3101602" y="20106"/>
                    <a:pt x="3260283" y="0"/>
                  </a:cubicBezTo>
                  <a:cubicBezTo>
                    <a:pt x="3418964" y="-20106"/>
                    <a:pt x="3639269" y="22969"/>
                    <a:pt x="3845636" y="0"/>
                  </a:cubicBezTo>
                  <a:cubicBezTo>
                    <a:pt x="4052003" y="-22969"/>
                    <a:pt x="4345432" y="-24412"/>
                    <a:pt x="4764505" y="0"/>
                  </a:cubicBezTo>
                  <a:cubicBezTo>
                    <a:pt x="4767389" y="204499"/>
                    <a:pt x="4788587" y="425618"/>
                    <a:pt x="4764505" y="623573"/>
                  </a:cubicBezTo>
                  <a:cubicBezTo>
                    <a:pt x="4740423" y="821528"/>
                    <a:pt x="4777335" y="1089354"/>
                    <a:pt x="4764505" y="1276839"/>
                  </a:cubicBezTo>
                  <a:cubicBezTo>
                    <a:pt x="4751675" y="1464324"/>
                    <a:pt x="4752283" y="1602454"/>
                    <a:pt x="4764505" y="1811330"/>
                  </a:cubicBezTo>
                  <a:cubicBezTo>
                    <a:pt x="4776727" y="2020206"/>
                    <a:pt x="4768348" y="2196847"/>
                    <a:pt x="4764505" y="2345821"/>
                  </a:cubicBezTo>
                  <a:cubicBezTo>
                    <a:pt x="4760662" y="2494795"/>
                    <a:pt x="4779561" y="2741921"/>
                    <a:pt x="4764505" y="2969394"/>
                  </a:cubicBezTo>
                  <a:cubicBezTo>
                    <a:pt x="4503169" y="2979638"/>
                    <a:pt x="4446220" y="2944505"/>
                    <a:pt x="4131506" y="2969394"/>
                  </a:cubicBezTo>
                  <a:cubicBezTo>
                    <a:pt x="3816792" y="2994283"/>
                    <a:pt x="3776301" y="2976101"/>
                    <a:pt x="3593798" y="2969394"/>
                  </a:cubicBezTo>
                  <a:cubicBezTo>
                    <a:pt x="3411295" y="2962687"/>
                    <a:pt x="3200307" y="2973686"/>
                    <a:pt x="3008445" y="2969394"/>
                  </a:cubicBezTo>
                  <a:cubicBezTo>
                    <a:pt x="2816583" y="2965102"/>
                    <a:pt x="2512970" y="2984338"/>
                    <a:pt x="2280156" y="2969394"/>
                  </a:cubicBezTo>
                  <a:cubicBezTo>
                    <a:pt x="2047342" y="2954450"/>
                    <a:pt x="1728556" y="2932421"/>
                    <a:pt x="1504222" y="2969394"/>
                  </a:cubicBezTo>
                  <a:cubicBezTo>
                    <a:pt x="1279888" y="3006367"/>
                    <a:pt x="936134" y="3005085"/>
                    <a:pt x="775934" y="2969394"/>
                  </a:cubicBezTo>
                  <a:cubicBezTo>
                    <a:pt x="615734" y="2933703"/>
                    <a:pt x="202616" y="2932209"/>
                    <a:pt x="0" y="2969394"/>
                  </a:cubicBezTo>
                  <a:cubicBezTo>
                    <a:pt x="-14463" y="2799353"/>
                    <a:pt x="-23518" y="2591982"/>
                    <a:pt x="0" y="2316127"/>
                  </a:cubicBezTo>
                  <a:cubicBezTo>
                    <a:pt x="23518" y="2040272"/>
                    <a:pt x="-9137" y="1906921"/>
                    <a:pt x="0" y="1662861"/>
                  </a:cubicBezTo>
                  <a:cubicBezTo>
                    <a:pt x="9137" y="1418801"/>
                    <a:pt x="-1272" y="1396604"/>
                    <a:pt x="0" y="1158064"/>
                  </a:cubicBezTo>
                  <a:cubicBezTo>
                    <a:pt x="1272" y="919524"/>
                    <a:pt x="-6165" y="805356"/>
                    <a:pt x="0" y="653267"/>
                  </a:cubicBezTo>
                  <a:cubicBezTo>
                    <a:pt x="6165" y="501178"/>
                    <a:pt x="16365" y="268570"/>
                    <a:pt x="0" y="0"/>
                  </a:cubicBezTo>
                  <a:close/>
                </a:path>
                <a:path w="4764505" h="2969394" stroke="0" extrusionOk="0">
                  <a:moveTo>
                    <a:pt x="0" y="0"/>
                  </a:moveTo>
                  <a:cubicBezTo>
                    <a:pt x="231430" y="24134"/>
                    <a:pt x="391387" y="6291"/>
                    <a:pt x="632999" y="0"/>
                  </a:cubicBezTo>
                  <a:cubicBezTo>
                    <a:pt x="874611" y="-6291"/>
                    <a:pt x="988715" y="-10232"/>
                    <a:pt x="1170707" y="0"/>
                  </a:cubicBezTo>
                  <a:cubicBezTo>
                    <a:pt x="1352699" y="10232"/>
                    <a:pt x="1593426" y="24875"/>
                    <a:pt x="1851351" y="0"/>
                  </a:cubicBezTo>
                  <a:cubicBezTo>
                    <a:pt x="2109276" y="-24875"/>
                    <a:pt x="2131255" y="2863"/>
                    <a:pt x="2389059" y="0"/>
                  </a:cubicBezTo>
                  <a:cubicBezTo>
                    <a:pt x="2646863" y="-2863"/>
                    <a:pt x="2659110" y="16108"/>
                    <a:pt x="2926767" y="0"/>
                  </a:cubicBezTo>
                  <a:cubicBezTo>
                    <a:pt x="3194424" y="-16108"/>
                    <a:pt x="3390829" y="6729"/>
                    <a:pt x="3702701" y="0"/>
                  </a:cubicBezTo>
                  <a:cubicBezTo>
                    <a:pt x="4014573" y="-6729"/>
                    <a:pt x="4353653" y="28117"/>
                    <a:pt x="4764505" y="0"/>
                  </a:cubicBezTo>
                  <a:cubicBezTo>
                    <a:pt x="4742529" y="218128"/>
                    <a:pt x="4737675" y="433495"/>
                    <a:pt x="4764505" y="564185"/>
                  </a:cubicBezTo>
                  <a:cubicBezTo>
                    <a:pt x="4791335" y="694875"/>
                    <a:pt x="4764396" y="968124"/>
                    <a:pt x="4764505" y="1217452"/>
                  </a:cubicBezTo>
                  <a:cubicBezTo>
                    <a:pt x="4764614" y="1466780"/>
                    <a:pt x="4734828" y="1553045"/>
                    <a:pt x="4764505" y="1870718"/>
                  </a:cubicBezTo>
                  <a:cubicBezTo>
                    <a:pt x="4794182" y="2188391"/>
                    <a:pt x="4788182" y="2252229"/>
                    <a:pt x="4764505" y="2375515"/>
                  </a:cubicBezTo>
                  <a:cubicBezTo>
                    <a:pt x="4740828" y="2498801"/>
                    <a:pt x="4740599" y="2672513"/>
                    <a:pt x="4764505" y="2969394"/>
                  </a:cubicBezTo>
                  <a:cubicBezTo>
                    <a:pt x="4572647" y="2973540"/>
                    <a:pt x="4421461" y="2952914"/>
                    <a:pt x="4226797" y="2969394"/>
                  </a:cubicBezTo>
                  <a:cubicBezTo>
                    <a:pt x="4032133" y="2985874"/>
                    <a:pt x="3662124" y="2990990"/>
                    <a:pt x="3498508" y="2969394"/>
                  </a:cubicBezTo>
                  <a:cubicBezTo>
                    <a:pt x="3334892" y="2947798"/>
                    <a:pt x="3059704" y="2950024"/>
                    <a:pt x="2817864" y="2969394"/>
                  </a:cubicBezTo>
                  <a:cubicBezTo>
                    <a:pt x="2576024" y="2988764"/>
                    <a:pt x="2416887" y="2975905"/>
                    <a:pt x="2184866" y="2969394"/>
                  </a:cubicBezTo>
                  <a:cubicBezTo>
                    <a:pt x="1952845" y="2962883"/>
                    <a:pt x="1775120" y="2984302"/>
                    <a:pt x="1647157" y="2969394"/>
                  </a:cubicBezTo>
                  <a:cubicBezTo>
                    <a:pt x="1519194" y="2954486"/>
                    <a:pt x="1164126" y="2953702"/>
                    <a:pt x="918869" y="2969394"/>
                  </a:cubicBezTo>
                  <a:cubicBezTo>
                    <a:pt x="673612" y="2985086"/>
                    <a:pt x="431628" y="2937587"/>
                    <a:pt x="0" y="2969394"/>
                  </a:cubicBezTo>
                  <a:cubicBezTo>
                    <a:pt x="-4367" y="2867022"/>
                    <a:pt x="4378" y="2569187"/>
                    <a:pt x="0" y="2464597"/>
                  </a:cubicBezTo>
                  <a:cubicBezTo>
                    <a:pt x="-4378" y="2360007"/>
                    <a:pt x="-20729" y="2041690"/>
                    <a:pt x="0" y="1811330"/>
                  </a:cubicBezTo>
                  <a:cubicBezTo>
                    <a:pt x="20729" y="1580970"/>
                    <a:pt x="12156" y="1463896"/>
                    <a:pt x="0" y="1276839"/>
                  </a:cubicBezTo>
                  <a:cubicBezTo>
                    <a:pt x="-12156" y="1089782"/>
                    <a:pt x="-17770" y="908180"/>
                    <a:pt x="0" y="772042"/>
                  </a:cubicBezTo>
                  <a:cubicBezTo>
                    <a:pt x="17770" y="635904"/>
                    <a:pt x="-9095" y="225229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92463655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13D1B594-A989-C95C-A299-4709DDBAD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9045" y="3810000"/>
              <a:ext cx="4560772" cy="2609587"/>
            </a:xfrm>
            <a:custGeom>
              <a:avLst/>
              <a:gdLst>
                <a:gd name="connsiteX0" fmla="*/ 0 w 4560772"/>
                <a:gd name="connsiteY0" fmla="*/ 0 h 2609587"/>
                <a:gd name="connsiteX1" fmla="*/ 524489 w 4560772"/>
                <a:gd name="connsiteY1" fmla="*/ 0 h 2609587"/>
                <a:gd name="connsiteX2" fmla="*/ 1003370 w 4560772"/>
                <a:gd name="connsiteY2" fmla="*/ 0 h 2609587"/>
                <a:gd name="connsiteX3" fmla="*/ 1664682 w 4560772"/>
                <a:gd name="connsiteY3" fmla="*/ 0 h 2609587"/>
                <a:gd name="connsiteX4" fmla="*/ 2189171 w 4560772"/>
                <a:gd name="connsiteY4" fmla="*/ 0 h 2609587"/>
                <a:gd name="connsiteX5" fmla="*/ 2804875 w 4560772"/>
                <a:gd name="connsiteY5" fmla="*/ 0 h 2609587"/>
                <a:gd name="connsiteX6" fmla="*/ 3283756 w 4560772"/>
                <a:gd name="connsiteY6" fmla="*/ 0 h 2609587"/>
                <a:gd name="connsiteX7" fmla="*/ 3853852 w 4560772"/>
                <a:gd name="connsiteY7" fmla="*/ 0 h 2609587"/>
                <a:gd name="connsiteX8" fmla="*/ 4560772 w 4560772"/>
                <a:gd name="connsiteY8" fmla="*/ 0 h 2609587"/>
                <a:gd name="connsiteX9" fmla="*/ 4560772 w 4560772"/>
                <a:gd name="connsiteY9" fmla="*/ 443630 h 2609587"/>
                <a:gd name="connsiteX10" fmla="*/ 4560772 w 4560772"/>
                <a:gd name="connsiteY10" fmla="*/ 887260 h 2609587"/>
                <a:gd name="connsiteX11" fmla="*/ 4560772 w 4560772"/>
                <a:gd name="connsiteY11" fmla="*/ 1435273 h 2609587"/>
                <a:gd name="connsiteX12" fmla="*/ 4560772 w 4560772"/>
                <a:gd name="connsiteY12" fmla="*/ 1904999 h 2609587"/>
                <a:gd name="connsiteX13" fmla="*/ 4560772 w 4560772"/>
                <a:gd name="connsiteY13" fmla="*/ 2609587 h 2609587"/>
                <a:gd name="connsiteX14" fmla="*/ 3899460 w 4560772"/>
                <a:gd name="connsiteY14" fmla="*/ 2609587 h 2609587"/>
                <a:gd name="connsiteX15" fmla="*/ 3466187 w 4560772"/>
                <a:gd name="connsiteY15" fmla="*/ 2609587 h 2609587"/>
                <a:gd name="connsiteX16" fmla="*/ 2941698 w 4560772"/>
                <a:gd name="connsiteY16" fmla="*/ 2609587 h 2609587"/>
                <a:gd name="connsiteX17" fmla="*/ 2417209 w 4560772"/>
                <a:gd name="connsiteY17" fmla="*/ 2609587 h 2609587"/>
                <a:gd name="connsiteX18" fmla="*/ 1892720 w 4560772"/>
                <a:gd name="connsiteY18" fmla="*/ 2609587 h 2609587"/>
                <a:gd name="connsiteX19" fmla="*/ 1413839 w 4560772"/>
                <a:gd name="connsiteY19" fmla="*/ 2609587 h 2609587"/>
                <a:gd name="connsiteX20" fmla="*/ 980566 w 4560772"/>
                <a:gd name="connsiteY20" fmla="*/ 2609587 h 2609587"/>
                <a:gd name="connsiteX21" fmla="*/ 0 w 4560772"/>
                <a:gd name="connsiteY21" fmla="*/ 2609587 h 2609587"/>
                <a:gd name="connsiteX22" fmla="*/ 0 w 4560772"/>
                <a:gd name="connsiteY22" fmla="*/ 2035478 h 2609587"/>
                <a:gd name="connsiteX23" fmla="*/ 0 w 4560772"/>
                <a:gd name="connsiteY23" fmla="*/ 1513560 h 2609587"/>
                <a:gd name="connsiteX24" fmla="*/ 0 w 4560772"/>
                <a:gd name="connsiteY24" fmla="*/ 1043835 h 2609587"/>
                <a:gd name="connsiteX25" fmla="*/ 0 w 4560772"/>
                <a:gd name="connsiteY25" fmla="*/ 574109 h 2609587"/>
                <a:gd name="connsiteX26" fmla="*/ 0 w 4560772"/>
                <a:gd name="connsiteY26" fmla="*/ 0 h 260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60772" h="2609587" fill="none" extrusionOk="0">
                  <a:moveTo>
                    <a:pt x="0" y="0"/>
                  </a:moveTo>
                  <a:cubicBezTo>
                    <a:pt x="243927" y="-4054"/>
                    <a:pt x="327957" y="55517"/>
                    <a:pt x="524489" y="0"/>
                  </a:cubicBezTo>
                  <a:cubicBezTo>
                    <a:pt x="721021" y="-55517"/>
                    <a:pt x="850429" y="5962"/>
                    <a:pt x="1003370" y="0"/>
                  </a:cubicBezTo>
                  <a:cubicBezTo>
                    <a:pt x="1156311" y="-5962"/>
                    <a:pt x="1356475" y="25926"/>
                    <a:pt x="1664682" y="0"/>
                  </a:cubicBezTo>
                  <a:cubicBezTo>
                    <a:pt x="1972889" y="-25926"/>
                    <a:pt x="1969605" y="5361"/>
                    <a:pt x="2189171" y="0"/>
                  </a:cubicBezTo>
                  <a:cubicBezTo>
                    <a:pt x="2408737" y="-5361"/>
                    <a:pt x="2573026" y="45556"/>
                    <a:pt x="2804875" y="0"/>
                  </a:cubicBezTo>
                  <a:cubicBezTo>
                    <a:pt x="3036724" y="-45556"/>
                    <a:pt x="3073523" y="23123"/>
                    <a:pt x="3283756" y="0"/>
                  </a:cubicBezTo>
                  <a:cubicBezTo>
                    <a:pt x="3493989" y="-23123"/>
                    <a:pt x="3692663" y="34442"/>
                    <a:pt x="3853852" y="0"/>
                  </a:cubicBezTo>
                  <a:cubicBezTo>
                    <a:pt x="4015041" y="-34442"/>
                    <a:pt x="4406536" y="53266"/>
                    <a:pt x="4560772" y="0"/>
                  </a:cubicBezTo>
                  <a:cubicBezTo>
                    <a:pt x="4608440" y="193312"/>
                    <a:pt x="4536874" y="305157"/>
                    <a:pt x="4560772" y="443630"/>
                  </a:cubicBezTo>
                  <a:cubicBezTo>
                    <a:pt x="4584670" y="582103"/>
                    <a:pt x="4525327" y="680347"/>
                    <a:pt x="4560772" y="887260"/>
                  </a:cubicBezTo>
                  <a:cubicBezTo>
                    <a:pt x="4596217" y="1094173"/>
                    <a:pt x="4520638" y="1196716"/>
                    <a:pt x="4560772" y="1435273"/>
                  </a:cubicBezTo>
                  <a:cubicBezTo>
                    <a:pt x="4600906" y="1673830"/>
                    <a:pt x="4545565" y="1706103"/>
                    <a:pt x="4560772" y="1904999"/>
                  </a:cubicBezTo>
                  <a:cubicBezTo>
                    <a:pt x="4575979" y="2103895"/>
                    <a:pt x="4504335" y="2294990"/>
                    <a:pt x="4560772" y="2609587"/>
                  </a:cubicBezTo>
                  <a:cubicBezTo>
                    <a:pt x="4234357" y="2619624"/>
                    <a:pt x="4116551" y="2570846"/>
                    <a:pt x="3899460" y="2609587"/>
                  </a:cubicBezTo>
                  <a:cubicBezTo>
                    <a:pt x="3682369" y="2648328"/>
                    <a:pt x="3632240" y="2605830"/>
                    <a:pt x="3466187" y="2609587"/>
                  </a:cubicBezTo>
                  <a:cubicBezTo>
                    <a:pt x="3300134" y="2613344"/>
                    <a:pt x="3179297" y="2598496"/>
                    <a:pt x="2941698" y="2609587"/>
                  </a:cubicBezTo>
                  <a:cubicBezTo>
                    <a:pt x="2704099" y="2620678"/>
                    <a:pt x="2603017" y="2568265"/>
                    <a:pt x="2417209" y="2609587"/>
                  </a:cubicBezTo>
                  <a:cubicBezTo>
                    <a:pt x="2231401" y="2650909"/>
                    <a:pt x="2039197" y="2604609"/>
                    <a:pt x="1892720" y="2609587"/>
                  </a:cubicBezTo>
                  <a:cubicBezTo>
                    <a:pt x="1746243" y="2614565"/>
                    <a:pt x="1581580" y="2591601"/>
                    <a:pt x="1413839" y="2609587"/>
                  </a:cubicBezTo>
                  <a:cubicBezTo>
                    <a:pt x="1246098" y="2627573"/>
                    <a:pt x="1079444" y="2603156"/>
                    <a:pt x="980566" y="2609587"/>
                  </a:cubicBezTo>
                  <a:cubicBezTo>
                    <a:pt x="881688" y="2616018"/>
                    <a:pt x="311077" y="2519934"/>
                    <a:pt x="0" y="2609587"/>
                  </a:cubicBezTo>
                  <a:cubicBezTo>
                    <a:pt x="-16267" y="2471809"/>
                    <a:pt x="51821" y="2220779"/>
                    <a:pt x="0" y="2035478"/>
                  </a:cubicBezTo>
                  <a:cubicBezTo>
                    <a:pt x="-51821" y="1850177"/>
                    <a:pt x="25445" y="1695123"/>
                    <a:pt x="0" y="1513560"/>
                  </a:cubicBezTo>
                  <a:cubicBezTo>
                    <a:pt x="-25445" y="1331997"/>
                    <a:pt x="30328" y="1235908"/>
                    <a:pt x="0" y="1043835"/>
                  </a:cubicBezTo>
                  <a:cubicBezTo>
                    <a:pt x="-30328" y="851762"/>
                    <a:pt x="31856" y="754503"/>
                    <a:pt x="0" y="574109"/>
                  </a:cubicBezTo>
                  <a:cubicBezTo>
                    <a:pt x="-31856" y="393715"/>
                    <a:pt x="23857" y="247960"/>
                    <a:pt x="0" y="0"/>
                  </a:cubicBezTo>
                  <a:close/>
                </a:path>
                <a:path w="4560772" h="2609587" stroke="0" extrusionOk="0">
                  <a:moveTo>
                    <a:pt x="0" y="0"/>
                  </a:moveTo>
                  <a:cubicBezTo>
                    <a:pt x="235528" y="-55661"/>
                    <a:pt x="388620" y="22139"/>
                    <a:pt x="570097" y="0"/>
                  </a:cubicBezTo>
                  <a:cubicBezTo>
                    <a:pt x="751574" y="-22139"/>
                    <a:pt x="812539" y="13397"/>
                    <a:pt x="1048978" y="0"/>
                  </a:cubicBezTo>
                  <a:cubicBezTo>
                    <a:pt x="1285417" y="-13397"/>
                    <a:pt x="1337153" y="42575"/>
                    <a:pt x="1482251" y="0"/>
                  </a:cubicBezTo>
                  <a:cubicBezTo>
                    <a:pt x="1627349" y="-42575"/>
                    <a:pt x="1796545" y="12643"/>
                    <a:pt x="1915524" y="0"/>
                  </a:cubicBezTo>
                  <a:cubicBezTo>
                    <a:pt x="2034503" y="-12643"/>
                    <a:pt x="2195917" y="20488"/>
                    <a:pt x="2394405" y="0"/>
                  </a:cubicBezTo>
                  <a:cubicBezTo>
                    <a:pt x="2592893" y="-20488"/>
                    <a:pt x="2731435" y="41243"/>
                    <a:pt x="2827679" y="0"/>
                  </a:cubicBezTo>
                  <a:cubicBezTo>
                    <a:pt x="2923923" y="-41243"/>
                    <a:pt x="3079547" y="4177"/>
                    <a:pt x="3260952" y="0"/>
                  </a:cubicBezTo>
                  <a:cubicBezTo>
                    <a:pt x="3442357" y="-4177"/>
                    <a:pt x="3695546" y="64015"/>
                    <a:pt x="3876656" y="0"/>
                  </a:cubicBezTo>
                  <a:cubicBezTo>
                    <a:pt x="4057766" y="-64015"/>
                    <a:pt x="4343118" y="77825"/>
                    <a:pt x="4560772" y="0"/>
                  </a:cubicBezTo>
                  <a:cubicBezTo>
                    <a:pt x="4565709" y="214245"/>
                    <a:pt x="4510991" y="350178"/>
                    <a:pt x="4560772" y="574109"/>
                  </a:cubicBezTo>
                  <a:cubicBezTo>
                    <a:pt x="4610553" y="798040"/>
                    <a:pt x="4528840" y="871356"/>
                    <a:pt x="4560772" y="1148218"/>
                  </a:cubicBezTo>
                  <a:cubicBezTo>
                    <a:pt x="4592704" y="1425080"/>
                    <a:pt x="4547983" y="1439242"/>
                    <a:pt x="4560772" y="1644040"/>
                  </a:cubicBezTo>
                  <a:cubicBezTo>
                    <a:pt x="4573561" y="1848838"/>
                    <a:pt x="4521687" y="2019515"/>
                    <a:pt x="4560772" y="2139861"/>
                  </a:cubicBezTo>
                  <a:cubicBezTo>
                    <a:pt x="4599857" y="2260207"/>
                    <a:pt x="4515260" y="2498808"/>
                    <a:pt x="4560772" y="2609587"/>
                  </a:cubicBezTo>
                  <a:cubicBezTo>
                    <a:pt x="4344706" y="2639208"/>
                    <a:pt x="4147293" y="2575537"/>
                    <a:pt x="3945068" y="2609587"/>
                  </a:cubicBezTo>
                  <a:cubicBezTo>
                    <a:pt x="3742843" y="2643637"/>
                    <a:pt x="3716819" y="2608186"/>
                    <a:pt x="3511794" y="2609587"/>
                  </a:cubicBezTo>
                  <a:cubicBezTo>
                    <a:pt x="3306769" y="2610988"/>
                    <a:pt x="3190603" y="2593630"/>
                    <a:pt x="3078521" y="2609587"/>
                  </a:cubicBezTo>
                  <a:cubicBezTo>
                    <a:pt x="2966439" y="2625544"/>
                    <a:pt x="2638528" y="2573061"/>
                    <a:pt x="2462817" y="2609587"/>
                  </a:cubicBezTo>
                  <a:cubicBezTo>
                    <a:pt x="2287106" y="2646113"/>
                    <a:pt x="2056089" y="2583308"/>
                    <a:pt x="1801505" y="2609587"/>
                  </a:cubicBezTo>
                  <a:cubicBezTo>
                    <a:pt x="1546921" y="2635866"/>
                    <a:pt x="1430407" y="2582660"/>
                    <a:pt x="1322624" y="2609587"/>
                  </a:cubicBezTo>
                  <a:cubicBezTo>
                    <a:pt x="1214841" y="2636514"/>
                    <a:pt x="914749" y="2593263"/>
                    <a:pt x="798135" y="2609587"/>
                  </a:cubicBezTo>
                  <a:cubicBezTo>
                    <a:pt x="681521" y="2625911"/>
                    <a:pt x="164954" y="2542546"/>
                    <a:pt x="0" y="2609587"/>
                  </a:cubicBezTo>
                  <a:cubicBezTo>
                    <a:pt x="-10127" y="2486908"/>
                    <a:pt x="27957" y="2224246"/>
                    <a:pt x="0" y="2087670"/>
                  </a:cubicBezTo>
                  <a:cubicBezTo>
                    <a:pt x="-27957" y="1951094"/>
                    <a:pt x="21377" y="1736566"/>
                    <a:pt x="0" y="1617944"/>
                  </a:cubicBezTo>
                  <a:cubicBezTo>
                    <a:pt x="-21377" y="1499322"/>
                    <a:pt x="11620" y="1354249"/>
                    <a:pt x="0" y="1174314"/>
                  </a:cubicBezTo>
                  <a:cubicBezTo>
                    <a:pt x="-11620" y="994379"/>
                    <a:pt x="16373" y="778627"/>
                    <a:pt x="0" y="678493"/>
                  </a:cubicBezTo>
                  <a:cubicBezTo>
                    <a:pt x="-16373" y="578359"/>
                    <a:pt x="62460" y="185479"/>
                    <a:pt x="0" y="0"/>
                  </a:cubicBezTo>
                  <a:close/>
                </a:path>
              </a:pathLst>
            </a:custGeom>
            <a:ln>
              <a:noFill/>
              <a:extLst>
                <a:ext uri="{C807C97D-BFC1-408E-A445-0C87EB9F89A2}">
                  <ask:lineSketchStyleProps xmlns:ask="http://schemas.microsoft.com/office/drawing/2018/sketchyshapes" sd="2071552159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F061F377-8D7D-3517-0F01-E863FF1A9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480" y="4046590"/>
            <a:ext cx="2998692" cy="2152906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4" y="47322"/>
            <a:ext cx="793841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 err="1">
                <a:solidFill>
                  <a:schemeClr val="bg1"/>
                </a:solidFill>
              </a:rPr>
              <a:t>词法分析器状态</a:t>
            </a:r>
            <a:r>
              <a:rPr lang="zh-CN" altLang="en-US" spc="-5" dirty="0">
                <a:solidFill>
                  <a:schemeClr val="bg1"/>
                </a:solidFill>
              </a:rPr>
              <a:t>数量</a:t>
            </a:r>
            <a:r>
              <a:rPr spc="-5" dirty="0" err="1">
                <a:solidFill>
                  <a:schemeClr val="bg1"/>
                </a:solidFill>
              </a:rPr>
              <a:t>的最小化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80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0856" y="838200"/>
            <a:ext cx="8215943" cy="4313553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ts val="36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基本思想</a:t>
            </a:r>
            <a:r>
              <a:rPr sz="2800" spc="-1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和</a:t>
            </a:r>
            <a:r>
              <a:rPr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 Linotype"/>
              </a:rPr>
              <a:t>DFA</a:t>
            </a:r>
            <a:r>
              <a:rPr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最小化算法相同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SimSun"/>
            </a:endParaRPr>
          </a:p>
          <a:p>
            <a:pPr marL="469266" indent="-457200">
              <a:lnSpc>
                <a:spcPts val="3600"/>
              </a:lnSpc>
              <a:spcBef>
                <a:spcPts val="6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差别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SimSun"/>
            </a:endParaRPr>
          </a:p>
          <a:p>
            <a:pPr marL="901065" lvl="1" indent="-440055">
              <a:lnSpc>
                <a:spcPts val="3600"/>
              </a:lnSpc>
              <a:spcBef>
                <a:spcPts val="605"/>
              </a:spcBef>
              <a:buClr>
                <a:srgbClr val="808080"/>
              </a:buClr>
              <a:buSzPct val="64583"/>
              <a:buChar char="–"/>
              <a:tabLst>
                <a:tab pos="901065" algn="l"/>
                <a:tab pos="901700" algn="l"/>
              </a:tabLst>
            </a:pPr>
            <a:r>
              <a:rPr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词法分析器中的接受状态</a:t>
            </a:r>
            <a:r>
              <a:rPr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对应于不同的模式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SimSun"/>
            </a:endParaRPr>
          </a:p>
          <a:p>
            <a:pPr marL="901065" lvl="1" indent="-440055">
              <a:lnSpc>
                <a:spcPts val="3600"/>
              </a:lnSpc>
              <a:spcBef>
                <a:spcPts val="580"/>
              </a:spcBef>
              <a:buClr>
                <a:srgbClr val="808080"/>
              </a:buClr>
              <a:buSzPct val="64583"/>
              <a:buChar char="–"/>
              <a:tabLst>
                <a:tab pos="901065" algn="l"/>
                <a:tab pos="901700" algn="l"/>
              </a:tabLst>
            </a:pPr>
            <a:r>
              <a:rPr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对应不同模式的接受状态一定是不等价的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SimSun"/>
            </a:endParaRPr>
          </a:p>
          <a:p>
            <a:pPr marL="901065" lvl="1" indent="-440055">
              <a:lnSpc>
                <a:spcPts val="3600"/>
              </a:lnSpc>
              <a:spcBef>
                <a:spcPts val="575"/>
              </a:spcBef>
              <a:buClr>
                <a:srgbClr val="808080"/>
              </a:buClr>
              <a:buSzPct val="64583"/>
              <a:buChar char="–"/>
              <a:tabLst>
                <a:tab pos="901065" algn="l"/>
                <a:tab pos="901700" algn="l"/>
              </a:tabLst>
            </a:pPr>
            <a:r>
              <a:rPr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初始划分为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SimSun"/>
            </a:endParaRPr>
          </a:p>
          <a:p>
            <a:pPr marL="1306830" lvl="2" indent="-403225">
              <a:lnSpc>
                <a:spcPts val="3600"/>
              </a:lnSpc>
              <a:spcBef>
                <a:spcPts val="509"/>
              </a:spcBef>
              <a:buClr>
                <a:srgbClr val="CC9900"/>
              </a:buClr>
              <a:buSzPct val="60000"/>
              <a:buFont typeface="Palatino Linotype"/>
              <a:buChar char="•"/>
              <a:tabLst>
                <a:tab pos="1306195" algn="l"/>
                <a:tab pos="1307465" algn="l"/>
              </a:tabLst>
            </a:pPr>
            <a:r>
              <a:rPr sz="20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所有非接受状态集</a:t>
            </a:r>
            <a:r>
              <a:rPr sz="2000" spc="47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合</a:t>
            </a:r>
            <a:r>
              <a:rPr sz="20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 Linotype"/>
              </a:rPr>
              <a:t>+</a:t>
            </a:r>
            <a:r>
              <a:rPr sz="2000" spc="-2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 Linotype"/>
              </a:rPr>
              <a:t> </a:t>
            </a:r>
            <a:r>
              <a:rPr sz="20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对应</a:t>
            </a:r>
            <a:r>
              <a:rPr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各模式</a:t>
            </a:r>
            <a:r>
              <a:rPr sz="20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的接受状</a:t>
            </a:r>
            <a:r>
              <a:rPr sz="2000" spc="-1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态</a:t>
            </a:r>
            <a:r>
              <a:rPr sz="20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集合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  <a:cs typeface="SimSun"/>
            </a:endParaRPr>
          </a:p>
          <a:p>
            <a:pPr marL="469266" indent="-457200">
              <a:lnSpc>
                <a:spcPts val="3600"/>
              </a:lnSpc>
              <a:spcBef>
                <a:spcPts val="61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其余划分和构造的方法均相同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SimSun"/>
            </a:endParaRPr>
          </a:p>
          <a:p>
            <a:pPr marL="469266" indent="-457200">
              <a:lnSpc>
                <a:spcPts val="3600"/>
              </a:lnSpc>
              <a:spcBef>
                <a:spcPts val="6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接受状态对应的模式就是原来的模式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SimSun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DA0D213D-F9E5-E5EC-96F2-421FD0207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557" y="2222969"/>
            <a:ext cx="7557025" cy="3663336"/>
          </a:xfrm>
          <a:custGeom>
            <a:avLst/>
            <a:gdLst>
              <a:gd name="connsiteX0" fmla="*/ 0 w 7557025"/>
              <a:gd name="connsiteY0" fmla="*/ 0 h 3663336"/>
              <a:gd name="connsiteX1" fmla="*/ 838143 w 7557025"/>
              <a:gd name="connsiteY1" fmla="*/ 0 h 3663336"/>
              <a:gd name="connsiteX2" fmla="*/ 1374005 w 7557025"/>
              <a:gd name="connsiteY2" fmla="*/ 0 h 3663336"/>
              <a:gd name="connsiteX3" fmla="*/ 1834296 w 7557025"/>
              <a:gd name="connsiteY3" fmla="*/ 0 h 3663336"/>
              <a:gd name="connsiteX4" fmla="*/ 2445728 w 7557025"/>
              <a:gd name="connsiteY4" fmla="*/ 0 h 3663336"/>
              <a:gd name="connsiteX5" fmla="*/ 2906020 w 7557025"/>
              <a:gd name="connsiteY5" fmla="*/ 0 h 3663336"/>
              <a:gd name="connsiteX6" fmla="*/ 3517452 w 7557025"/>
              <a:gd name="connsiteY6" fmla="*/ 0 h 3663336"/>
              <a:gd name="connsiteX7" fmla="*/ 4128884 w 7557025"/>
              <a:gd name="connsiteY7" fmla="*/ 0 h 3663336"/>
              <a:gd name="connsiteX8" fmla="*/ 4891456 w 7557025"/>
              <a:gd name="connsiteY8" fmla="*/ 0 h 3663336"/>
              <a:gd name="connsiteX9" fmla="*/ 5427318 w 7557025"/>
              <a:gd name="connsiteY9" fmla="*/ 0 h 3663336"/>
              <a:gd name="connsiteX10" fmla="*/ 5887609 w 7557025"/>
              <a:gd name="connsiteY10" fmla="*/ 0 h 3663336"/>
              <a:gd name="connsiteX11" fmla="*/ 6423471 w 7557025"/>
              <a:gd name="connsiteY11" fmla="*/ 0 h 3663336"/>
              <a:gd name="connsiteX12" fmla="*/ 7557025 w 7557025"/>
              <a:gd name="connsiteY12" fmla="*/ 0 h 3663336"/>
              <a:gd name="connsiteX13" fmla="*/ 7557025 w 7557025"/>
              <a:gd name="connsiteY13" fmla="*/ 573923 h 3663336"/>
              <a:gd name="connsiteX14" fmla="*/ 7557025 w 7557025"/>
              <a:gd name="connsiteY14" fmla="*/ 1147845 h 3663336"/>
              <a:gd name="connsiteX15" fmla="*/ 7557025 w 7557025"/>
              <a:gd name="connsiteY15" fmla="*/ 1795035 h 3663336"/>
              <a:gd name="connsiteX16" fmla="*/ 7557025 w 7557025"/>
              <a:gd name="connsiteY16" fmla="*/ 2478857 h 3663336"/>
              <a:gd name="connsiteX17" fmla="*/ 7557025 w 7557025"/>
              <a:gd name="connsiteY17" fmla="*/ 3016147 h 3663336"/>
              <a:gd name="connsiteX18" fmla="*/ 7557025 w 7557025"/>
              <a:gd name="connsiteY18" fmla="*/ 3663336 h 3663336"/>
              <a:gd name="connsiteX19" fmla="*/ 6718882 w 7557025"/>
              <a:gd name="connsiteY19" fmla="*/ 3663336 h 3663336"/>
              <a:gd name="connsiteX20" fmla="*/ 6107450 w 7557025"/>
              <a:gd name="connsiteY20" fmla="*/ 3663336 h 3663336"/>
              <a:gd name="connsiteX21" fmla="*/ 5571588 w 7557025"/>
              <a:gd name="connsiteY21" fmla="*/ 3663336 h 3663336"/>
              <a:gd name="connsiteX22" fmla="*/ 5111297 w 7557025"/>
              <a:gd name="connsiteY22" fmla="*/ 3663336 h 3663336"/>
              <a:gd name="connsiteX23" fmla="*/ 4651005 w 7557025"/>
              <a:gd name="connsiteY23" fmla="*/ 3663336 h 3663336"/>
              <a:gd name="connsiteX24" fmla="*/ 4115144 w 7557025"/>
              <a:gd name="connsiteY24" fmla="*/ 3663336 h 3663336"/>
              <a:gd name="connsiteX25" fmla="*/ 3579282 w 7557025"/>
              <a:gd name="connsiteY25" fmla="*/ 3663336 h 3663336"/>
              <a:gd name="connsiteX26" fmla="*/ 3118990 w 7557025"/>
              <a:gd name="connsiteY26" fmla="*/ 3663336 h 3663336"/>
              <a:gd name="connsiteX27" fmla="*/ 2280848 w 7557025"/>
              <a:gd name="connsiteY27" fmla="*/ 3663336 h 3663336"/>
              <a:gd name="connsiteX28" fmla="*/ 1593845 w 7557025"/>
              <a:gd name="connsiteY28" fmla="*/ 3663336 h 3663336"/>
              <a:gd name="connsiteX29" fmla="*/ 1057983 w 7557025"/>
              <a:gd name="connsiteY29" fmla="*/ 3663336 h 3663336"/>
              <a:gd name="connsiteX30" fmla="*/ 0 w 7557025"/>
              <a:gd name="connsiteY30" fmla="*/ 3663336 h 3663336"/>
              <a:gd name="connsiteX31" fmla="*/ 0 w 7557025"/>
              <a:gd name="connsiteY31" fmla="*/ 3052780 h 3663336"/>
              <a:gd name="connsiteX32" fmla="*/ 0 w 7557025"/>
              <a:gd name="connsiteY32" fmla="*/ 2368957 h 3663336"/>
              <a:gd name="connsiteX33" fmla="*/ 0 w 7557025"/>
              <a:gd name="connsiteY33" fmla="*/ 1868301 h 3663336"/>
              <a:gd name="connsiteX34" fmla="*/ 0 w 7557025"/>
              <a:gd name="connsiteY34" fmla="*/ 1257745 h 3663336"/>
              <a:gd name="connsiteX35" fmla="*/ 0 w 7557025"/>
              <a:gd name="connsiteY35" fmla="*/ 573923 h 3663336"/>
              <a:gd name="connsiteX36" fmla="*/ 0 w 7557025"/>
              <a:gd name="connsiteY36" fmla="*/ 0 h 366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7557025" h="3663336" fill="none" extrusionOk="0">
                <a:moveTo>
                  <a:pt x="0" y="0"/>
                </a:moveTo>
                <a:cubicBezTo>
                  <a:pt x="190294" y="-25222"/>
                  <a:pt x="543919" y="-23372"/>
                  <a:pt x="838143" y="0"/>
                </a:cubicBezTo>
                <a:cubicBezTo>
                  <a:pt x="1132367" y="23372"/>
                  <a:pt x="1159587" y="25827"/>
                  <a:pt x="1374005" y="0"/>
                </a:cubicBezTo>
                <a:cubicBezTo>
                  <a:pt x="1588423" y="-25827"/>
                  <a:pt x="1638777" y="-15233"/>
                  <a:pt x="1834296" y="0"/>
                </a:cubicBezTo>
                <a:cubicBezTo>
                  <a:pt x="2029815" y="15233"/>
                  <a:pt x="2315068" y="24557"/>
                  <a:pt x="2445728" y="0"/>
                </a:cubicBezTo>
                <a:cubicBezTo>
                  <a:pt x="2576388" y="-24557"/>
                  <a:pt x="2746679" y="-9718"/>
                  <a:pt x="2906020" y="0"/>
                </a:cubicBezTo>
                <a:cubicBezTo>
                  <a:pt x="3065361" y="9718"/>
                  <a:pt x="3311017" y="-22559"/>
                  <a:pt x="3517452" y="0"/>
                </a:cubicBezTo>
                <a:cubicBezTo>
                  <a:pt x="3723887" y="22559"/>
                  <a:pt x="4005432" y="-6523"/>
                  <a:pt x="4128884" y="0"/>
                </a:cubicBezTo>
                <a:cubicBezTo>
                  <a:pt x="4252336" y="6523"/>
                  <a:pt x="4536864" y="33878"/>
                  <a:pt x="4891456" y="0"/>
                </a:cubicBezTo>
                <a:cubicBezTo>
                  <a:pt x="5246048" y="-33878"/>
                  <a:pt x="5169356" y="-8817"/>
                  <a:pt x="5427318" y="0"/>
                </a:cubicBezTo>
                <a:cubicBezTo>
                  <a:pt x="5685280" y="8817"/>
                  <a:pt x="5671422" y="11087"/>
                  <a:pt x="5887609" y="0"/>
                </a:cubicBezTo>
                <a:cubicBezTo>
                  <a:pt x="6103796" y="-11087"/>
                  <a:pt x="6209421" y="18978"/>
                  <a:pt x="6423471" y="0"/>
                </a:cubicBezTo>
                <a:cubicBezTo>
                  <a:pt x="6637521" y="-18978"/>
                  <a:pt x="7222589" y="-8343"/>
                  <a:pt x="7557025" y="0"/>
                </a:cubicBezTo>
                <a:cubicBezTo>
                  <a:pt x="7571538" y="171769"/>
                  <a:pt x="7584170" y="300998"/>
                  <a:pt x="7557025" y="573923"/>
                </a:cubicBezTo>
                <a:cubicBezTo>
                  <a:pt x="7529880" y="846848"/>
                  <a:pt x="7528655" y="969036"/>
                  <a:pt x="7557025" y="1147845"/>
                </a:cubicBezTo>
                <a:cubicBezTo>
                  <a:pt x="7585395" y="1326654"/>
                  <a:pt x="7544123" y="1554875"/>
                  <a:pt x="7557025" y="1795035"/>
                </a:cubicBezTo>
                <a:cubicBezTo>
                  <a:pt x="7569928" y="2035195"/>
                  <a:pt x="7558768" y="2152947"/>
                  <a:pt x="7557025" y="2478857"/>
                </a:cubicBezTo>
                <a:cubicBezTo>
                  <a:pt x="7555282" y="2804767"/>
                  <a:pt x="7541332" y="2762219"/>
                  <a:pt x="7557025" y="3016147"/>
                </a:cubicBezTo>
                <a:cubicBezTo>
                  <a:pt x="7572719" y="3270075"/>
                  <a:pt x="7555850" y="3437823"/>
                  <a:pt x="7557025" y="3663336"/>
                </a:cubicBezTo>
                <a:cubicBezTo>
                  <a:pt x="7253863" y="3690787"/>
                  <a:pt x="7000521" y="3697552"/>
                  <a:pt x="6718882" y="3663336"/>
                </a:cubicBezTo>
                <a:cubicBezTo>
                  <a:pt x="6437243" y="3629120"/>
                  <a:pt x="6275794" y="3684558"/>
                  <a:pt x="6107450" y="3663336"/>
                </a:cubicBezTo>
                <a:cubicBezTo>
                  <a:pt x="5939106" y="3642114"/>
                  <a:pt x="5739911" y="3683053"/>
                  <a:pt x="5571588" y="3663336"/>
                </a:cubicBezTo>
                <a:cubicBezTo>
                  <a:pt x="5403265" y="3643619"/>
                  <a:pt x="5283668" y="3661539"/>
                  <a:pt x="5111297" y="3663336"/>
                </a:cubicBezTo>
                <a:cubicBezTo>
                  <a:pt x="4938926" y="3665133"/>
                  <a:pt x="4769309" y="3665739"/>
                  <a:pt x="4651005" y="3663336"/>
                </a:cubicBezTo>
                <a:cubicBezTo>
                  <a:pt x="4532701" y="3660933"/>
                  <a:pt x="4307999" y="3660290"/>
                  <a:pt x="4115144" y="3663336"/>
                </a:cubicBezTo>
                <a:cubicBezTo>
                  <a:pt x="3922289" y="3666382"/>
                  <a:pt x="3709137" y="3684263"/>
                  <a:pt x="3579282" y="3663336"/>
                </a:cubicBezTo>
                <a:cubicBezTo>
                  <a:pt x="3449427" y="3642409"/>
                  <a:pt x="3316206" y="3676398"/>
                  <a:pt x="3118990" y="3663336"/>
                </a:cubicBezTo>
                <a:cubicBezTo>
                  <a:pt x="2921774" y="3650274"/>
                  <a:pt x="2690161" y="3664520"/>
                  <a:pt x="2280848" y="3663336"/>
                </a:cubicBezTo>
                <a:cubicBezTo>
                  <a:pt x="1871535" y="3662152"/>
                  <a:pt x="1924211" y="3669626"/>
                  <a:pt x="1593845" y="3663336"/>
                </a:cubicBezTo>
                <a:cubicBezTo>
                  <a:pt x="1263479" y="3657046"/>
                  <a:pt x="1295430" y="3656962"/>
                  <a:pt x="1057983" y="3663336"/>
                </a:cubicBezTo>
                <a:cubicBezTo>
                  <a:pt x="820536" y="3669710"/>
                  <a:pt x="494894" y="3627069"/>
                  <a:pt x="0" y="3663336"/>
                </a:cubicBezTo>
                <a:cubicBezTo>
                  <a:pt x="17109" y="3444455"/>
                  <a:pt x="-30171" y="3330219"/>
                  <a:pt x="0" y="3052780"/>
                </a:cubicBezTo>
                <a:cubicBezTo>
                  <a:pt x="30171" y="2775341"/>
                  <a:pt x="29454" y="2632309"/>
                  <a:pt x="0" y="2368957"/>
                </a:cubicBezTo>
                <a:cubicBezTo>
                  <a:pt x="-29454" y="2105605"/>
                  <a:pt x="8648" y="2116438"/>
                  <a:pt x="0" y="1868301"/>
                </a:cubicBezTo>
                <a:cubicBezTo>
                  <a:pt x="-8648" y="1620164"/>
                  <a:pt x="21555" y="1457042"/>
                  <a:pt x="0" y="1257745"/>
                </a:cubicBezTo>
                <a:cubicBezTo>
                  <a:pt x="-21555" y="1058448"/>
                  <a:pt x="-30551" y="892694"/>
                  <a:pt x="0" y="573923"/>
                </a:cubicBezTo>
                <a:cubicBezTo>
                  <a:pt x="30551" y="255152"/>
                  <a:pt x="-980" y="267256"/>
                  <a:pt x="0" y="0"/>
                </a:cubicBezTo>
                <a:close/>
              </a:path>
              <a:path w="7557025" h="3663336" stroke="0" extrusionOk="0">
                <a:moveTo>
                  <a:pt x="0" y="0"/>
                </a:moveTo>
                <a:cubicBezTo>
                  <a:pt x="113187" y="-16320"/>
                  <a:pt x="307033" y="-927"/>
                  <a:pt x="460292" y="0"/>
                </a:cubicBezTo>
                <a:cubicBezTo>
                  <a:pt x="613551" y="927"/>
                  <a:pt x="1041883" y="-38724"/>
                  <a:pt x="1298434" y="0"/>
                </a:cubicBezTo>
                <a:cubicBezTo>
                  <a:pt x="1554985" y="38724"/>
                  <a:pt x="1792086" y="11805"/>
                  <a:pt x="2061007" y="0"/>
                </a:cubicBezTo>
                <a:cubicBezTo>
                  <a:pt x="2329928" y="-11805"/>
                  <a:pt x="2596910" y="-26406"/>
                  <a:pt x="2748009" y="0"/>
                </a:cubicBezTo>
                <a:cubicBezTo>
                  <a:pt x="2899108" y="26406"/>
                  <a:pt x="3027281" y="-21972"/>
                  <a:pt x="3283871" y="0"/>
                </a:cubicBezTo>
                <a:cubicBezTo>
                  <a:pt x="3540461" y="21972"/>
                  <a:pt x="3650731" y="7564"/>
                  <a:pt x="3819733" y="0"/>
                </a:cubicBezTo>
                <a:cubicBezTo>
                  <a:pt x="3988735" y="-7564"/>
                  <a:pt x="4093922" y="-21030"/>
                  <a:pt x="4355594" y="0"/>
                </a:cubicBezTo>
                <a:cubicBezTo>
                  <a:pt x="4617266" y="21030"/>
                  <a:pt x="4739852" y="-7921"/>
                  <a:pt x="5042597" y="0"/>
                </a:cubicBezTo>
                <a:cubicBezTo>
                  <a:pt x="5345342" y="7921"/>
                  <a:pt x="5601922" y="14791"/>
                  <a:pt x="5880739" y="0"/>
                </a:cubicBezTo>
                <a:cubicBezTo>
                  <a:pt x="6159556" y="-14791"/>
                  <a:pt x="6477976" y="-11528"/>
                  <a:pt x="6643312" y="0"/>
                </a:cubicBezTo>
                <a:cubicBezTo>
                  <a:pt x="6808648" y="11528"/>
                  <a:pt x="7242869" y="-39809"/>
                  <a:pt x="7557025" y="0"/>
                </a:cubicBezTo>
                <a:cubicBezTo>
                  <a:pt x="7552874" y="259106"/>
                  <a:pt x="7526795" y="517226"/>
                  <a:pt x="7557025" y="683823"/>
                </a:cubicBezTo>
                <a:cubicBezTo>
                  <a:pt x="7587255" y="850420"/>
                  <a:pt x="7579702" y="1036077"/>
                  <a:pt x="7557025" y="1184479"/>
                </a:cubicBezTo>
                <a:cubicBezTo>
                  <a:pt x="7534348" y="1332881"/>
                  <a:pt x="7576625" y="1503724"/>
                  <a:pt x="7557025" y="1758401"/>
                </a:cubicBezTo>
                <a:cubicBezTo>
                  <a:pt x="7537425" y="2013078"/>
                  <a:pt x="7577189" y="2197681"/>
                  <a:pt x="7557025" y="2368957"/>
                </a:cubicBezTo>
                <a:cubicBezTo>
                  <a:pt x="7536861" y="2540233"/>
                  <a:pt x="7534252" y="2891814"/>
                  <a:pt x="7557025" y="3052780"/>
                </a:cubicBezTo>
                <a:cubicBezTo>
                  <a:pt x="7579798" y="3213746"/>
                  <a:pt x="7546630" y="3365891"/>
                  <a:pt x="7557025" y="3663336"/>
                </a:cubicBezTo>
                <a:cubicBezTo>
                  <a:pt x="7398548" y="3663670"/>
                  <a:pt x="7252115" y="3667485"/>
                  <a:pt x="7021163" y="3663336"/>
                </a:cubicBezTo>
                <a:cubicBezTo>
                  <a:pt x="6790211" y="3659187"/>
                  <a:pt x="6683927" y="3647909"/>
                  <a:pt x="6409731" y="3663336"/>
                </a:cubicBezTo>
                <a:cubicBezTo>
                  <a:pt x="6135535" y="3678763"/>
                  <a:pt x="6034282" y="3639907"/>
                  <a:pt x="5722729" y="3663336"/>
                </a:cubicBezTo>
                <a:cubicBezTo>
                  <a:pt x="5411176" y="3686765"/>
                  <a:pt x="5377549" y="3638606"/>
                  <a:pt x="5111297" y="3663336"/>
                </a:cubicBezTo>
                <a:cubicBezTo>
                  <a:pt x="4845045" y="3688066"/>
                  <a:pt x="4592758" y="3662918"/>
                  <a:pt x="4424295" y="3663336"/>
                </a:cubicBezTo>
                <a:cubicBezTo>
                  <a:pt x="4255832" y="3663754"/>
                  <a:pt x="3936610" y="3641080"/>
                  <a:pt x="3737292" y="3663336"/>
                </a:cubicBezTo>
                <a:cubicBezTo>
                  <a:pt x="3537974" y="3685592"/>
                  <a:pt x="3134669" y="3630065"/>
                  <a:pt x="2899150" y="3663336"/>
                </a:cubicBezTo>
                <a:cubicBezTo>
                  <a:pt x="2663631" y="3696607"/>
                  <a:pt x="2526296" y="3661813"/>
                  <a:pt x="2363288" y="3663336"/>
                </a:cubicBezTo>
                <a:cubicBezTo>
                  <a:pt x="2200280" y="3664859"/>
                  <a:pt x="2011028" y="3675485"/>
                  <a:pt x="1751856" y="3663336"/>
                </a:cubicBezTo>
                <a:cubicBezTo>
                  <a:pt x="1492684" y="3651187"/>
                  <a:pt x="1335234" y="3649358"/>
                  <a:pt x="1140424" y="3663336"/>
                </a:cubicBezTo>
                <a:cubicBezTo>
                  <a:pt x="945614" y="3677314"/>
                  <a:pt x="819043" y="3676584"/>
                  <a:pt x="680132" y="3663336"/>
                </a:cubicBezTo>
                <a:cubicBezTo>
                  <a:pt x="541221" y="3650088"/>
                  <a:pt x="304887" y="3670196"/>
                  <a:pt x="0" y="3663336"/>
                </a:cubicBezTo>
                <a:cubicBezTo>
                  <a:pt x="-14936" y="3366368"/>
                  <a:pt x="-23850" y="3300033"/>
                  <a:pt x="0" y="3016147"/>
                </a:cubicBezTo>
                <a:cubicBezTo>
                  <a:pt x="23850" y="2732261"/>
                  <a:pt x="4452" y="2576744"/>
                  <a:pt x="0" y="2368957"/>
                </a:cubicBezTo>
                <a:cubicBezTo>
                  <a:pt x="-4452" y="2161170"/>
                  <a:pt x="-20539" y="1989559"/>
                  <a:pt x="0" y="1685135"/>
                </a:cubicBezTo>
                <a:cubicBezTo>
                  <a:pt x="20539" y="1380711"/>
                  <a:pt x="-23494" y="1307787"/>
                  <a:pt x="0" y="1184479"/>
                </a:cubicBezTo>
                <a:cubicBezTo>
                  <a:pt x="23494" y="1061171"/>
                  <a:pt x="-19771" y="693239"/>
                  <a:pt x="0" y="537289"/>
                </a:cubicBezTo>
                <a:cubicBezTo>
                  <a:pt x="19771" y="381339"/>
                  <a:pt x="-3555" y="112557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1613622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5" name="object 5"/>
          <p:cNvSpPr txBox="1"/>
          <p:nvPr/>
        </p:nvSpPr>
        <p:spPr>
          <a:xfrm>
            <a:off x="1549467" y="5593115"/>
            <a:ext cx="1080770" cy="392415"/>
          </a:xfrm>
          <a:prstGeom prst="rect">
            <a:avLst/>
          </a:prstGeom>
          <a:solidFill>
            <a:srgbClr val="FFFF00"/>
          </a:solidFill>
          <a:ln w="25907">
            <a:solidFill>
              <a:srgbClr val="C00000"/>
            </a:solidFill>
          </a:ln>
        </p:spPr>
        <p:txBody>
          <a:bodyPr vert="horz" wrap="square" lIns="0" tIns="22225" rIns="0" bIns="0" rtlCol="0">
            <a:spAutoFit/>
          </a:bodyPr>
          <a:lstStyle>
            <a:defPPr>
              <a:defRPr lang="zh-CN"/>
            </a:defPPr>
            <a:lvl1pPr marL="159385">
              <a:lnSpc>
                <a:spcPct val="100000"/>
              </a:lnSpc>
              <a:spcBef>
                <a:spcPts val="175"/>
              </a:spcBef>
              <a:defRPr sz="2400" spc="-5">
                <a:solidFill>
                  <a:srgbClr val="C00000"/>
                </a:solidFill>
                <a:latin typeface="SimSun"/>
                <a:cs typeface="SimSun"/>
              </a:defRPr>
            </a:lvl1pPr>
          </a:lstStyle>
          <a:p>
            <a:r>
              <a:rPr dirty="0"/>
              <a:t>模式3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8720488" y="6595822"/>
            <a:ext cx="328462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73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014595" y="5159978"/>
            <a:ext cx="1080770" cy="462280"/>
          </a:xfrm>
          <a:prstGeom prst="rect">
            <a:avLst/>
          </a:prstGeom>
          <a:solidFill>
            <a:srgbClr val="FFFF00"/>
          </a:solidFill>
          <a:ln w="25907">
            <a:solidFill>
              <a:srgbClr val="C00000"/>
            </a:solidFill>
          </a:ln>
        </p:spPr>
        <p:txBody>
          <a:bodyPr vert="horz" wrap="square" lIns="0" tIns="22225" rIns="0" bIns="0" rtlCol="0">
            <a:spAutoFit/>
          </a:bodyPr>
          <a:lstStyle>
            <a:defPPr>
              <a:defRPr lang="zh-CN"/>
            </a:defPPr>
            <a:lvl1pPr marL="159385">
              <a:lnSpc>
                <a:spcPct val="100000"/>
              </a:lnSpc>
              <a:spcBef>
                <a:spcPts val="175"/>
              </a:spcBef>
              <a:defRPr sz="2400" spc="-5">
                <a:solidFill>
                  <a:srgbClr val="C00000"/>
                </a:solidFill>
                <a:latin typeface="SimSun"/>
                <a:cs typeface="SimSun"/>
              </a:defRPr>
            </a:lvl1pPr>
          </a:lstStyle>
          <a:p>
            <a:r>
              <a:rPr dirty="0"/>
              <a:t>模式3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923637" y="2024307"/>
            <a:ext cx="1080770" cy="462280"/>
          </a:xfrm>
          <a:prstGeom prst="rect">
            <a:avLst/>
          </a:prstGeom>
          <a:solidFill>
            <a:srgbClr val="FFFF00"/>
          </a:solidFill>
          <a:ln w="25907">
            <a:solidFill>
              <a:srgbClr val="C00000"/>
            </a:solidFill>
          </a:ln>
        </p:spPr>
        <p:txBody>
          <a:bodyPr vert="horz" wrap="square" lIns="0" tIns="22225" rIns="0" bIns="0" rtlCol="0">
            <a:spAutoFit/>
          </a:bodyPr>
          <a:lstStyle>
            <a:defPPr>
              <a:defRPr lang="zh-CN"/>
            </a:defPPr>
            <a:lvl1pPr marL="159385">
              <a:lnSpc>
                <a:spcPct val="100000"/>
              </a:lnSpc>
              <a:spcBef>
                <a:spcPts val="175"/>
              </a:spcBef>
              <a:defRPr sz="2400" spc="-5">
                <a:solidFill>
                  <a:srgbClr val="C00000"/>
                </a:solidFill>
                <a:latin typeface="SimSun"/>
                <a:cs typeface="SimSun"/>
              </a:defRPr>
            </a:lvl1pPr>
          </a:lstStyle>
          <a:p>
            <a:r>
              <a:rPr dirty="0"/>
              <a:t>模式1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712249" y="5750822"/>
            <a:ext cx="1048471" cy="391774"/>
          </a:xfrm>
          <a:prstGeom prst="rect">
            <a:avLst/>
          </a:prstGeom>
          <a:solidFill>
            <a:srgbClr val="FFFF00"/>
          </a:solidFill>
          <a:ln w="25907">
            <a:solidFill>
              <a:srgbClr val="C00000"/>
            </a:solidFill>
          </a:ln>
        </p:spPr>
        <p:txBody>
          <a:bodyPr vert="horz" wrap="square" lIns="0" tIns="22225" rIns="0" bIns="0" rtlCol="0">
            <a:spAutoFit/>
          </a:bodyPr>
          <a:lstStyle>
            <a:defPPr>
              <a:defRPr lang="zh-CN"/>
            </a:defPPr>
            <a:lvl1pPr marL="159385">
              <a:lnSpc>
                <a:spcPct val="100000"/>
              </a:lnSpc>
              <a:spcBef>
                <a:spcPts val="175"/>
              </a:spcBef>
              <a:defRPr sz="2400" spc="-5">
                <a:solidFill>
                  <a:srgbClr val="C00000"/>
                </a:solidFill>
                <a:latin typeface="SimSun"/>
                <a:cs typeface="SimSun"/>
              </a:defRPr>
            </a:lvl1pPr>
          </a:lstStyle>
          <a:p>
            <a:r>
              <a:rPr dirty="0"/>
              <a:t>模式</a:t>
            </a:r>
            <a:r>
              <a:rPr lang="en-US" dirty="0"/>
              <a:t>2</a:t>
            </a:r>
            <a:endParaRPr dirty="0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794AB3B4-6C10-AC1C-DBED-6D5F99B35236}"/>
              </a:ext>
            </a:extLst>
          </p:cNvPr>
          <p:cNvSpPr txBox="1"/>
          <p:nvPr/>
        </p:nvSpPr>
        <p:spPr>
          <a:xfrm>
            <a:off x="438568" y="814129"/>
            <a:ext cx="1857057" cy="533416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94666" indent="-457200">
              <a:lnSpc>
                <a:spcPts val="36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85775" algn="l"/>
                <a:tab pos="486409" algn="l"/>
              </a:tabLst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例子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endParaRPr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76D9A85C-188D-BDA4-CE41-F19DC1CF5C12}"/>
              </a:ext>
            </a:extLst>
          </p:cNvPr>
          <p:cNvSpPr txBox="1"/>
          <p:nvPr/>
        </p:nvSpPr>
        <p:spPr>
          <a:xfrm>
            <a:off x="864289" y="1326967"/>
            <a:ext cx="6903298" cy="47513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507366" indent="-457200">
              <a:lnSpc>
                <a:spcPct val="100000"/>
              </a:lnSpc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98475" algn="l"/>
                <a:tab pos="499109" algn="l"/>
              </a:tabLst>
            </a:pPr>
            <a:r>
              <a:rPr lang="zh-CN" altLang="en-US" sz="24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 Linotype"/>
              </a:rPr>
              <a:t>初始划分：</a:t>
            </a:r>
            <a:r>
              <a:rPr lang="en-US" altLang="zh-CN"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{0137, 7}, {247}, {68}, {8, 58}, {</a:t>
            </a:r>
            <a:r>
              <a:rPr lang="el-GR" altLang="zh-CN"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Φ}</a:t>
            </a:r>
            <a:endParaRPr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EE796F8A-1B53-8CCC-00BE-38C8CDF8B7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4" y="47322"/>
            <a:ext cx="793841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 err="1">
                <a:solidFill>
                  <a:schemeClr val="bg1"/>
                </a:solidFill>
              </a:rPr>
              <a:t>词法分析器状态</a:t>
            </a:r>
            <a:r>
              <a:rPr lang="zh-CN" altLang="en-US" spc="-5" dirty="0">
                <a:solidFill>
                  <a:schemeClr val="bg1"/>
                </a:solidFill>
              </a:rPr>
              <a:t>数量</a:t>
            </a:r>
            <a:r>
              <a:rPr spc="-5" dirty="0" err="1">
                <a:solidFill>
                  <a:schemeClr val="bg1"/>
                </a:solidFill>
              </a:rPr>
              <a:t>的最小化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3" name="对话气泡: 圆角矩形 2">
            <a:extLst>
              <a:ext uri="{FF2B5EF4-FFF2-40B4-BE49-F238E27FC236}">
                <a16:creationId xmlns:a16="http://schemas.microsoft.com/office/drawing/2014/main" id="{E0494EA3-3FA7-8427-E2C0-956B26221D78}"/>
              </a:ext>
            </a:extLst>
          </p:cNvPr>
          <p:cNvSpPr/>
          <p:nvPr/>
        </p:nvSpPr>
        <p:spPr>
          <a:xfrm rot="10800000" flipV="1">
            <a:off x="2448720" y="6208294"/>
            <a:ext cx="2922175" cy="587141"/>
          </a:xfrm>
          <a:prstGeom prst="wedgeRoundRectCallout">
            <a:avLst>
              <a:gd name="adj1" fmla="val 6561"/>
              <a:gd name="adj2" fmla="val -129817"/>
              <a:gd name="adj3" fmla="val 16667"/>
            </a:avLst>
          </a:prstGeom>
          <a:solidFill>
            <a:srgbClr val="F5E7BD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700" dirty="0">
                <a:solidFill>
                  <a:sysClr val="windowText" lastClr="000000"/>
                </a:solidFill>
              </a:rPr>
              <a:t>走一遍最小化过程，我们会发现它已经是最小化的了</a:t>
            </a:r>
            <a:endParaRPr lang="en-US" altLang="zh-CN" sz="17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74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99340B8-D3F3-58E6-ABA1-6A2831875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271" y="4852775"/>
            <a:ext cx="3736540" cy="1900622"/>
          </a:xfrm>
          <a:custGeom>
            <a:avLst/>
            <a:gdLst>
              <a:gd name="connsiteX0" fmla="*/ 0 w 3736540"/>
              <a:gd name="connsiteY0" fmla="*/ 0 h 1900622"/>
              <a:gd name="connsiteX1" fmla="*/ 421695 w 3736540"/>
              <a:gd name="connsiteY1" fmla="*/ 0 h 1900622"/>
              <a:gd name="connsiteX2" fmla="*/ 992852 w 3736540"/>
              <a:gd name="connsiteY2" fmla="*/ 0 h 1900622"/>
              <a:gd name="connsiteX3" fmla="*/ 1526643 w 3736540"/>
              <a:gd name="connsiteY3" fmla="*/ 0 h 1900622"/>
              <a:gd name="connsiteX4" fmla="*/ 2060435 w 3736540"/>
              <a:gd name="connsiteY4" fmla="*/ 0 h 1900622"/>
              <a:gd name="connsiteX5" fmla="*/ 2594226 w 3736540"/>
              <a:gd name="connsiteY5" fmla="*/ 0 h 1900622"/>
              <a:gd name="connsiteX6" fmla="*/ 3202749 w 3736540"/>
              <a:gd name="connsiteY6" fmla="*/ 0 h 1900622"/>
              <a:gd name="connsiteX7" fmla="*/ 3736540 w 3736540"/>
              <a:gd name="connsiteY7" fmla="*/ 0 h 1900622"/>
              <a:gd name="connsiteX8" fmla="*/ 3736540 w 3736540"/>
              <a:gd name="connsiteY8" fmla="*/ 437143 h 1900622"/>
              <a:gd name="connsiteX9" fmla="*/ 3736540 w 3736540"/>
              <a:gd name="connsiteY9" fmla="*/ 893292 h 1900622"/>
              <a:gd name="connsiteX10" fmla="*/ 3736540 w 3736540"/>
              <a:gd name="connsiteY10" fmla="*/ 1368448 h 1900622"/>
              <a:gd name="connsiteX11" fmla="*/ 3736540 w 3736540"/>
              <a:gd name="connsiteY11" fmla="*/ 1900622 h 1900622"/>
              <a:gd name="connsiteX12" fmla="*/ 3314845 w 3736540"/>
              <a:gd name="connsiteY12" fmla="*/ 1900622 h 1900622"/>
              <a:gd name="connsiteX13" fmla="*/ 2818419 w 3736540"/>
              <a:gd name="connsiteY13" fmla="*/ 1900622 h 1900622"/>
              <a:gd name="connsiteX14" fmla="*/ 2321993 w 3736540"/>
              <a:gd name="connsiteY14" fmla="*/ 1900622 h 1900622"/>
              <a:gd name="connsiteX15" fmla="*/ 1825567 w 3736540"/>
              <a:gd name="connsiteY15" fmla="*/ 1900622 h 1900622"/>
              <a:gd name="connsiteX16" fmla="*/ 1329141 w 3736540"/>
              <a:gd name="connsiteY16" fmla="*/ 1900622 h 1900622"/>
              <a:gd name="connsiteX17" fmla="*/ 795349 w 3736540"/>
              <a:gd name="connsiteY17" fmla="*/ 1900622 h 1900622"/>
              <a:gd name="connsiteX18" fmla="*/ 0 w 3736540"/>
              <a:gd name="connsiteY18" fmla="*/ 1900622 h 1900622"/>
              <a:gd name="connsiteX19" fmla="*/ 0 w 3736540"/>
              <a:gd name="connsiteY19" fmla="*/ 1406460 h 1900622"/>
              <a:gd name="connsiteX20" fmla="*/ 0 w 3736540"/>
              <a:gd name="connsiteY20" fmla="*/ 931305 h 1900622"/>
              <a:gd name="connsiteX21" fmla="*/ 0 w 3736540"/>
              <a:gd name="connsiteY21" fmla="*/ 475156 h 1900622"/>
              <a:gd name="connsiteX22" fmla="*/ 0 w 3736540"/>
              <a:gd name="connsiteY22" fmla="*/ 0 h 1900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736540" h="1900622" fill="none" extrusionOk="0">
                <a:moveTo>
                  <a:pt x="0" y="0"/>
                </a:moveTo>
                <a:cubicBezTo>
                  <a:pt x="89154" y="-21032"/>
                  <a:pt x="251694" y="25996"/>
                  <a:pt x="421695" y="0"/>
                </a:cubicBezTo>
                <a:cubicBezTo>
                  <a:pt x="591697" y="-25996"/>
                  <a:pt x="835734" y="18974"/>
                  <a:pt x="992852" y="0"/>
                </a:cubicBezTo>
                <a:cubicBezTo>
                  <a:pt x="1149970" y="-18974"/>
                  <a:pt x="1336093" y="27333"/>
                  <a:pt x="1526643" y="0"/>
                </a:cubicBezTo>
                <a:cubicBezTo>
                  <a:pt x="1717193" y="-27333"/>
                  <a:pt x="1911220" y="37835"/>
                  <a:pt x="2060435" y="0"/>
                </a:cubicBezTo>
                <a:cubicBezTo>
                  <a:pt x="2209650" y="-37835"/>
                  <a:pt x="2347329" y="52813"/>
                  <a:pt x="2594226" y="0"/>
                </a:cubicBezTo>
                <a:cubicBezTo>
                  <a:pt x="2841123" y="-52813"/>
                  <a:pt x="3073870" y="42602"/>
                  <a:pt x="3202749" y="0"/>
                </a:cubicBezTo>
                <a:cubicBezTo>
                  <a:pt x="3331628" y="-42602"/>
                  <a:pt x="3470275" y="38983"/>
                  <a:pt x="3736540" y="0"/>
                </a:cubicBezTo>
                <a:cubicBezTo>
                  <a:pt x="3778097" y="209042"/>
                  <a:pt x="3733899" y="342798"/>
                  <a:pt x="3736540" y="437143"/>
                </a:cubicBezTo>
                <a:cubicBezTo>
                  <a:pt x="3739181" y="531488"/>
                  <a:pt x="3692436" y="755973"/>
                  <a:pt x="3736540" y="893292"/>
                </a:cubicBezTo>
                <a:cubicBezTo>
                  <a:pt x="3780644" y="1030611"/>
                  <a:pt x="3685826" y="1245457"/>
                  <a:pt x="3736540" y="1368448"/>
                </a:cubicBezTo>
                <a:cubicBezTo>
                  <a:pt x="3787254" y="1491439"/>
                  <a:pt x="3682073" y="1702068"/>
                  <a:pt x="3736540" y="1900622"/>
                </a:cubicBezTo>
                <a:cubicBezTo>
                  <a:pt x="3581519" y="1950994"/>
                  <a:pt x="3454826" y="1898875"/>
                  <a:pt x="3314845" y="1900622"/>
                </a:cubicBezTo>
                <a:cubicBezTo>
                  <a:pt x="3174864" y="1902369"/>
                  <a:pt x="3031506" y="1881502"/>
                  <a:pt x="2818419" y="1900622"/>
                </a:cubicBezTo>
                <a:cubicBezTo>
                  <a:pt x="2605332" y="1919742"/>
                  <a:pt x="2467454" y="1890256"/>
                  <a:pt x="2321993" y="1900622"/>
                </a:cubicBezTo>
                <a:cubicBezTo>
                  <a:pt x="2176532" y="1910988"/>
                  <a:pt x="1992552" y="1847039"/>
                  <a:pt x="1825567" y="1900622"/>
                </a:cubicBezTo>
                <a:cubicBezTo>
                  <a:pt x="1658582" y="1954205"/>
                  <a:pt x="1439430" y="1873056"/>
                  <a:pt x="1329141" y="1900622"/>
                </a:cubicBezTo>
                <a:cubicBezTo>
                  <a:pt x="1218852" y="1928188"/>
                  <a:pt x="974444" y="1855899"/>
                  <a:pt x="795349" y="1900622"/>
                </a:cubicBezTo>
                <a:cubicBezTo>
                  <a:pt x="616254" y="1945345"/>
                  <a:pt x="161346" y="1892495"/>
                  <a:pt x="0" y="1900622"/>
                </a:cubicBezTo>
                <a:cubicBezTo>
                  <a:pt x="-29267" y="1749083"/>
                  <a:pt x="55131" y="1520515"/>
                  <a:pt x="0" y="1406460"/>
                </a:cubicBezTo>
                <a:cubicBezTo>
                  <a:pt x="-55131" y="1292405"/>
                  <a:pt x="54214" y="1154038"/>
                  <a:pt x="0" y="931305"/>
                </a:cubicBezTo>
                <a:cubicBezTo>
                  <a:pt x="-54214" y="708572"/>
                  <a:pt x="20173" y="674155"/>
                  <a:pt x="0" y="475156"/>
                </a:cubicBezTo>
                <a:cubicBezTo>
                  <a:pt x="-20173" y="276157"/>
                  <a:pt x="37003" y="219463"/>
                  <a:pt x="0" y="0"/>
                </a:cubicBezTo>
                <a:close/>
              </a:path>
              <a:path w="3736540" h="1900622" stroke="0" extrusionOk="0">
                <a:moveTo>
                  <a:pt x="0" y="0"/>
                </a:moveTo>
                <a:cubicBezTo>
                  <a:pt x="239288" y="-39396"/>
                  <a:pt x="455018" y="30753"/>
                  <a:pt x="571157" y="0"/>
                </a:cubicBezTo>
                <a:cubicBezTo>
                  <a:pt x="687296" y="-30753"/>
                  <a:pt x="966069" y="27007"/>
                  <a:pt x="1104948" y="0"/>
                </a:cubicBezTo>
                <a:cubicBezTo>
                  <a:pt x="1243827" y="-27007"/>
                  <a:pt x="1345216" y="37938"/>
                  <a:pt x="1526643" y="0"/>
                </a:cubicBezTo>
                <a:cubicBezTo>
                  <a:pt x="1708071" y="-37938"/>
                  <a:pt x="1820679" y="34776"/>
                  <a:pt x="1948339" y="0"/>
                </a:cubicBezTo>
                <a:cubicBezTo>
                  <a:pt x="2075999" y="-34776"/>
                  <a:pt x="2219654" y="1441"/>
                  <a:pt x="2407399" y="0"/>
                </a:cubicBezTo>
                <a:cubicBezTo>
                  <a:pt x="2595144" y="-1441"/>
                  <a:pt x="2844992" y="52388"/>
                  <a:pt x="2978556" y="0"/>
                </a:cubicBezTo>
                <a:cubicBezTo>
                  <a:pt x="3112120" y="-52388"/>
                  <a:pt x="3536134" y="63841"/>
                  <a:pt x="3736540" y="0"/>
                </a:cubicBezTo>
                <a:cubicBezTo>
                  <a:pt x="3768518" y="180006"/>
                  <a:pt x="3729221" y="375340"/>
                  <a:pt x="3736540" y="494162"/>
                </a:cubicBezTo>
                <a:cubicBezTo>
                  <a:pt x="3743859" y="612984"/>
                  <a:pt x="3723840" y="835545"/>
                  <a:pt x="3736540" y="988323"/>
                </a:cubicBezTo>
                <a:cubicBezTo>
                  <a:pt x="3749240" y="1141101"/>
                  <a:pt x="3714330" y="1543068"/>
                  <a:pt x="3736540" y="1900622"/>
                </a:cubicBezTo>
                <a:cubicBezTo>
                  <a:pt x="3568741" y="1904937"/>
                  <a:pt x="3415770" y="1853495"/>
                  <a:pt x="3277479" y="1900622"/>
                </a:cubicBezTo>
                <a:cubicBezTo>
                  <a:pt x="3139188" y="1947749"/>
                  <a:pt x="2949886" y="1875370"/>
                  <a:pt x="2855784" y="1900622"/>
                </a:cubicBezTo>
                <a:cubicBezTo>
                  <a:pt x="2761682" y="1925874"/>
                  <a:pt x="2433418" y="1841884"/>
                  <a:pt x="2321993" y="1900622"/>
                </a:cubicBezTo>
                <a:cubicBezTo>
                  <a:pt x="2210568" y="1959360"/>
                  <a:pt x="2040125" y="1889802"/>
                  <a:pt x="1825567" y="1900622"/>
                </a:cubicBezTo>
                <a:cubicBezTo>
                  <a:pt x="1611009" y="1911442"/>
                  <a:pt x="1516270" y="1894312"/>
                  <a:pt x="1366506" y="1900622"/>
                </a:cubicBezTo>
                <a:cubicBezTo>
                  <a:pt x="1216742" y="1906932"/>
                  <a:pt x="948532" y="1873266"/>
                  <a:pt x="832715" y="1900622"/>
                </a:cubicBezTo>
                <a:cubicBezTo>
                  <a:pt x="716898" y="1927978"/>
                  <a:pt x="363821" y="1874165"/>
                  <a:pt x="0" y="1900622"/>
                </a:cubicBezTo>
                <a:cubicBezTo>
                  <a:pt x="-10485" y="1686067"/>
                  <a:pt x="18920" y="1580468"/>
                  <a:pt x="0" y="1425467"/>
                </a:cubicBezTo>
                <a:cubicBezTo>
                  <a:pt x="-18920" y="1270466"/>
                  <a:pt x="43415" y="1174649"/>
                  <a:pt x="0" y="950311"/>
                </a:cubicBezTo>
                <a:cubicBezTo>
                  <a:pt x="-43415" y="725973"/>
                  <a:pt x="23647" y="706643"/>
                  <a:pt x="0" y="513168"/>
                </a:cubicBezTo>
                <a:cubicBezTo>
                  <a:pt x="-23647" y="319693"/>
                  <a:pt x="59840" y="202460"/>
                  <a:pt x="0" y="0"/>
                </a:cubicBezTo>
                <a:close/>
              </a:path>
            </a:pathLst>
          </a:custGeom>
          <a:ln w="63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5207434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3" name="object 3"/>
          <p:cNvSpPr txBox="1"/>
          <p:nvPr/>
        </p:nvSpPr>
        <p:spPr>
          <a:xfrm>
            <a:off x="327062" y="838200"/>
            <a:ext cx="6124538" cy="4025461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词法分析器的作用</a:t>
            </a:r>
            <a:endParaRPr sz="2800" spc="-5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69266" indent="-457200">
              <a:lnSpc>
                <a:spcPct val="100000"/>
              </a:lnSpc>
              <a:spcBef>
                <a:spcPts val="6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词法单元的模式（正则表达式）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469266" indent="-457200">
              <a:lnSpc>
                <a:spcPct val="100000"/>
              </a:lnSpc>
              <a:spcBef>
                <a:spcPts val="6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词法单元的识别（状态转换图）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469266" indent="-457200">
              <a:spcBef>
                <a:spcPts val="6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词法分析器生成工具</a:t>
            </a:r>
            <a:endParaRPr lang="zh-CN" altLang="en-US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926466" lvl="1" indent="-457200">
              <a:spcBef>
                <a:spcPts val="675"/>
              </a:spcBef>
              <a:buClr>
                <a:srgbClr val="CC9900"/>
              </a:buClr>
              <a:buSzPct val="69642"/>
              <a:buFont typeface="宋体" panose="02010600030101010101" pitchFamily="2" charset="-122"/>
              <a:buChar char="-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有限状态自动机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1358265" lvl="2" indent="-440055">
              <a:spcBef>
                <a:spcPts val="605"/>
              </a:spcBef>
              <a:buClr>
                <a:srgbClr val="808080"/>
              </a:buClr>
              <a:buSzPct val="64583"/>
              <a:buFont typeface="Arial" panose="020B0604020202020204" pitchFamily="34" charset="0"/>
              <a:buChar char="•"/>
              <a:tabLst>
                <a:tab pos="901065" algn="l"/>
                <a:tab pos="901700" algn="l"/>
              </a:tabLst>
            </a:pPr>
            <a:r>
              <a:rPr lang="zh-CN" altLang="en-US" sz="24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非</a:t>
            </a:r>
            <a:r>
              <a:rPr lang="zh-CN" altLang="en-US"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确定有限状态自动机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1358265" lvl="2" indent="-440055">
              <a:spcBef>
                <a:spcPts val="575"/>
              </a:spcBef>
              <a:buClr>
                <a:srgbClr val="808080"/>
              </a:buClr>
              <a:buSzPct val="64583"/>
              <a:buFont typeface="Arial" panose="020B0604020202020204" pitchFamily="34" charset="0"/>
              <a:buChar char="•"/>
              <a:tabLst>
                <a:tab pos="901065" algn="l"/>
                <a:tab pos="901700" algn="l"/>
              </a:tabLst>
            </a:pPr>
            <a:r>
              <a:rPr lang="zh-CN" altLang="en-US" sz="24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确定有限状态自动机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926466" lvl="1" indent="-457200">
              <a:spcBef>
                <a:spcPts val="675"/>
              </a:spcBef>
              <a:buClr>
                <a:srgbClr val="CC9900"/>
              </a:buClr>
              <a:buSzPct val="69642"/>
              <a:buFont typeface="宋体" panose="02010600030101010101" pitchFamily="2" charset="-122"/>
              <a:buChar char="-"/>
              <a:tabLst>
                <a:tab pos="460375" algn="l"/>
                <a:tab pos="461009" algn="l"/>
              </a:tabLst>
            </a:pPr>
            <a:r>
              <a:rPr lang="en-US" altLang="zh-CN" sz="2800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Flex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19BA9EA-94D0-2F3A-5093-66C8251998B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01100" y="6553200"/>
            <a:ext cx="685800" cy="153888"/>
          </a:xfrm>
        </p:spPr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114</a:t>
            </a:fld>
            <a:endParaRPr lang="en-US" altLang="zh-CN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C9A9FBC1-33F0-278D-76E9-8A3BD6D9FA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062" y="50800"/>
            <a:ext cx="408559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本章内容</a:t>
            </a:r>
            <a:endParaRPr spc="-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274787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7062" y="838200"/>
            <a:ext cx="8016838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en-US" altLang="zh-CN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Lex/Flex</a:t>
            </a: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是一个有用的词法分析器生成工具</a:t>
            </a:r>
            <a:endParaRPr sz="2800" spc="-5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19BA9EA-94D0-2F3A-5093-66C8251998B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115</a:t>
            </a:fld>
            <a:endParaRPr lang="en-US" altLang="zh-CN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C9A9FBC1-33F0-278D-76E9-8A3BD6D9FA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062" y="50800"/>
            <a:ext cx="408559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5" dirty="0">
                <a:solidFill>
                  <a:schemeClr val="bg1"/>
                </a:solidFill>
              </a:rPr>
              <a:t>Flex</a:t>
            </a:r>
            <a:endParaRPr spc="-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ECF23510-56FB-3E61-C820-65BD6516D045}"/>
              </a:ext>
            </a:extLst>
          </p:cNvPr>
          <p:cNvSpPr txBox="1"/>
          <p:nvPr/>
        </p:nvSpPr>
        <p:spPr>
          <a:xfrm>
            <a:off x="327062" y="1404843"/>
            <a:ext cx="8016838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通常和</a:t>
            </a:r>
            <a:r>
              <a:rPr lang="en-US" altLang="zh-CN" sz="2800" spc="-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Yacc</a:t>
            </a:r>
            <a:r>
              <a:rPr lang="en-US" altLang="zh-CN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/Bison</a:t>
            </a: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一起使用，生成编译器的前端</a:t>
            </a:r>
            <a:endParaRPr sz="2800" spc="-5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286C40-64BE-361B-2204-122115968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054" y="2231868"/>
            <a:ext cx="6549758" cy="4203811"/>
          </a:xfrm>
          <a:custGeom>
            <a:avLst/>
            <a:gdLst>
              <a:gd name="connsiteX0" fmla="*/ 0 w 6549758"/>
              <a:gd name="connsiteY0" fmla="*/ 0 h 4203811"/>
              <a:gd name="connsiteX1" fmla="*/ 595433 w 6549758"/>
              <a:gd name="connsiteY1" fmla="*/ 0 h 4203811"/>
              <a:gd name="connsiteX2" fmla="*/ 1059870 w 6549758"/>
              <a:gd name="connsiteY2" fmla="*/ 0 h 4203811"/>
              <a:gd name="connsiteX3" fmla="*/ 1786298 w 6549758"/>
              <a:gd name="connsiteY3" fmla="*/ 0 h 4203811"/>
              <a:gd name="connsiteX4" fmla="*/ 2381730 w 6549758"/>
              <a:gd name="connsiteY4" fmla="*/ 0 h 4203811"/>
              <a:gd name="connsiteX5" fmla="*/ 2846168 w 6549758"/>
              <a:gd name="connsiteY5" fmla="*/ 0 h 4203811"/>
              <a:gd name="connsiteX6" fmla="*/ 3572595 w 6549758"/>
              <a:gd name="connsiteY6" fmla="*/ 0 h 4203811"/>
              <a:gd name="connsiteX7" fmla="*/ 4037033 w 6549758"/>
              <a:gd name="connsiteY7" fmla="*/ 0 h 4203811"/>
              <a:gd name="connsiteX8" fmla="*/ 4435972 w 6549758"/>
              <a:gd name="connsiteY8" fmla="*/ 0 h 4203811"/>
              <a:gd name="connsiteX9" fmla="*/ 5162400 w 6549758"/>
              <a:gd name="connsiteY9" fmla="*/ 0 h 4203811"/>
              <a:gd name="connsiteX10" fmla="*/ 5692335 w 6549758"/>
              <a:gd name="connsiteY10" fmla="*/ 0 h 4203811"/>
              <a:gd name="connsiteX11" fmla="*/ 6549758 w 6549758"/>
              <a:gd name="connsiteY11" fmla="*/ 0 h 4203811"/>
              <a:gd name="connsiteX12" fmla="*/ 6549758 w 6549758"/>
              <a:gd name="connsiteY12" fmla="*/ 441400 h 4203811"/>
              <a:gd name="connsiteX13" fmla="*/ 6549758 w 6549758"/>
              <a:gd name="connsiteY13" fmla="*/ 882800 h 4203811"/>
              <a:gd name="connsiteX14" fmla="*/ 6549758 w 6549758"/>
              <a:gd name="connsiteY14" fmla="*/ 1324200 h 4203811"/>
              <a:gd name="connsiteX15" fmla="*/ 6549758 w 6549758"/>
              <a:gd name="connsiteY15" fmla="*/ 1891715 h 4203811"/>
              <a:gd name="connsiteX16" fmla="*/ 6549758 w 6549758"/>
              <a:gd name="connsiteY16" fmla="*/ 2333115 h 4203811"/>
              <a:gd name="connsiteX17" fmla="*/ 6549758 w 6549758"/>
              <a:gd name="connsiteY17" fmla="*/ 2816553 h 4203811"/>
              <a:gd name="connsiteX18" fmla="*/ 6549758 w 6549758"/>
              <a:gd name="connsiteY18" fmla="*/ 3257954 h 4203811"/>
              <a:gd name="connsiteX19" fmla="*/ 6549758 w 6549758"/>
              <a:gd name="connsiteY19" fmla="*/ 4203811 h 4203811"/>
              <a:gd name="connsiteX20" fmla="*/ 6019823 w 6549758"/>
              <a:gd name="connsiteY20" fmla="*/ 4203811 h 4203811"/>
              <a:gd name="connsiteX21" fmla="*/ 5555386 w 6549758"/>
              <a:gd name="connsiteY21" fmla="*/ 4203811 h 4203811"/>
              <a:gd name="connsiteX22" fmla="*/ 5090948 w 6549758"/>
              <a:gd name="connsiteY22" fmla="*/ 4203811 h 4203811"/>
              <a:gd name="connsiteX23" fmla="*/ 4495516 w 6549758"/>
              <a:gd name="connsiteY23" fmla="*/ 4203811 h 4203811"/>
              <a:gd name="connsiteX24" fmla="*/ 4096576 w 6549758"/>
              <a:gd name="connsiteY24" fmla="*/ 4203811 h 4203811"/>
              <a:gd name="connsiteX25" fmla="*/ 3697636 w 6549758"/>
              <a:gd name="connsiteY25" fmla="*/ 4203811 h 4203811"/>
              <a:gd name="connsiteX26" fmla="*/ 3102204 w 6549758"/>
              <a:gd name="connsiteY26" fmla="*/ 4203811 h 4203811"/>
              <a:gd name="connsiteX27" fmla="*/ 2375776 w 6549758"/>
              <a:gd name="connsiteY27" fmla="*/ 4203811 h 4203811"/>
              <a:gd name="connsiteX28" fmla="*/ 1845841 w 6549758"/>
              <a:gd name="connsiteY28" fmla="*/ 4203811 h 4203811"/>
              <a:gd name="connsiteX29" fmla="*/ 1381404 w 6549758"/>
              <a:gd name="connsiteY29" fmla="*/ 4203811 h 4203811"/>
              <a:gd name="connsiteX30" fmla="*/ 851469 w 6549758"/>
              <a:gd name="connsiteY30" fmla="*/ 4203811 h 4203811"/>
              <a:gd name="connsiteX31" fmla="*/ 0 w 6549758"/>
              <a:gd name="connsiteY31" fmla="*/ 4203811 h 4203811"/>
              <a:gd name="connsiteX32" fmla="*/ 0 w 6549758"/>
              <a:gd name="connsiteY32" fmla="*/ 3594258 h 4203811"/>
              <a:gd name="connsiteX33" fmla="*/ 0 w 6549758"/>
              <a:gd name="connsiteY33" fmla="*/ 2984706 h 4203811"/>
              <a:gd name="connsiteX34" fmla="*/ 0 w 6549758"/>
              <a:gd name="connsiteY34" fmla="*/ 2417191 h 4203811"/>
              <a:gd name="connsiteX35" fmla="*/ 0 w 6549758"/>
              <a:gd name="connsiteY35" fmla="*/ 1891715 h 4203811"/>
              <a:gd name="connsiteX36" fmla="*/ 0 w 6549758"/>
              <a:gd name="connsiteY36" fmla="*/ 1366239 h 4203811"/>
              <a:gd name="connsiteX37" fmla="*/ 0 w 6549758"/>
              <a:gd name="connsiteY37" fmla="*/ 756686 h 4203811"/>
              <a:gd name="connsiteX38" fmla="*/ 0 w 6549758"/>
              <a:gd name="connsiteY38" fmla="*/ 0 h 4203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549758" h="4203811" fill="none" extrusionOk="0">
                <a:moveTo>
                  <a:pt x="0" y="0"/>
                </a:moveTo>
                <a:cubicBezTo>
                  <a:pt x="124128" y="-28038"/>
                  <a:pt x="317758" y="50959"/>
                  <a:pt x="595433" y="0"/>
                </a:cubicBezTo>
                <a:cubicBezTo>
                  <a:pt x="873108" y="-50959"/>
                  <a:pt x="864068" y="29355"/>
                  <a:pt x="1059870" y="0"/>
                </a:cubicBezTo>
                <a:cubicBezTo>
                  <a:pt x="1255672" y="-29355"/>
                  <a:pt x="1460741" y="28726"/>
                  <a:pt x="1786298" y="0"/>
                </a:cubicBezTo>
                <a:cubicBezTo>
                  <a:pt x="2111855" y="-28726"/>
                  <a:pt x="2218062" y="31678"/>
                  <a:pt x="2381730" y="0"/>
                </a:cubicBezTo>
                <a:cubicBezTo>
                  <a:pt x="2545398" y="-31678"/>
                  <a:pt x="2655721" y="7082"/>
                  <a:pt x="2846168" y="0"/>
                </a:cubicBezTo>
                <a:cubicBezTo>
                  <a:pt x="3036615" y="-7082"/>
                  <a:pt x="3236769" y="22194"/>
                  <a:pt x="3572595" y="0"/>
                </a:cubicBezTo>
                <a:cubicBezTo>
                  <a:pt x="3908421" y="-22194"/>
                  <a:pt x="3848652" y="25150"/>
                  <a:pt x="4037033" y="0"/>
                </a:cubicBezTo>
                <a:cubicBezTo>
                  <a:pt x="4225414" y="-25150"/>
                  <a:pt x="4241456" y="9844"/>
                  <a:pt x="4435972" y="0"/>
                </a:cubicBezTo>
                <a:cubicBezTo>
                  <a:pt x="4630488" y="-9844"/>
                  <a:pt x="4957877" y="4202"/>
                  <a:pt x="5162400" y="0"/>
                </a:cubicBezTo>
                <a:cubicBezTo>
                  <a:pt x="5366923" y="-4202"/>
                  <a:pt x="5529133" y="19840"/>
                  <a:pt x="5692335" y="0"/>
                </a:cubicBezTo>
                <a:cubicBezTo>
                  <a:pt x="5855538" y="-19840"/>
                  <a:pt x="6285661" y="18023"/>
                  <a:pt x="6549758" y="0"/>
                </a:cubicBezTo>
                <a:cubicBezTo>
                  <a:pt x="6584887" y="94753"/>
                  <a:pt x="6503282" y="344438"/>
                  <a:pt x="6549758" y="441400"/>
                </a:cubicBezTo>
                <a:cubicBezTo>
                  <a:pt x="6596234" y="538362"/>
                  <a:pt x="6543784" y="708837"/>
                  <a:pt x="6549758" y="882800"/>
                </a:cubicBezTo>
                <a:cubicBezTo>
                  <a:pt x="6555732" y="1056763"/>
                  <a:pt x="6511888" y="1231955"/>
                  <a:pt x="6549758" y="1324200"/>
                </a:cubicBezTo>
                <a:cubicBezTo>
                  <a:pt x="6587628" y="1416445"/>
                  <a:pt x="6495851" y="1738451"/>
                  <a:pt x="6549758" y="1891715"/>
                </a:cubicBezTo>
                <a:cubicBezTo>
                  <a:pt x="6603665" y="2044980"/>
                  <a:pt x="6503455" y="2201535"/>
                  <a:pt x="6549758" y="2333115"/>
                </a:cubicBezTo>
                <a:cubicBezTo>
                  <a:pt x="6596061" y="2464695"/>
                  <a:pt x="6517393" y="2716876"/>
                  <a:pt x="6549758" y="2816553"/>
                </a:cubicBezTo>
                <a:cubicBezTo>
                  <a:pt x="6582123" y="2916230"/>
                  <a:pt x="6538446" y="3058969"/>
                  <a:pt x="6549758" y="3257954"/>
                </a:cubicBezTo>
                <a:cubicBezTo>
                  <a:pt x="6561070" y="3456939"/>
                  <a:pt x="6508680" y="3883519"/>
                  <a:pt x="6549758" y="4203811"/>
                </a:cubicBezTo>
                <a:cubicBezTo>
                  <a:pt x="6348666" y="4243247"/>
                  <a:pt x="6193265" y="4142219"/>
                  <a:pt x="6019823" y="4203811"/>
                </a:cubicBezTo>
                <a:cubicBezTo>
                  <a:pt x="5846382" y="4265403"/>
                  <a:pt x="5655262" y="4174541"/>
                  <a:pt x="5555386" y="4203811"/>
                </a:cubicBezTo>
                <a:cubicBezTo>
                  <a:pt x="5455510" y="4233081"/>
                  <a:pt x="5211999" y="4148318"/>
                  <a:pt x="5090948" y="4203811"/>
                </a:cubicBezTo>
                <a:cubicBezTo>
                  <a:pt x="4969897" y="4259304"/>
                  <a:pt x="4618928" y="4192818"/>
                  <a:pt x="4495516" y="4203811"/>
                </a:cubicBezTo>
                <a:cubicBezTo>
                  <a:pt x="4372104" y="4214804"/>
                  <a:pt x="4242692" y="4157225"/>
                  <a:pt x="4096576" y="4203811"/>
                </a:cubicBezTo>
                <a:cubicBezTo>
                  <a:pt x="3950460" y="4250397"/>
                  <a:pt x="3787416" y="4187407"/>
                  <a:pt x="3697636" y="4203811"/>
                </a:cubicBezTo>
                <a:cubicBezTo>
                  <a:pt x="3607856" y="4220215"/>
                  <a:pt x="3364399" y="4187107"/>
                  <a:pt x="3102204" y="4203811"/>
                </a:cubicBezTo>
                <a:cubicBezTo>
                  <a:pt x="2840009" y="4220515"/>
                  <a:pt x="2622895" y="4166162"/>
                  <a:pt x="2375776" y="4203811"/>
                </a:cubicBezTo>
                <a:cubicBezTo>
                  <a:pt x="2128657" y="4241460"/>
                  <a:pt x="2054411" y="4148055"/>
                  <a:pt x="1845841" y="4203811"/>
                </a:cubicBezTo>
                <a:cubicBezTo>
                  <a:pt x="1637272" y="4259567"/>
                  <a:pt x="1597948" y="4186891"/>
                  <a:pt x="1381404" y="4203811"/>
                </a:cubicBezTo>
                <a:cubicBezTo>
                  <a:pt x="1164860" y="4220731"/>
                  <a:pt x="983273" y="4169225"/>
                  <a:pt x="851469" y="4203811"/>
                </a:cubicBezTo>
                <a:cubicBezTo>
                  <a:pt x="719666" y="4238397"/>
                  <a:pt x="344257" y="4107915"/>
                  <a:pt x="0" y="4203811"/>
                </a:cubicBezTo>
                <a:cubicBezTo>
                  <a:pt x="-65916" y="4060677"/>
                  <a:pt x="57520" y="3859011"/>
                  <a:pt x="0" y="3594258"/>
                </a:cubicBezTo>
                <a:cubicBezTo>
                  <a:pt x="-57520" y="3329505"/>
                  <a:pt x="60260" y="3244371"/>
                  <a:pt x="0" y="2984706"/>
                </a:cubicBezTo>
                <a:cubicBezTo>
                  <a:pt x="-60260" y="2725041"/>
                  <a:pt x="52901" y="2697879"/>
                  <a:pt x="0" y="2417191"/>
                </a:cubicBezTo>
                <a:cubicBezTo>
                  <a:pt x="-52901" y="2136503"/>
                  <a:pt x="27889" y="2047781"/>
                  <a:pt x="0" y="1891715"/>
                </a:cubicBezTo>
                <a:cubicBezTo>
                  <a:pt x="-27889" y="1735649"/>
                  <a:pt x="53302" y="1576154"/>
                  <a:pt x="0" y="1366239"/>
                </a:cubicBezTo>
                <a:cubicBezTo>
                  <a:pt x="-53302" y="1156324"/>
                  <a:pt x="46156" y="1041268"/>
                  <a:pt x="0" y="756686"/>
                </a:cubicBezTo>
                <a:cubicBezTo>
                  <a:pt x="-46156" y="472104"/>
                  <a:pt x="9835" y="282865"/>
                  <a:pt x="0" y="0"/>
                </a:cubicBezTo>
                <a:close/>
              </a:path>
              <a:path w="6549758" h="4203811" stroke="0" extrusionOk="0">
                <a:moveTo>
                  <a:pt x="0" y="0"/>
                </a:moveTo>
                <a:cubicBezTo>
                  <a:pt x="191923" y="-44184"/>
                  <a:pt x="261416" y="16974"/>
                  <a:pt x="398940" y="0"/>
                </a:cubicBezTo>
                <a:cubicBezTo>
                  <a:pt x="536464" y="-16974"/>
                  <a:pt x="808281" y="2440"/>
                  <a:pt x="928875" y="0"/>
                </a:cubicBezTo>
                <a:cubicBezTo>
                  <a:pt x="1049469" y="-2440"/>
                  <a:pt x="1238583" y="26052"/>
                  <a:pt x="1393312" y="0"/>
                </a:cubicBezTo>
                <a:cubicBezTo>
                  <a:pt x="1548041" y="-26052"/>
                  <a:pt x="1783695" y="30684"/>
                  <a:pt x="2054242" y="0"/>
                </a:cubicBezTo>
                <a:cubicBezTo>
                  <a:pt x="2324789" y="-30684"/>
                  <a:pt x="2349120" y="36925"/>
                  <a:pt x="2453182" y="0"/>
                </a:cubicBezTo>
                <a:cubicBezTo>
                  <a:pt x="2557244" y="-36925"/>
                  <a:pt x="2910741" y="33189"/>
                  <a:pt x="3114112" y="0"/>
                </a:cubicBezTo>
                <a:cubicBezTo>
                  <a:pt x="3317483" y="-33189"/>
                  <a:pt x="3515795" y="34197"/>
                  <a:pt x="3644047" y="0"/>
                </a:cubicBezTo>
                <a:cubicBezTo>
                  <a:pt x="3772299" y="-34197"/>
                  <a:pt x="4120014" y="75717"/>
                  <a:pt x="4370475" y="0"/>
                </a:cubicBezTo>
                <a:cubicBezTo>
                  <a:pt x="4620936" y="-75717"/>
                  <a:pt x="4767084" y="24936"/>
                  <a:pt x="4900410" y="0"/>
                </a:cubicBezTo>
                <a:cubicBezTo>
                  <a:pt x="5033737" y="-24936"/>
                  <a:pt x="5263986" y="2223"/>
                  <a:pt x="5364847" y="0"/>
                </a:cubicBezTo>
                <a:cubicBezTo>
                  <a:pt x="5465708" y="-2223"/>
                  <a:pt x="5678312" y="7498"/>
                  <a:pt x="5763787" y="0"/>
                </a:cubicBezTo>
                <a:cubicBezTo>
                  <a:pt x="5849262" y="-7498"/>
                  <a:pt x="6222906" y="30874"/>
                  <a:pt x="6549758" y="0"/>
                </a:cubicBezTo>
                <a:cubicBezTo>
                  <a:pt x="6552609" y="230893"/>
                  <a:pt x="6523292" y="313683"/>
                  <a:pt x="6549758" y="567514"/>
                </a:cubicBezTo>
                <a:cubicBezTo>
                  <a:pt x="6576224" y="821345"/>
                  <a:pt x="6494022" y="884833"/>
                  <a:pt x="6549758" y="1135029"/>
                </a:cubicBezTo>
                <a:cubicBezTo>
                  <a:pt x="6605494" y="1385225"/>
                  <a:pt x="6509098" y="1408130"/>
                  <a:pt x="6549758" y="1534391"/>
                </a:cubicBezTo>
                <a:cubicBezTo>
                  <a:pt x="6590418" y="1660652"/>
                  <a:pt x="6540043" y="1792122"/>
                  <a:pt x="6549758" y="2017829"/>
                </a:cubicBezTo>
                <a:cubicBezTo>
                  <a:pt x="6559473" y="2243536"/>
                  <a:pt x="6496345" y="2368284"/>
                  <a:pt x="6549758" y="2501268"/>
                </a:cubicBezTo>
                <a:cubicBezTo>
                  <a:pt x="6603171" y="2634252"/>
                  <a:pt x="6520257" y="2871588"/>
                  <a:pt x="6549758" y="3068782"/>
                </a:cubicBezTo>
                <a:cubicBezTo>
                  <a:pt x="6579259" y="3265976"/>
                  <a:pt x="6538894" y="3293615"/>
                  <a:pt x="6549758" y="3468144"/>
                </a:cubicBezTo>
                <a:cubicBezTo>
                  <a:pt x="6560622" y="3642673"/>
                  <a:pt x="6532630" y="3872522"/>
                  <a:pt x="6549758" y="4203811"/>
                </a:cubicBezTo>
                <a:cubicBezTo>
                  <a:pt x="6296510" y="4224025"/>
                  <a:pt x="6158432" y="4196029"/>
                  <a:pt x="5823330" y="4203811"/>
                </a:cubicBezTo>
                <a:cubicBezTo>
                  <a:pt x="5488228" y="4211593"/>
                  <a:pt x="5384528" y="4173873"/>
                  <a:pt x="5227898" y="4203811"/>
                </a:cubicBezTo>
                <a:cubicBezTo>
                  <a:pt x="5071268" y="4233749"/>
                  <a:pt x="4928696" y="4149396"/>
                  <a:pt x="4763460" y="4203811"/>
                </a:cubicBezTo>
                <a:cubicBezTo>
                  <a:pt x="4598224" y="4258226"/>
                  <a:pt x="4411661" y="4201266"/>
                  <a:pt x="4168028" y="4203811"/>
                </a:cubicBezTo>
                <a:cubicBezTo>
                  <a:pt x="3924395" y="4206356"/>
                  <a:pt x="3870462" y="4197260"/>
                  <a:pt x="3703590" y="4203811"/>
                </a:cubicBezTo>
                <a:cubicBezTo>
                  <a:pt x="3536718" y="4210362"/>
                  <a:pt x="3492500" y="4160810"/>
                  <a:pt x="3304651" y="4203811"/>
                </a:cubicBezTo>
                <a:cubicBezTo>
                  <a:pt x="3116802" y="4246812"/>
                  <a:pt x="2935499" y="4154870"/>
                  <a:pt x="2774716" y="4203811"/>
                </a:cubicBezTo>
                <a:cubicBezTo>
                  <a:pt x="2613934" y="4252752"/>
                  <a:pt x="2474158" y="4188490"/>
                  <a:pt x="2310278" y="4203811"/>
                </a:cubicBezTo>
                <a:cubicBezTo>
                  <a:pt x="2146398" y="4219132"/>
                  <a:pt x="1955015" y="4189943"/>
                  <a:pt x="1714846" y="4203811"/>
                </a:cubicBezTo>
                <a:cubicBezTo>
                  <a:pt x="1474677" y="4217679"/>
                  <a:pt x="1169022" y="4183175"/>
                  <a:pt x="988418" y="4203811"/>
                </a:cubicBezTo>
                <a:cubicBezTo>
                  <a:pt x="807814" y="4224447"/>
                  <a:pt x="387267" y="4152593"/>
                  <a:pt x="0" y="4203811"/>
                </a:cubicBezTo>
                <a:cubicBezTo>
                  <a:pt x="-26604" y="3978523"/>
                  <a:pt x="41187" y="3875531"/>
                  <a:pt x="0" y="3720373"/>
                </a:cubicBezTo>
                <a:cubicBezTo>
                  <a:pt x="-41187" y="3565215"/>
                  <a:pt x="41066" y="3459306"/>
                  <a:pt x="0" y="3278973"/>
                </a:cubicBezTo>
                <a:cubicBezTo>
                  <a:pt x="-41066" y="3098640"/>
                  <a:pt x="7494" y="2970831"/>
                  <a:pt x="0" y="2795534"/>
                </a:cubicBezTo>
                <a:cubicBezTo>
                  <a:pt x="-7494" y="2620237"/>
                  <a:pt x="64191" y="2320701"/>
                  <a:pt x="0" y="2185982"/>
                </a:cubicBezTo>
                <a:cubicBezTo>
                  <a:pt x="-64191" y="2051263"/>
                  <a:pt x="37655" y="1890101"/>
                  <a:pt x="0" y="1618467"/>
                </a:cubicBezTo>
                <a:cubicBezTo>
                  <a:pt x="-37655" y="1346834"/>
                  <a:pt x="20884" y="1349654"/>
                  <a:pt x="0" y="1135029"/>
                </a:cubicBezTo>
                <a:cubicBezTo>
                  <a:pt x="-20884" y="920404"/>
                  <a:pt x="47053" y="830193"/>
                  <a:pt x="0" y="735667"/>
                </a:cubicBezTo>
                <a:cubicBezTo>
                  <a:pt x="-47053" y="641141"/>
                  <a:pt x="54217" y="268067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6942902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81186487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1F9D1C5-D750-9E0A-4960-A1C6AE24A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514600"/>
            <a:ext cx="7771554" cy="36912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</p:pic>
      <p:sp>
        <p:nvSpPr>
          <p:cNvPr id="3" name="object 3"/>
          <p:cNvSpPr txBox="1"/>
          <p:nvPr/>
        </p:nvSpPr>
        <p:spPr>
          <a:xfrm>
            <a:off x="327062" y="838200"/>
            <a:ext cx="8016838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en-US" altLang="zh-CN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Lex/Flex</a:t>
            </a: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是一个有用的词法分析器生成工具</a:t>
            </a:r>
            <a:endParaRPr sz="2800" spc="-5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19BA9EA-94D0-2F3A-5093-66C8251998B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116</a:t>
            </a:fld>
            <a:endParaRPr lang="en-US" altLang="zh-CN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C9A9FBC1-33F0-278D-76E9-8A3BD6D9FA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062" y="50800"/>
            <a:ext cx="408559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5" dirty="0">
                <a:solidFill>
                  <a:schemeClr val="bg1"/>
                </a:solidFill>
              </a:rPr>
              <a:t>Flex</a:t>
            </a:r>
            <a:endParaRPr spc="-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ECF23510-56FB-3E61-C820-65BD6516D045}"/>
              </a:ext>
            </a:extLst>
          </p:cNvPr>
          <p:cNvSpPr txBox="1"/>
          <p:nvPr/>
        </p:nvSpPr>
        <p:spPr>
          <a:xfrm>
            <a:off x="327062" y="1404843"/>
            <a:ext cx="8016838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通常和</a:t>
            </a:r>
            <a:r>
              <a:rPr lang="en-US" altLang="zh-CN" sz="2800" spc="-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Yacc</a:t>
            </a:r>
            <a:r>
              <a:rPr lang="en-US" altLang="zh-CN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/Bison</a:t>
            </a: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一起使用，生成编译器的前端</a:t>
            </a:r>
            <a:endParaRPr sz="2800" spc="-5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139845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19BA9EA-94D0-2F3A-5093-66C8251998B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117</a:t>
            </a:fld>
            <a:endParaRPr lang="en-US" altLang="zh-CN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C9A9FBC1-33F0-278D-76E9-8A3BD6D9FA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062" y="50800"/>
            <a:ext cx="408559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Lex</a:t>
            </a:r>
            <a:r>
              <a:rPr lang="zh-CN" altLang="en-US" spc="-5" dirty="0">
                <a:solidFill>
                  <a:schemeClr val="bg1"/>
                </a:solidFill>
              </a:rPr>
              <a:t>源程序的结构</a:t>
            </a:r>
            <a:endParaRPr spc="-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BAA529CC-AE92-BA61-7DF8-82F260FB87C2}"/>
              </a:ext>
            </a:extLst>
          </p:cNvPr>
          <p:cNvSpPr txBox="1"/>
          <p:nvPr/>
        </p:nvSpPr>
        <p:spPr>
          <a:xfrm>
            <a:off x="6248400" y="923109"/>
            <a:ext cx="2644140" cy="2677795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0"/>
              </a:spcBef>
            </a:pPr>
            <a:r>
              <a:rPr sz="2400" dirty="0">
                <a:solidFill>
                  <a:srgbClr val="292929"/>
                </a:solidFill>
                <a:latin typeface="华文仿宋"/>
                <a:cs typeface="华文仿宋"/>
              </a:rPr>
              <a:t>声明部分</a:t>
            </a:r>
            <a:endParaRPr sz="2400" dirty="0">
              <a:latin typeface="华文仿宋"/>
              <a:cs typeface="华文仿宋"/>
            </a:endParaRPr>
          </a:p>
          <a:p>
            <a:pPr marL="91440">
              <a:lnSpc>
                <a:spcPts val="2870"/>
              </a:lnSpc>
              <a:spcBef>
                <a:spcPts val="25"/>
              </a:spcBef>
            </a:pPr>
            <a:r>
              <a:rPr sz="2400" dirty="0">
                <a:solidFill>
                  <a:srgbClr val="292929"/>
                </a:solidFill>
                <a:latin typeface="Palatino Linotype"/>
                <a:cs typeface="Palatino Linotype"/>
              </a:rPr>
              <a:t>%%</a:t>
            </a:r>
            <a:endParaRPr sz="2400" dirty="0">
              <a:latin typeface="Palatino Linotype"/>
              <a:cs typeface="Palatino Linotype"/>
            </a:endParaRPr>
          </a:p>
          <a:p>
            <a:pPr marL="91440">
              <a:lnSpc>
                <a:spcPts val="2870"/>
              </a:lnSpc>
            </a:pPr>
            <a:r>
              <a:rPr sz="2400" dirty="0">
                <a:solidFill>
                  <a:srgbClr val="292929"/>
                </a:solidFill>
                <a:latin typeface="华文仿宋"/>
                <a:cs typeface="华文仿宋"/>
              </a:rPr>
              <a:t>转换规则</a:t>
            </a:r>
            <a:endParaRPr sz="2400" dirty="0">
              <a:latin typeface="华文仿宋"/>
              <a:cs typeface="华文仿宋"/>
            </a:endParaRPr>
          </a:p>
          <a:p>
            <a:pPr marL="91440">
              <a:lnSpc>
                <a:spcPts val="2870"/>
              </a:lnSpc>
              <a:spcBef>
                <a:spcPts val="30"/>
              </a:spcBef>
            </a:pPr>
            <a:r>
              <a:rPr sz="2400" dirty="0">
                <a:solidFill>
                  <a:srgbClr val="292929"/>
                </a:solidFill>
                <a:latin typeface="Palatino Linotype"/>
                <a:cs typeface="Palatino Linotype"/>
              </a:rPr>
              <a:t>%%</a:t>
            </a:r>
            <a:endParaRPr sz="2400" dirty="0">
              <a:latin typeface="Palatino Linotype"/>
              <a:cs typeface="Palatino Linotype"/>
            </a:endParaRPr>
          </a:p>
          <a:p>
            <a:pPr marL="91440">
              <a:lnSpc>
                <a:spcPts val="2870"/>
              </a:lnSpc>
            </a:pPr>
            <a:r>
              <a:rPr sz="2400" dirty="0">
                <a:solidFill>
                  <a:srgbClr val="292929"/>
                </a:solidFill>
                <a:latin typeface="华文仿宋"/>
                <a:cs typeface="华文仿宋"/>
              </a:rPr>
              <a:t>辅助函数</a:t>
            </a:r>
            <a:endParaRPr sz="2400" dirty="0">
              <a:latin typeface="华文仿宋"/>
              <a:cs typeface="华文仿宋"/>
            </a:endParaRPr>
          </a:p>
          <a:p>
            <a:pPr>
              <a:lnSpc>
                <a:spcPct val="100000"/>
              </a:lnSpc>
            </a:pPr>
            <a:endParaRPr sz="2500" dirty="0">
              <a:latin typeface="Times New Roman"/>
              <a:cs typeface="Times New Roman"/>
            </a:endParaRPr>
          </a:p>
          <a:p>
            <a:pPr marL="314325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292929"/>
                </a:solidFill>
                <a:latin typeface="Palatino Linotype"/>
                <a:cs typeface="Palatino Linotype"/>
              </a:rPr>
              <a:t>Lex</a:t>
            </a:r>
            <a:r>
              <a:rPr sz="2400" spc="-5" dirty="0">
                <a:solidFill>
                  <a:srgbClr val="292929"/>
                </a:solidFill>
                <a:latin typeface="华文仿宋"/>
                <a:cs typeface="华文仿宋"/>
              </a:rPr>
              <a:t>程序的形式</a:t>
            </a:r>
            <a:endParaRPr sz="2400" dirty="0">
              <a:latin typeface="华文仿宋"/>
              <a:cs typeface="华文仿宋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A5DCD11F-A4CA-9948-3CC4-C41B484814C9}"/>
              </a:ext>
            </a:extLst>
          </p:cNvPr>
          <p:cNvSpPr txBox="1"/>
          <p:nvPr/>
        </p:nvSpPr>
        <p:spPr>
          <a:xfrm>
            <a:off x="533400" y="914400"/>
            <a:ext cx="4267200" cy="3189463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0375" indent="-448309">
              <a:lnSpc>
                <a:spcPts val="3600"/>
              </a:lnSpc>
              <a:spcBef>
                <a:spcPts val="795"/>
              </a:spcBef>
              <a:buClr>
                <a:srgbClr val="CC9900"/>
              </a:buClr>
              <a:buSzPct val="80000"/>
              <a:buFont typeface="Palatino Linotype"/>
              <a:buChar char="•"/>
              <a:tabLst>
                <a:tab pos="460375" algn="l"/>
                <a:tab pos="461009" algn="l"/>
              </a:tabLst>
            </a:pPr>
            <a:r>
              <a:rPr sz="28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声明部分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华文仿宋"/>
            </a:endParaRPr>
          </a:p>
          <a:p>
            <a:pPr marL="901065" lvl="1" indent="-440055">
              <a:lnSpc>
                <a:spcPts val="3600"/>
              </a:lnSpc>
              <a:spcBef>
                <a:spcPts val="605"/>
              </a:spcBef>
              <a:buClr>
                <a:srgbClr val="808080"/>
              </a:buClr>
              <a:buSzPct val="64583"/>
              <a:buFont typeface=""/>
              <a:buChar char="–"/>
              <a:tabLst>
                <a:tab pos="901065" algn="l"/>
                <a:tab pos="901700" algn="l"/>
              </a:tabLst>
            </a:pPr>
            <a:r>
              <a:rPr sz="24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常量：表示常数的标识符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华文仿宋"/>
            </a:endParaRPr>
          </a:p>
          <a:p>
            <a:pPr marL="901065" lvl="1" indent="-440055">
              <a:lnSpc>
                <a:spcPts val="3600"/>
              </a:lnSpc>
              <a:spcBef>
                <a:spcPts val="580"/>
              </a:spcBef>
              <a:buClr>
                <a:srgbClr val="808080"/>
              </a:buClr>
              <a:buSzPct val="64583"/>
              <a:buFont typeface=""/>
              <a:buChar char="–"/>
              <a:tabLst>
                <a:tab pos="901065" algn="l"/>
                <a:tab pos="901700" algn="l"/>
              </a:tabLst>
            </a:pPr>
            <a:r>
              <a:rPr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正则定义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华文仿宋"/>
            </a:endParaRPr>
          </a:p>
          <a:p>
            <a:pPr marL="460375" indent="-448309">
              <a:lnSpc>
                <a:spcPts val="3600"/>
              </a:lnSpc>
              <a:spcBef>
                <a:spcPts val="645"/>
              </a:spcBef>
              <a:buClr>
                <a:srgbClr val="CC9900"/>
              </a:buClr>
              <a:buSzPct val="80000"/>
              <a:buFont typeface="Palatino Linotype"/>
              <a:buChar char="•"/>
              <a:tabLst>
                <a:tab pos="460375" algn="l"/>
                <a:tab pos="461009" algn="l"/>
              </a:tabLst>
            </a:pPr>
            <a:r>
              <a:rPr sz="28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转换规则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华文仿宋"/>
            </a:endParaRPr>
          </a:p>
          <a:p>
            <a:pPr marL="901065" lvl="1" indent="-440055">
              <a:lnSpc>
                <a:spcPts val="3600"/>
              </a:lnSpc>
              <a:spcBef>
                <a:spcPts val="600"/>
              </a:spcBef>
              <a:buClr>
                <a:srgbClr val="808080"/>
              </a:buClr>
              <a:buSzPct val="64583"/>
              <a:buFont typeface=""/>
              <a:buChar char="–"/>
              <a:tabLst>
                <a:tab pos="901065" algn="l"/>
                <a:tab pos="901700" algn="l"/>
              </a:tabLst>
            </a:pPr>
            <a:r>
              <a:rPr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模式</a:t>
            </a:r>
            <a:r>
              <a:rPr sz="24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 </a:t>
            </a:r>
            <a:r>
              <a:rPr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 Linotype"/>
              </a:rPr>
              <a:t>{</a:t>
            </a:r>
            <a:r>
              <a:rPr sz="24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 Linotype"/>
              </a:rPr>
              <a:t> </a:t>
            </a:r>
            <a:r>
              <a:rPr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动作</a:t>
            </a:r>
            <a:r>
              <a:rPr sz="24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 </a:t>
            </a:r>
            <a:r>
              <a:rPr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 Linotype"/>
              </a:rPr>
              <a:t>}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Palatino Linotype"/>
            </a:endParaRPr>
          </a:p>
          <a:p>
            <a:pPr marL="1306830" lvl="2" indent="-403225">
              <a:lnSpc>
                <a:spcPts val="3600"/>
              </a:lnSpc>
              <a:spcBef>
                <a:spcPts val="509"/>
              </a:spcBef>
              <a:buClr>
                <a:srgbClr val="CC9900"/>
              </a:buClr>
              <a:buSzPct val="60000"/>
              <a:buFont typeface="Palatino Linotype"/>
              <a:buChar char="•"/>
              <a:tabLst>
                <a:tab pos="1306195" algn="l"/>
                <a:tab pos="1307465" algn="l"/>
              </a:tabLst>
            </a:pPr>
            <a:r>
              <a:rPr sz="20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模式是正则表达式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  <a:cs typeface="华文仿宋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F8B2AFBD-2241-6F50-3BB7-C4666752A1BE}"/>
              </a:ext>
            </a:extLst>
          </p:cNvPr>
          <p:cNvSpPr txBox="1"/>
          <p:nvPr/>
        </p:nvSpPr>
        <p:spPr>
          <a:xfrm>
            <a:off x="533400" y="4138477"/>
            <a:ext cx="6405245" cy="2096856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306830" indent="-403225">
              <a:lnSpc>
                <a:spcPts val="3600"/>
              </a:lnSpc>
              <a:spcBef>
                <a:spcPts val="580"/>
              </a:spcBef>
              <a:buClr>
                <a:srgbClr val="CC9900"/>
              </a:buClr>
              <a:buSzPct val="60000"/>
              <a:buFont typeface="Palatino Linotype"/>
              <a:buChar char="•"/>
              <a:tabLst>
                <a:tab pos="1306195" algn="l"/>
                <a:tab pos="1307465" algn="l"/>
              </a:tabLst>
            </a:pPr>
            <a:r>
              <a:rPr sz="20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动作表示识别到相应模</a:t>
            </a:r>
            <a:r>
              <a:rPr sz="2000" spc="-1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式</a:t>
            </a:r>
            <a:r>
              <a:rPr sz="20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时应</a:t>
            </a:r>
            <a:r>
              <a:rPr sz="2000" spc="-1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采</a:t>
            </a:r>
            <a:r>
              <a:rPr sz="20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取的</a:t>
            </a:r>
            <a:r>
              <a:rPr sz="2000" spc="-1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处</a:t>
            </a:r>
            <a:r>
              <a:rPr sz="20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理方式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  <a:cs typeface="华文仿宋"/>
            </a:endParaRPr>
          </a:p>
          <a:p>
            <a:pPr marL="1306830" indent="-403225">
              <a:lnSpc>
                <a:spcPts val="3600"/>
              </a:lnSpc>
              <a:spcBef>
                <a:spcPts val="480"/>
              </a:spcBef>
              <a:buClr>
                <a:srgbClr val="CC9900"/>
              </a:buClr>
              <a:buSzPct val="60000"/>
              <a:buFont typeface="Palatino Linotype"/>
              <a:buChar char="•"/>
              <a:tabLst>
                <a:tab pos="1306195" algn="l"/>
                <a:tab pos="1307465" algn="l"/>
              </a:tabLst>
            </a:pPr>
            <a:r>
              <a:rPr sz="20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处理方式通常用是</a:t>
            </a:r>
            <a:r>
              <a:rPr sz="20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 Linotype"/>
              </a:rPr>
              <a:t>C</a:t>
            </a:r>
            <a:r>
              <a:rPr sz="20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语</a:t>
            </a:r>
            <a:r>
              <a:rPr sz="2000" spc="-1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言</a:t>
            </a:r>
            <a:r>
              <a:rPr sz="20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代码</a:t>
            </a:r>
            <a:r>
              <a:rPr sz="2000" spc="-1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表</a:t>
            </a:r>
            <a:r>
              <a:rPr sz="20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示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  <a:cs typeface="华文仿宋"/>
            </a:endParaRPr>
          </a:p>
          <a:p>
            <a:pPr marL="460375" indent="-448309">
              <a:lnSpc>
                <a:spcPts val="3600"/>
              </a:lnSpc>
              <a:spcBef>
                <a:spcPts val="615"/>
              </a:spcBef>
              <a:buClr>
                <a:srgbClr val="CC9900"/>
              </a:buClr>
              <a:buSzPct val="80000"/>
              <a:buFont typeface="Palatino Linotype"/>
              <a:buChar char="•"/>
              <a:tabLst>
                <a:tab pos="460375" algn="l"/>
                <a:tab pos="461009" algn="l"/>
              </a:tabLst>
            </a:pPr>
            <a:r>
              <a:rPr sz="2800" spc="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辅助函数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华文仿宋"/>
            </a:endParaRPr>
          </a:p>
          <a:p>
            <a:pPr marL="461645">
              <a:lnSpc>
                <a:spcPts val="3600"/>
              </a:lnSpc>
              <a:spcBef>
                <a:spcPts val="605"/>
              </a:spcBef>
              <a:tabLst>
                <a:tab pos="901065" algn="l"/>
              </a:tabLst>
            </a:pPr>
            <a:r>
              <a:rPr sz="1550" spc="1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–	</a:t>
            </a:r>
            <a:r>
              <a:rPr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各个动作中使用的函数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华文仿宋"/>
            </a:endParaRPr>
          </a:p>
        </p:txBody>
      </p:sp>
    </p:spTree>
    <p:extLst>
      <p:ext uri="{BB962C8B-B14F-4D97-AF65-F5344CB8AC3E}">
        <p14:creationId xmlns:p14="http://schemas.microsoft.com/office/powerpoint/2010/main" val="267445526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19BA9EA-94D0-2F3A-5093-66C8251998B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118</a:t>
            </a:fld>
            <a:endParaRPr lang="en-US" altLang="zh-CN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C9A9FBC1-33F0-278D-76E9-8A3BD6D9FA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062" y="50800"/>
            <a:ext cx="408559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Lex</a:t>
            </a:r>
            <a:r>
              <a:rPr lang="zh-CN" altLang="en-US" spc="-5" dirty="0">
                <a:solidFill>
                  <a:schemeClr val="bg1"/>
                </a:solidFill>
              </a:rPr>
              <a:t>源程序的结构</a:t>
            </a:r>
            <a:endParaRPr spc="-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EF844D-9087-E158-AE03-C269188F1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62" y="914400"/>
            <a:ext cx="6914223" cy="4675634"/>
          </a:xfrm>
          <a:custGeom>
            <a:avLst/>
            <a:gdLst>
              <a:gd name="connsiteX0" fmla="*/ 0 w 6914223"/>
              <a:gd name="connsiteY0" fmla="*/ 0 h 4675634"/>
              <a:gd name="connsiteX1" fmla="*/ 622280 w 6914223"/>
              <a:gd name="connsiteY1" fmla="*/ 0 h 4675634"/>
              <a:gd name="connsiteX2" fmla="*/ 1313702 w 6914223"/>
              <a:gd name="connsiteY2" fmla="*/ 0 h 4675634"/>
              <a:gd name="connsiteX3" fmla="*/ 2143409 w 6914223"/>
              <a:gd name="connsiteY3" fmla="*/ 0 h 4675634"/>
              <a:gd name="connsiteX4" fmla="*/ 2903974 w 6914223"/>
              <a:gd name="connsiteY4" fmla="*/ 0 h 4675634"/>
              <a:gd name="connsiteX5" fmla="*/ 3526254 w 6914223"/>
              <a:gd name="connsiteY5" fmla="*/ 0 h 4675634"/>
              <a:gd name="connsiteX6" fmla="*/ 4148534 w 6914223"/>
              <a:gd name="connsiteY6" fmla="*/ 0 h 4675634"/>
              <a:gd name="connsiteX7" fmla="*/ 4701672 w 6914223"/>
              <a:gd name="connsiteY7" fmla="*/ 0 h 4675634"/>
              <a:gd name="connsiteX8" fmla="*/ 5323952 w 6914223"/>
              <a:gd name="connsiteY8" fmla="*/ 0 h 4675634"/>
              <a:gd name="connsiteX9" fmla="*/ 5946232 w 6914223"/>
              <a:gd name="connsiteY9" fmla="*/ 0 h 4675634"/>
              <a:gd name="connsiteX10" fmla="*/ 6914223 w 6914223"/>
              <a:gd name="connsiteY10" fmla="*/ 0 h 4675634"/>
              <a:gd name="connsiteX11" fmla="*/ 6914223 w 6914223"/>
              <a:gd name="connsiteY11" fmla="*/ 574435 h 4675634"/>
              <a:gd name="connsiteX12" fmla="*/ 6914223 w 6914223"/>
              <a:gd name="connsiteY12" fmla="*/ 1242383 h 4675634"/>
              <a:gd name="connsiteX13" fmla="*/ 6914223 w 6914223"/>
              <a:gd name="connsiteY13" fmla="*/ 2003843 h 4675634"/>
              <a:gd name="connsiteX14" fmla="*/ 6914223 w 6914223"/>
              <a:gd name="connsiteY14" fmla="*/ 2765304 h 4675634"/>
              <a:gd name="connsiteX15" fmla="*/ 6914223 w 6914223"/>
              <a:gd name="connsiteY15" fmla="*/ 3526764 h 4675634"/>
              <a:gd name="connsiteX16" fmla="*/ 6914223 w 6914223"/>
              <a:gd name="connsiteY16" fmla="*/ 4101199 h 4675634"/>
              <a:gd name="connsiteX17" fmla="*/ 6914223 w 6914223"/>
              <a:gd name="connsiteY17" fmla="*/ 4675634 h 4675634"/>
              <a:gd name="connsiteX18" fmla="*/ 6153658 w 6914223"/>
              <a:gd name="connsiteY18" fmla="*/ 4675634 h 4675634"/>
              <a:gd name="connsiteX19" fmla="*/ 5600521 w 6914223"/>
              <a:gd name="connsiteY19" fmla="*/ 4675634 h 4675634"/>
              <a:gd name="connsiteX20" fmla="*/ 5047383 w 6914223"/>
              <a:gd name="connsiteY20" fmla="*/ 4675634 h 4675634"/>
              <a:gd name="connsiteX21" fmla="*/ 4217676 w 6914223"/>
              <a:gd name="connsiteY21" fmla="*/ 4675634 h 4675634"/>
              <a:gd name="connsiteX22" fmla="*/ 3733680 w 6914223"/>
              <a:gd name="connsiteY22" fmla="*/ 4675634 h 4675634"/>
              <a:gd name="connsiteX23" fmla="*/ 2903974 w 6914223"/>
              <a:gd name="connsiteY23" fmla="*/ 4675634 h 4675634"/>
              <a:gd name="connsiteX24" fmla="*/ 2143409 w 6914223"/>
              <a:gd name="connsiteY24" fmla="*/ 4675634 h 4675634"/>
              <a:gd name="connsiteX25" fmla="*/ 1590271 w 6914223"/>
              <a:gd name="connsiteY25" fmla="*/ 4675634 h 4675634"/>
              <a:gd name="connsiteX26" fmla="*/ 1037133 w 6914223"/>
              <a:gd name="connsiteY26" fmla="*/ 4675634 h 4675634"/>
              <a:gd name="connsiteX27" fmla="*/ 0 w 6914223"/>
              <a:gd name="connsiteY27" fmla="*/ 4675634 h 4675634"/>
              <a:gd name="connsiteX28" fmla="*/ 0 w 6914223"/>
              <a:gd name="connsiteY28" fmla="*/ 4007686 h 4675634"/>
              <a:gd name="connsiteX29" fmla="*/ 0 w 6914223"/>
              <a:gd name="connsiteY29" fmla="*/ 3292982 h 4675634"/>
              <a:gd name="connsiteX30" fmla="*/ 0 w 6914223"/>
              <a:gd name="connsiteY30" fmla="*/ 2671791 h 4675634"/>
              <a:gd name="connsiteX31" fmla="*/ 0 w 6914223"/>
              <a:gd name="connsiteY31" fmla="*/ 2050599 h 4675634"/>
              <a:gd name="connsiteX32" fmla="*/ 0 w 6914223"/>
              <a:gd name="connsiteY32" fmla="*/ 1429408 h 4675634"/>
              <a:gd name="connsiteX33" fmla="*/ 0 w 6914223"/>
              <a:gd name="connsiteY33" fmla="*/ 714704 h 4675634"/>
              <a:gd name="connsiteX34" fmla="*/ 0 w 6914223"/>
              <a:gd name="connsiteY34" fmla="*/ 0 h 4675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914223" h="4675634" fill="none" extrusionOk="0">
                <a:moveTo>
                  <a:pt x="0" y="0"/>
                </a:moveTo>
                <a:cubicBezTo>
                  <a:pt x="295937" y="14896"/>
                  <a:pt x="477844" y="-14847"/>
                  <a:pt x="622280" y="0"/>
                </a:cubicBezTo>
                <a:cubicBezTo>
                  <a:pt x="766716" y="14847"/>
                  <a:pt x="1131396" y="7995"/>
                  <a:pt x="1313702" y="0"/>
                </a:cubicBezTo>
                <a:cubicBezTo>
                  <a:pt x="1496008" y="-7995"/>
                  <a:pt x="1920024" y="40778"/>
                  <a:pt x="2143409" y="0"/>
                </a:cubicBezTo>
                <a:cubicBezTo>
                  <a:pt x="2366794" y="-40778"/>
                  <a:pt x="2702181" y="-25527"/>
                  <a:pt x="2903974" y="0"/>
                </a:cubicBezTo>
                <a:cubicBezTo>
                  <a:pt x="3105767" y="25527"/>
                  <a:pt x="3215680" y="20320"/>
                  <a:pt x="3526254" y="0"/>
                </a:cubicBezTo>
                <a:cubicBezTo>
                  <a:pt x="3836828" y="-20320"/>
                  <a:pt x="3950141" y="-11893"/>
                  <a:pt x="4148534" y="0"/>
                </a:cubicBezTo>
                <a:cubicBezTo>
                  <a:pt x="4346927" y="11893"/>
                  <a:pt x="4516038" y="13249"/>
                  <a:pt x="4701672" y="0"/>
                </a:cubicBezTo>
                <a:cubicBezTo>
                  <a:pt x="4887306" y="-13249"/>
                  <a:pt x="5040768" y="13435"/>
                  <a:pt x="5323952" y="0"/>
                </a:cubicBezTo>
                <a:cubicBezTo>
                  <a:pt x="5607136" y="-13435"/>
                  <a:pt x="5695915" y="-29944"/>
                  <a:pt x="5946232" y="0"/>
                </a:cubicBezTo>
                <a:cubicBezTo>
                  <a:pt x="6196549" y="29944"/>
                  <a:pt x="6642457" y="36455"/>
                  <a:pt x="6914223" y="0"/>
                </a:cubicBezTo>
                <a:cubicBezTo>
                  <a:pt x="6922366" y="279924"/>
                  <a:pt x="6907599" y="293430"/>
                  <a:pt x="6914223" y="574435"/>
                </a:cubicBezTo>
                <a:cubicBezTo>
                  <a:pt x="6920847" y="855441"/>
                  <a:pt x="6892298" y="1105431"/>
                  <a:pt x="6914223" y="1242383"/>
                </a:cubicBezTo>
                <a:cubicBezTo>
                  <a:pt x="6936148" y="1379335"/>
                  <a:pt x="6908570" y="1747773"/>
                  <a:pt x="6914223" y="2003843"/>
                </a:cubicBezTo>
                <a:cubicBezTo>
                  <a:pt x="6919876" y="2259913"/>
                  <a:pt x="6948877" y="2424209"/>
                  <a:pt x="6914223" y="2765304"/>
                </a:cubicBezTo>
                <a:cubicBezTo>
                  <a:pt x="6879569" y="3106399"/>
                  <a:pt x="6936651" y="3304977"/>
                  <a:pt x="6914223" y="3526764"/>
                </a:cubicBezTo>
                <a:cubicBezTo>
                  <a:pt x="6891795" y="3748551"/>
                  <a:pt x="6895939" y="3975520"/>
                  <a:pt x="6914223" y="4101199"/>
                </a:cubicBezTo>
                <a:cubicBezTo>
                  <a:pt x="6932507" y="4226879"/>
                  <a:pt x="6932908" y="4520059"/>
                  <a:pt x="6914223" y="4675634"/>
                </a:cubicBezTo>
                <a:cubicBezTo>
                  <a:pt x="6697525" y="4637741"/>
                  <a:pt x="6414926" y="4680111"/>
                  <a:pt x="6153658" y="4675634"/>
                </a:cubicBezTo>
                <a:cubicBezTo>
                  <a:pt x="5892390" y="4671157"/>
                  <a:pt x="5722706" y="4699025"/>
                  <a:pt x="5600521" y="4675634"/>
                </a:cubicBezTo>
                <a:cubicBezTo>
                  <a:pt x="5478336" y="4652243"/>
                  <a:pt x="5202825" y="4690166"/>
                  <a:pt x="5047383" y="4675634"/>
                </a:cubicBezTo>
                <a:cubicBezTo>
                  <a:pt x="4891941" y="4661102"/>
                  <a:pt x="4391681" y="4703149"/>
                  <a:pt x="4217676" y="4675634"/>
                </a:cubicBezTo>
                <a:cubicBezTo>
                  <a:pt x="4043671" y="4648119"/>
                  <a:pt x="3835927" y="4681951"/>
                  <a:pt x="3733680" y="4675634"/>
                </a:cubicBezTo>
                <a:cubicBezTo>
                  <a:pt x="3631433" y="4669317"/>
                  <a:pt x="3215584" y="4645157"/>
                  <a:pt x="2903974" y="4675634"/>
                </a:cubicBezTo>
                <a:cubicBezTo>
                  <a:pt x="2592364" y="4706111"/>
                  <a:pt x="2319771" y="4651508"/>
                  <a:pt x="2143409" y="4675634"/>
                </a:cubicBezTo>
                <a:cubicBezTo>
                  <a:pt x="1967047" y="4699760"/>
                  <a:pt x="1815145" y="4682783"/>
                  <a:pt x="1590271" y="4675634"/>
                </a:cubicBezTo>
                <a:cubicBezTo>
                  <a:pt x="1365397" y="4668485"/>
                  <a:pt x="1164339" y="4653278"/>
                  <a:pt x="1037133" y="4675634"/>
                </a:cubicBezTo>
                <a:cubicBezTo>
                  <a:pt x="909927" y="4697990"/>
                  <a:pt x="211607" y="4641913"/>
                  <a:pt x="0" y="4675634"/>
                </a:cubicBezTo>
                <a:cubicBezTo>
                  <a:pt x="26980" y="4508820"/>
                  <a:pt x="-27706" y="4325076"/>
                  <a:pt x="0" y="4007686"/>
                </a:cubicBezTo>
                <a:cubicBezTo>
                  <a:pt x="27706" y="3690296"/>
                  <a:pt x="-3987" y="3533601"/>
                  <a:pt x="0" y="3292982"/>
                </a:cubicBezTo>
                <a:cubicBezTo>
                  <a:pt x="3987" y="3052363"/>
                  <a:pt x="-24200" y="2960452"/>
                  <a:pt x="0" y="2671791"/>
                </a:cubicBezTo>
                <a:cubicBezTo>
                  <a:pt x="24200" y="2383130"/>
                  <a:pt x="-16689" y="2192177"/>
                  <a:pt x="0" y="2050599"/>
                </a:cubicBezTo>
                <a:cubicBezTo>
                  <a:pt x="16689" y="1909021"/>
                  <a:pt x="17711" y="1636332"/>
                  <a:pt x="0" y="1429408"/>
                </a:cubicBezTo>
                <a:cubicBezTo>
                  <a:pt x="-17711" y="1222484"/>
                  <a:pt x="17776" y="1013142"/>
                  <a:pt x="0" y="714704"/>
                </a:cubicBezTo>
                <a:cubicBezTo>
                  <a:pt x="-17776" y="416266"/>
                  <a:pt x="2472" y="177055"/>
                  <a:pt x="0" y="0"/>
                </a:cubicBezTo>
                <a:close/>
              </a:path>
              <a:path w="6914223" h="4675634" stroke="0" extrusionOk="0">
                <a:moveTo>
                  <a:pt x="0" y="0"/>
                </a:moveTo>
                <a:cubicBezTo>
                  <a:pt x="268281" y="2054"/>
                  <a:pt x="643860" y="-24088"/>
                  <a:pt x="829707" y="0"/>
                </a:cubicBezTo>
                <a:cubicBezTo>
                  <a:pt x="1015554" y="24088"/>
                  <a:pt x="1232402" y="5798"/>
                  <a:pt x="1590271" y="0"/>
                </a:cubicBezTo>
                <a:cubicBezTo>
                  <a:pt x="1948140" y="-5798"/>
                  <a:pt x="1953068" y="12325"/>
                  <a:pt x="2074267" y="0"/>
                </a:cubicBezTo>
                <a:cubicBezTo>
                  <a:pt x="2195466" y="-12325"/>
                  <a:pt x="2494276" y="-14169"/>
                  <a:pt x="2627405" y="0"/>
                </a:cubicBezTo>
                <a:cubicBezTo>
                  <a:pt x="2760534" y="14169"/>
                  <a:pt x="3197176" y="37759"/>
                  <a:pt x="3387969" y="0"/>
                </a:cubicBezTo>
                <a:cubicBezTo>
                  <a:pt x="3578762" y="-37759"/>
                  <a:pt x="3833358" y="-13596"/>
                  <a:pt x="4148534" y="0"/>
                </a:cubicBezTo>
                <a:cubicBezTo>
                  <a:pt x="4463711" y="13596"/>
                  <a:pt x="4742295" y="-22090"/>
                  <a:pt x="4909098" y="0"/>
                </a:cubicBezTo>
                <a:cubicBezTo>
                  <a:pt x="5075901" y="22090"/>
                  <a:pt x="5313809" y="-23418"/>
                  <a:pt x="5531378" y="0"/>
                </a:cubicBezTo>
                <a:cubicBezTo>
                  <a:pt x="5748947" y="23418"/>
                  <a:pt x="5899742" y="23229"/>
                  <a:pt x="6153658" y="0"/>
                </a:cubicBezTo>
                <a:cubicBezTo>
                  <a:pt x="6407574" y="-23229"/>
                  <a:pt x="6645014" y="25373"/>
                  <a:pt x="6914223" y="0"/>
                </a:cubicBezTo>
                <a:cubicBezTo>
                  <a:pt x="6927910" y="215687"/>
                  <a:pt x="6940631" y="444396"/>
                  <a:pt x="6914223" y="574435"/>
                </a:cubicBezTo>
                <a:cubicBezTo>
                  <a:pt x="6887815" y="704475"/>
                  <a:pt x="6897084" y="1140534"/>
                  <a:pt x="6914223" y="1289139"/>
                </a:cubicBezTo>
                <a:cubicBezTo>
                  <a:pt x="6931362" y="1437744"/>
                  <a:pt x="6945144" y="1688054"/>
                  <a:pt x="6914223" y="1910330"/>
                </a:cubicBezTo>
                <a:cubicBezTo>
                  <a:pt x="6883302" y="2132606"/>
                  <a:pt x="6906734" y="2286025"/>
                  <a:pt x="6914223" y="2484765"/>
                </a:cubicBezTo>
                <a:cubicBezTo>
                  <a:pt x="6921712" y="2683505"/>
                  <a:pt x="6888346" y="2778124"/>
                  <a:pt x="6914223" y="3012444"/>
                </a:cubicBezTo>
                <a:cubicBezTo>
                  <a:pt x="6940100" y="3246764"/>
                  <a:pt x="6935033" y="3503717"/>
                  <a:pt x="6914223" y="3680392"/>
                </a:cubicBezTo>
                <a:cubicBezTo>
                  <a:pt x="6893413" y="3857067"/>
                  <a:pt x="6877711" y="4252711"/>
                  <a:pt x="6914223" y="4675634"/>
                </a:cubicBezTo>
                <a:cubicBezTo>
                  <a:pt x="6634782" y="4669638"/>
                  <a:pt x="6523242" y="4684184"/>
                  <a:pt x="6291943" y="4675634"/>
                </a:cubicBezTo>
                <a:cubicBezTo>
                  <a:pt x="6060644" y="4667084"/>
                  <a:pt x="5882825" y="4698385"/>
                  <a:pt x="5738805" y="4675634"/>
                </a:cubicBezTo>
                <a:cubicBezTo>
                  <a:pt x="5594785" y="4652883"/>
                  <a:pt x="5480231" y="4665502"/>
                  <a:pt x="5254809" y="4675634"/>
                </a:cubicBezTo>
                <a:cubicBezTo>
                  <a:pt x="5029387" y="4685766"/>
                  <a:pt x="4842932" y="4642915"/>
                  <a:pt x="4563387" y="4675634"/>
                </a:cubicBezTo>
                <a:cubicBezTo>
                  <a:pt x="4283842" y="4708353"/>
                  <a:pt x="4086180" y="4660543"/>
                  <a:pt x="3941107" y="4675634"/>
                </a:cubicBezTo>
                <a:cubicBezTo>
                  <a:pt x="3796034" y="4690725"/>
                  <a:pt x="3637894" y="4657312"/>
                  <a:pt x="3387969" y="4675634"/>
                </a:cubicBezTo>
                <a:cubicBezTo>
                  <a:pt x="3138044" y="4693956"/>
                  <a:pt x="2930588" y="4653036"/>
                  <a:pt x="2558263" y="4675634"/>
                </a:cubicBezTo>
                <a:cubicBezTo>
                  <a:pt x="2185938" y="4698232"/>
                  <a:pt x="2216175" y="4689765"/>
                  <a:pt x="2074267" y="4675634"/>
                </a:cubicBezTo>
                <a:cubicBezTo>
                  <a:pt x="1932359" y="4661503"/>
                  <a:pt x="1604965" y="4653966"/>
                  <a:pt x="1451987" y="4675634"/>
                </a:cubicBezTo>
                <a:cubicBezTo>
                  <a:pt x="1299009" y="4697302"/>
                  <a:pt x="1174001" y="4690742"/>
                  <a:pt x="967991" y="4675634"/>
                </a:cubicBezTo>
                <a:cubicBezTo>
                  <a:pt x="761981" y="4660526"/>
                  <a:pt x="399490" y="4668763"/>
                  <a:pt x="0" y="4675634"/>
                </a:cubicBezTo>
                <a:cubicBezTo>
                  <a:pt x="-23881" y="4342976"/>
                  <a:pt x="-14935" y="4239214"/>
                  <a:pt x="0" y="4007686"/>
                </a:cubicBezTo>
                <a:cubicBezTo>
                  <a:pt x="14935" y="3776158"/>
                  <a:pt x="-16455" y="3531603"/>
                  <a:pt x="0" y="3339739"/>
                </a:cubicBezTo>
                <a:cubicBezTo>
                  <a:pt x="16455" y="3147875"/>
                  <a:pt x="-2325" y="3032379"/>
                  <a:pt x="0" y="2812060"/>
                </a:cubicBezTo>
                <a:cubicBezTo>
                  <a:pt x="2325" y="2591741"/>
                  <a:pt x="-15974" y="2480255"/>
                  <a:pt x="0" y="2284381"/>
                </a:cubicBezTo>
                <a:cubicBezTo>
                  <a:pt x="15974" y="2088507"/>
                  <a:pt x="-25699" y="1871230"/>
                  <a:pt x="0" y="1709946"/>
                </a:cubicBezTo>
                <a:cubicBezTo>
                  <a:pt x="25699" y="1548663"/>
                  <a:pt x="-12166" y="1282766"/>
                  <a:pt x="0" y="1041998"/>
                </a:cubicBezTo>
                <a:cubicBezTo>
                  <a:pt x="12166" y="801230"/>
                  <a:pt x="-32738" y="334760"/>
                  <a:pt x="0" y="0"/>
                </a:cubicBezTo>
                <a:close/>
              </a:path>
            </a:pathLst>
          </a:custGeom>
          <a:ln w="31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2406416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265821EE-A039-E6A1-C5C5-D022B7C4872D}"/>
              </a:ext>
            </a:extLst>
          </p:cNvPr>
          <p:cNvGrpSpPr/>
          <p:nvPr/>
        </p:nvGrpSpPr>
        <p:grpSpPr>
          <a:xfrm>
            <a:off x="4412652" y="1143000"/>
            <a:ext cx="4674616" cy="1682750"/>
            <a:chOff x="4074033" y="1459230"/>
            <a:chExt cx="4674616" cy="1682750"/>
          </a:xfrm>
        </p:grpSpPr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68D3C90D-25B5-F429-FF37-3D9C0077256B}"/>
                </a:ext>
              </a:extLst>
            </p:cNvPr>
            <p:cNvSpPr/>
            <p:nvPr/>
          </p:nvSpPr>
          <p:spPr>
            <a:xfrm>
              <a:off x="4074033" y="1965070"/>
              <a:ext cx="1445895" cy="137795"/>
            </a:xfrm>
            <a:custGeom>
              <a:avLst/>
              <a:gdLst/>
              <a:ahLst/>
              <a:cxnLst/>
              <a:rect l="l" t="t" r="r" b="b"/>
              <a:pathLst>
                <a:path w="1445895" h="137794">
                  <a:moveTo>
                    <a:pt x="1445387" y="0"/>
                  </a:moveTo>
                  <a:lnTo>
                    <a:pt x="0" y="137541"/>
                  </a:lnTo>
                </a:path>
              </a:pathLst>
            </a:custGeom>
            <a:ln w="25908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2AFE5E2B-1FB0-C12B-5EE7-68D75670AB32}"/>
                </a:ext>
              </a:extLst>
            </p:cNvPr>
            <p:cNvSpPr txBox="1"/>
            <p:nvPr/>
          </p:nvSpPr>
          <p:spPr>
            <a:xfrm>
              <a:off x="5644134" y="1459230"/>
              <a:ext cx="3104515" cy="168275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907">
              <a:solidFill>
                <a:srgbClr val="C00000"/>
              </a:solidFill>
            </a:ln>
          </p:spPr>
          <p:txBody>
            <a:bodyPr vert="horz" wrap="square" lIns="0" tIns="59055" rIns="0" bIns="0" rtlCol="0">
              <a:spAutoFit/>
            </a:bodyPr>
            <a:lstStyle/>
            <a:p>
              <a:pPr marL="92075" marR="112395">
                <a:lnSpc>
                  <a:spcPct val="100000"/>
                </a:lnSpc>
                <a:spcBef>
                  <a:spcPts val="465"/>
                </a:spcBef>
              </a:pPr>
              <a:r>
                <a:rPr sz="2000" spc="-5" dirty="0">
                  <a:solidFill>
                    <a:srgbClr val="292929"/>
                  </a:solidFill>
                  <a:latin typeface="Palatino Linotype"/>
                  <a:cs typeface="Palatino Linotype"/>
                </a:rPr>
                <a:t>%{</a:t>
              </a:r>
              <a:r>
                <a:rPr sz="2000" dirty="0">
                  <a:solidFill>
                    <a:srgbClr val="292929"/>
                  </a:solidFill>
                  <a:latin typeface="华文仿宋"/>
                  <a:cs typeface="华文仿宋"/>
                </a:rPr>
                <a:t>和</a:t>
              </a:r>
              <a:r>
                <a:rPr sz="2000" spc="-5" dirty="0">
                  <a:solidFill>
                    <a:srgbClr val="292929"/>
                  </a:solidFill>
                  <a:latin typeface="Palatino Linotype"/>
                  <a:cs typeface="Palatino Linotype"/>
                </a:rPr>
                <a:t>}%</a:t>
              </a:r>
              <a:r>
                <a:rPr sz="2000" dirty="0">
                  <a:solidFill>
                    <a:srgbClr val="292929"/>
                  </a:solidFill>
                  <a:latin typeface="华文仿宋"/>
                  <a:cs typeface="华文仿宋"/>
                </a:rPr>
                <a:t>之间</a:t>
              </a:r>
              <a:r>
                <a:rPr sz="2000" spc="-15" dirty="0">
                  <a:solidFill>
                    <a:srgbClr val="292929"/>
                  </a:solidFill>
                  <a:latin typeface="华文仿宋"/>
                  <a:cs typeface="华文仿宋"/>
                </a:rPr>
                <a:t>的</a:t>
              </a:r>
              <a:r>
                <a:rPr sz="2000" dirty="0">
                  <a:solidFill>
                    <a:srgbClr val="292929"/>
                  </a:solidFill>
                  <a:latin typeface="华文仿宋"/>
                  <a:cs typeface="华文仿宋"/>
                </a:rPr>
                <a:t>内容</a:t>
              </a:r>
              <a:r>
                <a:rPr sz="2000" spc="-15" dirty="0">
                  <a:solidFill>
                    <a:srgbClr val="292929"/>
                  </a:solidFill>
                  <a:latin typeface="华文仿宋"/>
                  <a:cs typeface="华文仿宋"/>
                </a:rPr>
                <a:t>一</a:t>
              </a:r>
              <a:r>
                <a:rPr sz="2000" dirty="0">
                  <a:solidFill>
                    <a:srgbClr val="292929"/>
                  </a:solidFill>
                  <a:latin typeface="华文仿宋"/>
                  <a:cs typeface="华文仿宋"/>
                </a:rPr>
                <a:t>般被 直接拷贝到</a:t>
              </a:r>
              <a:r>
                <a:rPr sz="2000" spc="-25" dirty="0">
                  <a:solidFill>
                    <a:srgbClr val="292929"/>
                  </a:solidFill>
                  <a:latin typeface="Palatino Linotype"/>
                  <a:cs typeface="Palatino Linotype"/>
                </a:rPr>
                <a:t>lex.yy.c</a:t>
              </a:r>
              <a:r>
                <a:rPr sz="2000" dirty="0">
                  <a:solidFill>
                    <a:srgbClr val="292929"/>
                  </a:solidFill>
                  <a:latin typeface="华文仿宋"/>
                  <a:cs typeface="华文仿宋"/>
                </a:rPr>
                <a:t>中；  这里的</a:t>
              </a:r>
              <a:r>
                <a:rPr sz="2000" spc="-15" dirty="0">
                  <a:solidFill>
                    <a:srgbClr val="292929"/>
                  </a:solidFill>
                  <a:latin typeface="华文仿宋"/>
                  <a:cs typeface="华文仿宋"/>
                </a:rPr>
                <a:t>内</a:t>
              </a:r>
              <a:r>
                <a:rPr sz="2000" dirty="0">
                  <a:solidFill>
                    <a:srgbClr val="292929"/>
                  </a:solidFill>
                  <a:latin typeface="华文仿宋"/>
                  <a:cs typeface="华文仿宋"/>
                </a:rPr>
                <a:t>容</a:t>
              </a:r>
              <a:r>
                <a:rPr sz="2000" spc="-15" dirty="0">
                  <a:solidFill>
                    <a:srgbClr val="292929"/>
                  </a:solidFill>
                  <a:latin typeface="华文仿宋"/>
                  <a:cs typeface="华文仿宋"/>
                </a:rPr>
                <a:t>就</a:t>
              </a:r>
              <a:r>
                <a:rPr sz="2000" dirty="0">
                  <a:solidFill>
                    <a:srgbClr val="292929"/>
                  </a:solidFill>
                  <a:latin typeface="华文仿宋"/>
                  <a:cs typeface="华文仿宋"/>
                </a:rPr>
                <a:t>是一段</a:t>
              </a:r>
              <a:r>
                <a:rPr sz="2000" spc="-15" dirty="0">
                  <a:solidFill>
                    <a:srgbClr val="292929"/>
                  </a:solidFill>
                  <a:latin typeface="华文仿宋"/>
                  <a:cs typeface="华文仿宋"/>
                </a:rPr>
                <a:t>注</a:t>
              </a:r>
              <a:r>
                <a:rPr sz="2000" dirty="0">
                  <a:solidFill>
                    <a:srgbClr val="292929"/>
                  </a:solidFill>
                  <a:latin typeface="华文仿宋"/>
                  <a:cs typeface="华文仿宋"/>
                </a:rPr>
                <a:t>释 </a:t>
              </a:r>
              <a:r>
                <a:rPr sz="2000" spc="-100" dirty="0">
                  <a:solidFill>
                    <a:srgbClr val="292929"/>
                  </a:solidFill>
                  <a:latin typeface="Palatino Linotype"/>
                  <a:cs typeface="Palatino Linotype"/>
                </a:rPr>
                <a:t>L</a:t>
              </a:r>
              <a:r>
                <a:rPr sz="2000" spc="-5" dirty="0">
                  <a:solidFill>
                    <a:srgbClr val="292929"/>
                  </a:solidFill>
                  <a:latin typeface="Palatino Linotype"/>
                  <a:cs typeface="Palatino Linotype"/>
                </a:rPr>
                <a:t>T</a:t>
              </a:r>
              <a:r>
                <a:rPr sz="2000" dirty="0">
                  <a:solidFill>
                    <a:srgbClr val="292929"/>
                  </a:solidFill>
                  <a:latin typeface="华文仿宋"/>
                  <a:cs typeface="华文仿宋"/>
                </a:rPr>
                <a:t>、</a:t>
              </a:r>
              <a:r>
                <a:rPr sz="2000" spc="-5" dirty="0">
                  <a:solidFill>
                    <a:srgbClr val="292929"/>
                  </a:solidFill>
                  <a:latin typeface="Palatino Linotype"/>
                  <a:cs typeface="Palatino Linotype"/>
                </a:rPr>
                <a:t>LE</a:t>
              </a:r>
              <a:r>
                <a:rPr sz="2000" dirty="0">
                  <a:solidFill>
                    <a:srgbClr val="292929"/>
                  </a:solidFill>
                  <a:latin typeface="华文仿宋"/>
                  <a:cs typeface="华文仿宋"/>
                </a:rPr>
                <a:t>等的值在</a:t>
              </a:r>
              <a:r>
                <a:rPr sz="2000" spc="-185" dirty="0">
                  <a:solidFill>
                    <a:srgbClr val="292929"/>
                  </a:solidFill>
                  <a:latin typeface="Palatino Linotype"/>
                  <a:cs typeface="Palatino Linotype"/>
                </a:rPr>
                <a:t>Y</a:t>
              </a:r>
              <a:r>
                <a:rPr sz="2000" dirty="0">
                  <a:solidFill>
                    <a:srgbClr val="292929"/>
                  </a:solidFill>
                  <a:latin typeface="Palatino Linotype"/>
                  <a:cs typeface="Palatino Linotype"/>
                </a:rPr>
                <a:t>acc</a:t>
              </a:r>
              <a:r>
                <a:rPr sz="2000" dirty="0">
                  <a:solidFill>
                    <a:srgbClr val="292929"/>
                  </a:solidFill>
                  <a:latin typeface="华文仿宋"/>
                  <a:cs typeface="华文仿宋"/>
                </a:rPr>
                <a:t>源程 序中定义</a:t>
              </a:r>
              <a:endParaRPr sz="2000" dirty="0">
                <a:latin typeface="华文仿宋"/>
                <a:cs typeface="华文仿宋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EB41F82-6E8E-EE19-3E2D-AED2CF64F64A}"/>
              </a:ext>
            </a:extLst>
          </p:cNvPr>
          <p:cNvGrpSpPr/>
          <p:nvPr/>
        </p:nvGrpSpPr>
        <p:grpSpPr>
          <a:xfrm>
            <a:off x="4267200" y="3795384"/>
            <a:ext cx="4353560" cy="789179"/>
            <a:chOff x="3171698" y="3543172"/>
            <a:chExt cx="4353560" cy="789179"/>
          </a:xfrm>
        </p:grpSpPr>
        <p:sp>
          <p:nvSpPr>
            <p:cNvPr id="13" name="object 8">
              <a:extLst>
                <a:ext uri="{FF2B5EF4-FFF2-40B4-BE49-F238E27FC236}">
                  <a16:creationId xmlns:a16="http://schemas.microsoft.com/office/drawing/2014/main" id="{C8227377-5CA5-930D-8B37-2A8A9660881C}"/>
                </a:ext>
              </a:extLst>
            </p:cNvPr>
            <p:cNvSpPr/>
            <p:nvPr/>
          </p:nvSpPr>
          <p:spPr>
            <a:xfrm>
              <a:off x="3171698" y="3543172"/>
              <a:ext cx="2780030" cy="347980"/>
            </a:xfrm>
            <a:custGeom>
              <a:avLst/>
              <a:gdLst/>
              <a:ahLst/>
              <a:cxnLst/>
              <a:rect l="l" t="t" r="r" b="b"/>
              <a:pathLst>
                <a:path w="2780029" h="347979">
                  <a:moveTo>
                    <a:pt x="2779649" y="347979"/>
                  </a:moveTo>
                  <a:lnTo>
                    <a:pt x="0" y="0"/>
                  </a:lnTo>
                </a:path>
              </a:pathLst>
            </a:custGeom>
            <a:ln w="25908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9">
              <a:extLst>
                <a:ext uri="{FF2B5EF4-FFF2-40B4-BE49-F238E27FC236}">
                  <a16:creationId xmlns:a16="http://schemas.microsoft.com/office/drawing/2014/main" id="{2F967338-BF7C-F4F3-BAFD-228903DA0405}"/>
                </a:ext>
              </a:extLst>
            </p:cNvPr>
            <p:cNvSpPr txBox="1"/>
            <p:nvPr/>
          </p:nvSpPr>
          <p:spPr>
            <a:xfrm>
              <a:off x="6072378" y="3789426"/>
              <a:ext cx="1452880" cy="54292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907">
              <a:solidFill>
                <a:srgbClr val="C00000"/>
              </a:solidFill>
            </a:ln>
          </p:spPr>
          <p:txBody>
            <a:bodyPr vert="horz" wrap="square" lIns="0" tIns="99695" rIns="0" bIns="0" rtlCol="0">
              <a:spAutoFit/>
            </a:bodyPr>
            <a:lstStyle/>
            <a:p>
              <a:pPr marL="217804">
                <a:lnSpc>
                  <a:spcPct val="100000"/>
                </a:lnSpc>
                <a:spcBef>
                  <a:spcPts val="785"/>
                </a:spcBef>
              </a:pPr>
              <a:r>
                <a:rPr sz="2000" dirty="0">
                  <a:solidFill>
                    <a:srgbClr val="292929"/>
                  </a:solidFill>
                  <a:latin typeface="华文仿宋"/>
                  <a:cs typeface="华文仿宋"/>
                </a:rPr>
                <a:t>正则定义</a:t>
              </a:r>
              <a:endParaRPr sz="2000">
                <a:latin typeface="华文仿宋"/>
                <a:cs typeface="华文仿宋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666FE5F-A584-BE4D-1609-40FB201BF058}"/>
              </a:ext>
            </a:extLst>
          </p:cNvPr>
          <p:cNvGrpSpPr/>
          <p:nvPr/>
        </p:nvGrpSpPr>
        <p:grpSpPr>
          <a:xfrm>
            <a:off x="888624" y="5364078"/>
            <a:ext cx="4758945" cy="788035"/>
            <a:chOff x="1287525" y="5313426"/>
            <a:chExt cx="4758945" cy="788035"/>
          </a:xfrm>
        </p:grpSpPr>
        <p:sp>
          <p:nvSpPr>
            <p:cNvPr id="16" name="object 10">
              <a:extLst>
                <a:ext uri="{FF2B5EF4-FFF2-40B4-BE49-F238E27FC236}">
                  <a16:creationId xmlns:a16="http://schemas.microsoft.com/office/drawing/2014/main" id="{844FD8CE-F844-978B-E96C-45877A367FAA}"/>
                </a:ext>
              </a:extLst>
            </p:cNvPr>
            <p:cNvSpPr/>
            <p:nvPr/>
          </p:nvSpPr>
          <p:spPr>
            <a:xfrm>
              <a:off x="1287525" y="5335270"/>
              <a:ext cx="2580005" cy="126364"/>
            </a:xfrm>
            <a:custGeom>
              <a:avLst/>
              <a:gdLst/>
              <a:ahLst/>
              <a:cxnLst/>
              <a:rect l="l" t="t" r="r" b="b"/>
              <a:pathLst>
                <a:path w="2580004" h="126364">
                  <a:moveTo>
                    <a:pt x="2579624" y="125856"/>
                  </a:moveTo>
                  <a:lnTo>
                    <a:pt x="0" y="0"/>
                  </a:lnTo>
                </a:path>
              </a:pathLst>
            </a:custGeom>
            <a:ln w="25908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1">
              <a:extLst>
                <a:ext uri="{FF2B5EF4-FFF2-40B4-BE49-F238E27FC236}">
                  <a16:creationId xmlns:a16="http://schemas.microsoft.com/office/drawing/2014/main" id="{A817A059-9272-846E-2205-39D130CA033A}"/>
                </a:ext>
              </a:extLst>
            </p:cNvPr>
            <p:cNvSpPr txBox="1"/>
            <p:nvPr/>
          </p:nvSpPr>
          <p:spPr>
            <a:xfrm>
              <a:off x="4034790" y="5313426"/>
              <a:ext cx="2011680" cy="78803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907">
              <a:solidFill>
                <a:srgbClr val="C00000"/>
              </a:solidFill>
            </a:ln>
          </p:spPr>
          <p:txBody>
            <a:bodyPr vert="horz" wrap="square" lIns="0" tIns="70485" rIns="0" bIns="0" rtlCol="0">
              <a:spAutoFit/>
            </a:bodyPr>
            <a:lstStyle/>
            <a:p>
              <a:pPr marL="91440" marR="130175">
                <a:lnSpc>
                  <a:spcPct val="100000"/>
                </a:lnSpc>
                <a:spcBef>
                  <a:spcPts val="555"/>
                </a:spcBef>
              </a:pPr>
              <a:r>
                <a:rPr sz="2000" dirty="0">
                  <a:solidFill>
                    <a:srgbClr val="292929"/>
                  </a:solidFill>
                  <a:latin typeface="华文仿宋"/>
                  <a:cs typeface="华文仿宋"/>
                </a:rPr>
                <a:t>分隔声明部分和 转换规则部分</a:t>
              </a:r>
              <a:endParaRPr sz="2000">
                <a:latin typeface="华文仿宋"/>
                <a:cs typeface="华文仿宋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1120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061" y="50800"/>
            <a:ext cx="897575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词素、模式、词法单元、属性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050D549F-C42D-6EB0-B291-030541B64DA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11</a:t>
            </a:fld>
            <a:endParaRPr lang="en-US" altLang="zh-CN" dirty="0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38419275-5F1E-4DA1-5D50-D8A60C4783D3}"/>
              </a:ext>
            </a:extLst>
          </p:cNvPr>
          <p:cNvSpPr txBox="1"/>
          <p:nvPr/>
        </p:nvSpPr>
        <p:spPr>
          <a:xfrm>
            <a:off x="838074" y="1325365"/>
            <a:ext cx="7890289" cy="130228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宋体" panose="02010600030101010101" pitchFamily="2" charset="-122"/>
              <a:buChar char="-"/>
              <a:tabLst>
                <a:tab pos="460375" algn="l"/>
                <a:tab pos="461009" algn="l"/>
              </a:tabLst>
            </a:pPr>
            <a:r>
              <a:rPr lang="en-US" sz="2800" kern="0" spc="100" dirty="0">
                <a:solidFill>
                  <a:schemeClr val="bg1"/>
                </a:solidFill>
                <a:highlight>
                  <a:srgbClr val="000000"/>
                </a:highlight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  </a:t>
            </a:r>
            <a:r>
              <a:rPr lang="en-US" sz="2400" kern="0" spc="1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p</a:t>
            </a:r>
            <a:r>
              <a:rPr sz="2400" kern="0" spc="1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rintf</a:t>
            </a:r>
            <a:r>
              <a:rPr sz="2400" kern="0" spc="1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("Total = %d\n", score)；</a:t>
            </a:r>
            <a:endParaRPr lang="en-US" sz="2400" kern="0" spc="100" dirty="0">
              <a:solidFill>
                <a:schemeClr val="bg1"/>
              </a:solidFill>
              <a:highlight>
                <a:srgbClr val="000000"/>
              </a:highlight>
              <a:latin typeface="Consolas" panose="020B0609020204030204" pitchFamily="49" charset="0"/>
              <a:ea typeface="Linux Libertine G" panose="02000503000000000000" pitchFamily="2" charset="0"/>
              <a:cs typeface="Linux Libertine G" panose="02000503000000000000" pitchFamily="2" charset="0"/>
            </a:endParaRPr>
          </a:p>
          <a:p>
            <a:pPr marL="901065" lvl="1" indent="-440055">
              <a:lnSpc>
                <a:spcPct val="100000"/>
              </a:lnSpc>
              <a:spcBef>
                <a:spcPts val="580"/>
              </a:spcBef>
              <a:buClr>
                <a:srgbClr val="CC9900"/>
              </a:buClr>
              <a:buSzPct val="64583"/>
              <a:buFont typeface="Arial" panose="020B0604020202020204" pitchFamily="34" charset="0"/>
              <a:buChar char="•"/>
              <a:tabLst>
                <a:tab pos="901065" algn="l"/>
                <a:tab pos="901700" algn="l"/>
              </a:tabLst>
            </a:pPr>
            <a:r>
              <a:rPr lang="en-US" altLang="zh-CN" sz="2000" spc="-5" dirty="0" err="1">
                <a:solidFill>
                  <a:srgbClr val="292929"/>
                </a:solidFill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p</a:t>
            </a:r>
            <a:r>
              <a:rPr lang="en-US" sz="2000" spc="-5" dirty="0" err="1">
                <a:solidFill>
                  <a:srgbClr val="292929"/>
                </a:solidFill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rintf</a:t>
            </a:r>
            <a:r>
              <a:rPr lang="zh-CN" altLang="en-US" sz="2000" spc="-5" dirty="0">
                <a:solidFill>
                  <a:srgbClr val="292929"/>
                </a:solidFill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、</a:t>
            </a:r>
            <a:r>
              <a:rPr lang="en-US" sz="2000" spc="-5" dirty="0">
                <a:solidFill>
                  <a:srgbClr val="292929"/>
                </a:solidFill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score</a:t>
            </a:r>
            <a:r>
              <a:rPr lang="zh-CN" altLang="en-US" sz="2000" spc="-5" dirty="0">
                <a:solidFill>
                  <a:srgbClr val="292929"/>
                </a:solidFill>
                <a:latin typeface="Linux Libertine G" panose="02000503000000000000" pitchFamily="2" charset="0"/>
                <a:ea typeface="微软雅黑" panose="020B0503020204020204" pitchFamily="34" charset="-122"/>
                <a:cs typeface="Linux Libertine G" panose="02000503000000000000" pitchFamily="2" charset="0"/>
              </a:rPr>
              <a:t>与词法单元</a:t>
            </a:r>
            <a:r>
              <a:rPr lang="en-US" sz="2000" b="1" spc="-5" dirty="0">
                <a:solidFill>
                  <a:srgbClr val="292929"/>
                </a:solidFill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id</a:t>
            </a:r>
            <a:r>
              <a:rPr lang="zh-CN" altLang="en-US" sz="2000" spc="-5" dirty="0">
                <a:solidFill>
                  <a:srgbClr val="292929"/>
                </a:solidFill>
                <a:latin typeface="Linux Libertine G" panose="02000503000000000000" pitchFamily="2" charset="0"/>
                <a:ea typeface="微软雅黑" panose="020B0503020204020204" pitchFamily="34" charset="-122"/>
                <a:cs typeface="Linux Libertine G" panose="02000503000000000000" pitchFamily="2" charset="0"/>
              </a:rPr>
              <a:t>的模式相匹配</a:t>
            </a:r>
            <a:endParaRPr lang="zh-CN" altLang="en-US" sz="2000" spc="-5" dirty="0">
              <a:solidFill>
                <a:srgbClr val="292929"/>
              </a:solidFill>
              <a:latin typeface="Linux Libertine G" panose="02000503000000000000" pitchFamily="2" charset="0"/>
              <a:ea typeface="Linux Libertine G" panose="02000503000000000000" pitchFamily="2" charset="0"/>
              <a:cs typeface="Linux Libertine G" panose="02000503000000000000" pitchFamily="2" charset="0"/>
            </a:endParaRPr>
          </a:p>
          <a:p>
            <a:pPr marL="901065" lvl="1" indent="-440055">
              <a:lnSpc>
                <a:spcPct val="100000"/>
              </a:lnSpc>
              <a:spcBef>
                <a:spcPts val="580"/>
              </a:spcBef>
              <a:buClr>
                <a:srgbClr val="CC9900"/>
              </a:buClr>
              <a:buSzPct val="64583"/>
              <a:buFont typeface="Arial" panose="020B0604020202020204" pitchFamily="34" charset="0"/>
              <a:buChar char="•"/>
              <a:tabLst>
                <a:tab pos="901065" algn="l"/>
                <a:tab pos="901700" algn="l"/>
              </a:tabLst>
            </a:pPr>
            <a:r>
              <a:rPr lang="en-US" sz="2000" spc="-5" dirty="0">
                <a:solidFill>
                  <a:srgbClr val="292929"/>
                </a:solidFill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"Total = %d\n"</a:t>
            </a:r>
            <a:r>
              <a:rPr lang="zh-CN" altLang="en-US" sz="2000" spc="-5" dirty="0">
                <a:solidFill>
                  <a:srgbClr val="292929"/>
                </a:solidFill>
                <a:latin typeface="Linux Libertine G" panose="02000503000000000000" pitchFamily="2" charset="0"/>
                <a:ea typeface="微软雅黑" panose="020B0503020204020204" pitchFamily="34" charset="-122"/>
                <a:cs typeface="Linux Libertine G" panose="02000503000000000000" pitchFamily="2" charset="0"/>
              </a:rPr>
              <a:t>与词法单元</a:t>
            </a:r>
            <a:r>
              <a:rPr lang="en-US" sz="2000" b="1" spc="-5" dirty="0">
                <a:solidFill>
                  <a:srgbClr val="292929"/>
                </a:solidFill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literal</a:t>
            </a:r>
            <a:r>
              <a:rPr lang="zh-CN" altLang="en-US" sz="2000" spc="-5" dirty="0">
                <a:solidFill>
                  <a:srgbClr val="292929"/>
                </a:solidFill>
                <a:latin typeface="Linux Libertine G" panose="02000503000000000000" pitchFamily="2" charset="0"/>
                <a:ea typeface="微软雅黑" panose="020B0503020204020204" pitchFamily="34" charset="-122"/>
                <a:cs typeface="Linux Libertine G" panose="02000503000000000000" pitchFamily="2" charset="0"/>
              </a:rPr>
              <a:t>的模式相匹配</a:t>
            </a:r>
            <a:endParaRPr lang="en-US" sz="2000" spc="-5" dirty="0">
              <a:solidFill>
                <a:srgbClr val="292929"/>
              </a:solidFill>
              <a:latin typeface="Linux Libertine G" panose="02000503000000000000" pitchFamily="2" charset="0"/>
              <a:ea typeface="Linux Libertine G" panose="02000503000000000000" pitchFamily="2" charset="0"/>
              <a:cs typeface="Linux Libertine G" panose="02000503000000000000" pitchFamily="2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E201C70-E7CC-0F6C-7AE5-CDC28647E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3" y="2971800"/>
            <a:ext cx="8312727" cy="271195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A50F379-5B3C-910E-84A6-83FE2CC8F09F}"/>
              </a:ext>
            </a:extLst>
          </p:cNvPr>
          <p:cNvSpPr txBox="1"/>
          <p:nvPr/>
        </p:nvSpPr>
        <p:spPr>
          <a:xfrm>
            <a:off x="275122" y="847546"/>
            <a:ext cx="4677878" cy="524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266" indent="-457200">
              <a:lnSpc>
                <a:spcPts val="3600"/>
              </a:lnSpc>
              <a:spcBef>
                <a:spcPts val="67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例子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华文仿宋"/>
            </a:endParaRPr>
          </a:p>
        </p:txBody>
      </p:sp>
    </p:spTree>
    <p:extLst>
      <p:ext uri="{BB962C8B-B14F-4D97-AF65-F5344CB8AC3E}">
        <p14:creationId xmlns:p14="http://schemas.microsoft.com/office/powerpoint/2010/main" val="10600269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A755BF8-A63B-A63F-E22C-C79C5FA57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66306"/>
            <a:ext cx="7739801" cy="4961411"/>
          </a:xfrm>
          <a:custGeom>
            <a:avLst/>
            <a:gdLst>
              <a:gd name="connsiteX0" fmla="*/ 0 w 7739801"/>
              <a:gd name="connsiteY0" fmla="*/ 0 h 4961411"/>
              <a:gd name="connsiteX1" fmla="*/ 644983 w 7739801"/>
              <a:gd name="connsiteY1" fmla="*/ 0 h 4961411"/>
              <a:gd name="connsiteX2" fmla="*/ 1135171 w 7739801"/>
              <a:gd name="connsiteY2" fmla="*/ 0 h 4961411"/>
              <a:gd name="connsiteX3" fmla="*/ 1702756 w 7739801"/>
              <a:gd name="connsiteY3" fmla="*/ 0 h 4961411"/>
              <a:gd name="connsiteX4" fmla="*/ 2270342 w 7739801"/>
              <a:gd name="connsiteY4" fmla="*/ 0 h 4961411"/>
              <a:gd name="connsiteX5" fmla="*/ 2992723 w 7739801"/>
              <a:gd name="connsiteY5" fmla="*/ 0 h 4961411"/>
              <a:gd name="connsiteX6" fmla="*/ 3482910 w 7739801"/>
              <a:gd name="connsiteY6" fmla="*/ 0 h 4961411"/>
              <a:gd name="connsiteX7" fmla="*/ 4127894 w 7739801"/>
              <a:gd name="connsiteY7" fmla="*/ 0 h 4961411"/>
              <a:gd name="connsiteX8" fmla="*/ 4772877 w 7739801"/>
              <a:gd name="connsiteY8" fmla="*/ 0 h 4961411"/>
              <a:gd name="connsiteX9" fmla="*/ 5263065 w 7739801"/>
              <a:gd name="connsiteY9" fmla="*/ 0 h 4961411"/>
              <a:gd name="connsiteX10" fmla="*/ 6062844 w 7739801"/>
              <a:gd name="connsiteY10" fmla="*/ 0 h 4961411"/>
              <a:gd name="connsiteX11" fmla="*/ 6553032 w 7739801"/>
              <a:gd name="connsiteY11" fmla="*/ 0 h 4961411"/>
              <a:gd name="connsiteX12" fmla="*/ 7739801 w 7739801"/>
              <a:gd name="connsiteY12" fmla="*/ 0 h 4961411"/>
              <a:gd name="connsiteX13" fmla="*/ 7739801 w 7739801"/>
              <a:gd name="connsiteY13" fmla="*/ 570562 h 4961411"/>
              <a:gd name="connsiteX14" fmla="*/ 7739801 w 7739801"/>
              <a:gd name="connsiteY14" fmla="*/ 1240353 h 4961411"/>
              <a:gd name="connsiteX15" fmla="*/ 7739801 w 7739801"/>
              <a:gd name="connsiteY15" fmla="*/ 1910143 h 4961411"/>
              <a:gd name="connsiteX16" fmla="*/ 7739801 w 7739801"/>
              <a:gd name="connsiteY16" fmla="*/ 2629548 h 4961411"/>
              <a:gd name="connsiteX17" fmla="*/ 7739801 w 7739801"/>
              <a:gd name="connsiteY17" fmla="*/ 3100882 h 4961411"/>
              <a:gd name="connsiteX18" fmla="*/ 7739801 w 7739801"/>
              <a:gd name="connsiteY18" fmla="*/ 3770672 h 4961411"/>
              <a:gd name="connsiteX19" fmla="*/ 7739801 w 7739801"/>
              <a:gd name="connsiteY19" fmla="*/ 4341235 h 4961411"/>
              <a:gd name="connsiteX20" fmla="*/ 7739801 w 7739801"/>
              <a:gd name="connsiteY20" fmla="*/ 4961411 h 4961411"/>
              <a:gd name="connsiteX21" fmla="*/ 7327012 w 7739801"/>
              <a:gd name="connsiteY21" fmla="*/ 4961411 h 4961411"/>
              <a:gd name="connsiteX22" fmla="*/ 6836824 w 7739801"/>
              <a:gd name="connsiteY22" fmla="*/ 4961411 h 4961411"/>
              <a:gd name="connsiteX23" fmla="*/ 6191841 w 7739801"/>
              <a:gd name="connsiteY23" fmla="*/ 4961411 h 4961411"/>
              <a:gd name="connsiteX24" fmla="*/ 5624255 w 7739801"/>
              <a:gd name="connsiteY24" fmla="*/ 4961411 h 4961411"/>
              <a:gd name="connsiteX25" fmla="*/ 5056670 w 7739801"/>
              <a:gd name="connsiteY25" fmla="*/ 4961411 h 4961411"/>
              <a:gd name="connsiteX26" fmla="*/ 4566483 w 7739801"/>
              <a:gd name="connsiteY26" fmla="*/ 4961411 h 4961411"/>
              <a:gd name="connsiteX27" fmla="*/ 3921499 w 7739801"/>
              <a:gd name="connsiteY27" fmla="*/ 4961411 h 4961411"/>
              <a:gd name="connsiteX28" fmla="*/ 3353914 w 7739801"/>
              <a:gd name="connsiteY28" fmla="*/ 4961411 h 4961411"/>
              <a:gd name="connsiteX29" fmla="*/ 2941124 w 7739801"/>
              <a:gd name="connsiteY29" fmla="*/ 4961411 h 4961411"/>
              <a:gd name="connsiteX30" fmla="*/ 2450937 w 7739801"/>
              <a:gd name="connsiteY30" fmla="*/ 4961411 h 4961411"/>
              <a:gd name="connsiteX31" fmla="*/ 2038148 w 7739801"/>
              <a:gd name="connsiteY31" fmla="*/ 4961411 h 4961411"/>
              <a:gd name="connsiteX32" fmla="*/ 1547960 w 7739801"/>
              <a:gd name="connsiteY32" fmla="*/ 4961411 h 4961411"/>
              <a:gd name="connsiteX33" fmla="*/ 980375 w 7739801"/>
              <a:gd name="connsiteY33" fmla="*/ 4961411 h 4961411"/>
              <a:gd name="connsiteX34" fmla="*/ 0 w 7739801"/>
              <a:gd name="connsiteY34" fmla="*/ 4961411 h 4961411"/>
              <a:gd name="connsiteX35" fmla="*/ 0 w 7739801"/>
              <a:gd name="connsiteY35" fmla="*/ 4390849 h 4961411"/>
              <a:gd name="connsiteX36" fmla="*/ 0 w 7739801"/>
              <a:gd name="connsiteY36" fmla="*/ 3869901 h 4961411"/>
              <a:gd name="connsiteX37" fmla="*/ 0 w 7739801"/>
              <a:gd name="connsiteY37" fmla="*/ 3348952 h 4961411"/>
              <a:gd name="connsiteX38" fmla="*/ 0 w 7739801"/>
              <a:gd name="connsiteY38" fmla="*/ 2828004 h 4961411"/>
              <a:gd name="connsiteX39" fmla="*/ 0 w 7739801"/>
              <a:gd name="connsiteY39" fmla="*/ 2257442 h 4961411"/>
              <a:gd name="connsiteX40" fmla="*/ 0 w 7739801"/>
              <a:gd name="connsiteY40" fmla="*/ 1786108 h 4961411"/>
              <a:gd name="connsiteX41" fmla="*/ 0 w 7739801"/>
              <a:gd name="connsiteY41" fmla="*/ 1066703 h 4961411"/>
              <a:gd name="connsiteX42" fmla="*/ 0 w 7739801"/>
              <a:gd name="connsiteY42" fmla="*/ 595369 h 4961411"/>
              <a:gd name="connsiteX43" fmla="*/ 0 w 7739801"/>
              <a:gd name="connsiteY43" fmla="*/ 0 h 4961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739801" h="4961411" fill="none" extrusionOk="0">
                <a:moveTo>
                  <a:pt x="0" y="0"/>
                </a:moveTo>
                <a:cubicBezTo>
                  <a:pt x="132806" y="2408"/>
                  <a:pt x="435433" y="549"/>
                  <a:pt x="644983" y="0"/>
                </a:cubicBezTo>
                <a:cubicBezTo>
                  <a:pt x="854533" y="-549"/>
                  <a:pt x="997026" y="-7016"/>
                  <a:pt x="1135171" y="0"/>
                </a:cubicBezTo>
                <a:cubicBezTo>
                  <a:pt x="1273316" y="7016"/>
                  <a:pt x="1466926" y="20302"/>
                  <a:pt x="1702756" y="0"/>
                </a:cubicBezTo>
                <a:cubicBezTo>
                  <a:pt x="1938586" y="-20302"/>
                  <a:pt x="2097555" y="-7854"/>
                  <a:pt x="2270342" y="0"/>
                </a:cubicBezTo>
                <a:cubicBezTo>
                  <a:pt x="2443129" y="7854"/>
                  <a:pt x="2702185" y="-11739"/>
                  <a:pt x="2992723" y="0"/>
                </a:cubicBezTo>
                <a:cubicBezTo>
                  <a:pt x="3283261" y="11739"/>
                  <a:pt x="3240368" y="-715"/>
                  <a:pt x="3482910" y="0"/>
                </a:cubicBezTo>
                <a:cubicBezTo>
                  <a:pt x="3725452" y="715"/>
                  <a:pt x="3886770" y="-11906"/>
                  <a:pt x="4127894" y="0"/>
                </a:cubicBezTo>
                <a:cubicBezTo>
                  <a:pt x="4369018" y="11906"/>
                  <a:pt x="4555005" y="-9050"/>
                  <a:pt x="4772877" y="0"/>
                </a:cubicBezTo>
                <a:cubicBezTo>
                  <a:pt x="4990749" y="9050"/>
                  <a:pt x="5045127" y="-5698"/>
                  <a:pt x="5263065" y="0"/>
                </a:cubicBezTo>
                <a:cubicBezTo>
                  <a:pt x="5481003" y="5698"/>
                  <a:pt x="5819140" y="15893"/>
                  <a:pt x="6062844" y="0"/>
                </a:cubicBezTo>
                <a:cubicBezTo>
                  <a:pt x="6306548" y="-15893"/>
                  <a:pt x="6429643" y="8642"/>
                  <a:pt x="6553032" y="0"/>
                </a:cubicBezTo>
                <a:cubicBezTo>
                  <a:pt x="6676421" y="-8642"/>
                  <a:pt x="7183131" y="-31033"/>
                  <a:pt x="7739801" y="0"/>
                </a:cubicBezTo>
                <a:cubicBezTo>
                  <a:pt x="7765574" y="170042"/>
                  <a:pt x="7751711" y="363801"/>
                  <a:pt x="7739801" y="570562"/>
                </a:cubicBezTo>
                <a:cubicBezTo>
                  <a:pt x="7727891" y="777323"/>
                  <a:pt x="7747719" y="1031759"/>
                  <a:pt x="7739801" y="1240353"/>
                </a:cubicBezTo>
                <a:cubicBezTo>
                  <a:pt x="7731883" y="1448947"/>
                  <a:pt x="7738666" y="1591197"/>
                  <a:pt x="7739801" y="1910143"/>
                </a:cubicBezTo>
                <a:cubicBezTo>
                  <a:pt x="7740937" y="2229089"/>
                  <a:pt x="7746122" y="2367453"/>
                  <a:pt x="7739801" y="2629548"/>
                </a:cubicBezTo>
                <a:cubicBezTo>
                  <a:pt x="7733480" y="2891644"/>
                  <a:pt x="7755485" y="2978790"/>
                  <a:pt x="7739801" y="3100882"/>
                </a:cubicBezTo>
                <a:cubicBezTo>
                  <a:pt x="7724117" y="3222974"/>
                  <a:pt x="7768134" y="3495997"/>
                  <a:pt x="7739801" y="3770672"/>
                </a:cubicBezTo>
                <a:cubicBezTo>
                  <a:pt x="7711469" y="4045347"/>
                  <a:pt x="7735006" y="4124836"/>
                  <a:pt x="7739801" y="4341235"/>
                </a:cubicBezTo>
                <a:cubicBezTo>
                  <a:pt x="7744596" y="4557634"/>
                  <a:pt x="7738157" y="4816816"/>
                  <a:pt x="7739801" y="4961411"/>
                </a:cubicBezTo>
                <a:cubicBezTo>
                  <a:pt x="7562362" y="4943387"/>
                  <a:pt x="7493029" y="4966931"/>
                  <a:pt x="7327012" y="4961411"/>
                </a:cubicBezTo>
                <a:cubicBezTo>
                  <a:pt x="7160995" y="4955891"/>
                  <a:pt x="6985208" y="4966604"/>
                  <a:pt x="6836824" y="4961411"/>
                </a:cubicBezTo>
                <a:cubicBezTo>
                  <a:pt x="6688440" y="4956218"/>
                  <a:pt x="6379971" y="4949791"/>
                  <a:pt x="6191841" y="4961411"/>
                </a:cubicBezTo>
                <a:cubicBezTo>
                  <a:pt x="6003711" y="4973031"/>
                  <a:pt x="5770135" y="4940857"/>
                  <a:pt x="5624255" y="4961411"/>
                </a:cubicBezTo>
                <a:cubicBezTo>
                  <a:pt x="5478375" y="4981965"/>
                  <a:pt x="5292358" y="4947793"/>
                  <a:pt x="5056670" y="4961411"/>
                </a:cubicBezTo>
                <a:cubicBezTo>
                  <a:pt x="4820983" y="4975029"/>
                  <a:pt x="4684410" y="4967925"/>
                  <a:pt x="4566483" y="4961411"/>
                </a:cubicBezTo>
                <a:cubicBezTo>
                  <a:pt x="4448556" y="4954897"/>
                  <a:pt x="4179599" y="4972872"/>
                  <a:pt x="3921499" y="4961411"/>
                </a:cubicBezTo>
                <a:cubicBezTo>
                  <a:pt x="3663399" y="4949950"/>
                  <a:pt x="3480283" y="4953939"/>
                  <a:pt x="3353914" y="4961411"/>
                </a:cubicBezTo>
                <a:cubicBezTo>
                  <a:pt x="3227546" y="4968883"/>
                  <a:pt x="3106120" y="4950459"/>
                  <a:pt x="2941124" y="4961411"/>
                </a:cubicBezTo>
                <a:cubicBezTo>
                  <a:pt x="2776128" y="4972364"/>
                  <a:pt x="2571146" y="4964323"/>
                  <a:pt x="2450937" y="4961411"/>
                </a:cubicBezTo>
                <a:cubicBezTo>
                  <a:pt x="2330728" y="4958499"/>
                  <a:pt x="2241366" y="4962652"/>
                  <a:pt x="2038148" y="4961411"/>
                </a:cubicBezTo>
                <a:cubicBezTo>
                  <a:pt x="1834930" y="4960170"/>
                  <a:pt x="1791309" y="4943440"/>
                  <a:pt x="1547960" y="4961411"/>
                </a:cubicBezTo>
                <a:cubicBezTo>
                  <a:pt x="1304611" y="4979382"/>
                  <a:pt x="1149907" y="4981731"/>
                  <a:pt x="980375" y="4961411"/>
                </a:cubicBezTo>
                <a:cubicBezTo>
                  <a:pt x="810843" y="4941091"/>
                  <a:pt x="352920" y="4912816"/>
                  <a:pt x="0" y="4961411"/>
                </a:cubicBezTo>
                <a:cubicBezTo>
                  <a:pt x="-1997" y="4725385"/>
                  <a:pt x="10523" y="4634385"/>
                  <a:pt x="0" y="4390849"/>
                </a:cubicBezTo>
                <a:cubicBezTo>
                  <a:pt x="-10523" y="4147313"/>
                  <a:pt x="-1550" y="4055943"/>
                  <a:pt x="0" y="3869901"/>
                </a:cubicBezTo>
                <a:cubicBezTo>
                  <a:pt x="1550" y="3683859"/>
                  <a:pt x="20241" y="3564266"/>
                  <a:pt x="0" y="3348952"/>
                </a:cubicBezTo>
                <a:cubicBezTo>
                  <a:pt x="-20241" y="3133638"/>
                  <a:pt x="17549" y="2936250"/>
                  <a:pt x="0" y="2828004"/>
                </a:cubicBezTo>
                <a:cubicBezTo>
                  <a:pt x="-17549" y="2719758"/>
                  <a:pt x="-17092" y="2421742"/>
                  <a:pt x="0" y="2257442"/>
                </a:cubicBezTo>
                <a:cubicBezTo>
                  <a:pt x="17092" y="2093142"/>
                  <a:pt x="10925" y="1959817"/>
                  <a:pt x="0" y="1786108"/>
                </a:cubicBezTo>
                <a:cubicBezTo>
                  <a:pt x="-10925" y="1612399"/>
                  <a:pt x="-19791" y="1403621"/>
                  <a:pt x="0" y="1066703"/>
                </a:cubicBezTo>
                <a:cubicBezTo>
                  <a:pt x="19791" y="729786"/>
                  <a:pt x="20559" y="758452"/>
                  <a:pt x="0" y="595369"/>
                </a:cubicBezTo>
                <a:cubicBezTo>
                  <a:pt x="-20559" y="432286"/>
                  <a:pt x="-7719" y="227290"/>
                  <a:pt x="0" y="0"/>
                </a:cubicBezTo>
                <a:close/>
              </a:path>
              <a:path w="7739801" h="4961411" stroke="0" extrusionOk="0">
                <a:moveTo>
                  <a:pt x="0" y="0"/>
                </a:moveTo>
                <a:cubicBezTo>
                  <a:pt x="399178" y="-11008"/>
                  <a:pt x="437318" y="-20285"/>
                  <a:pt x="799779" y="0"/>
                </a:cubicBezTo>
                <a:cubicBezTo>
                  <a:pt x="1162240" y="20285"/>
                  <a:pt x="1269754" y="-25958"/>
                  <a:pt x="1522161" y="0"/>
                </a:cubicBezTo>
                <a:cubicBezTo>
                  <a:pt x="1774568" y="25958"/>
                  <a:pt x="1788782" y="7065"/>
                  <a:pt x="1934950" y="0"/>
                </a:cubicBezTo>
                <a:cubicBezTo>
                  <a:pt x="2081118" y="-7065"/>
                  <a:pt x="2282821" y="-6667"/>
                  <a:pt x="2425138" y="0"/>
                </a:cubicBezTo>
                <a:cubicBezTo>
                  <a:pt x="2567455" y="6667"/>
                  <a:pt x="2897096" y="19152"/>
                  <a:pt x="3147519" y="0"/>
                </a:cubicBezTo>
                <a:cubicBezTo>
                  <a:pt x="3397942" y="-19152"/>
                  <a:pt x="3718920" y="-6947"/>
                  <a:pt x="3869901" y="0"/>
                </a:cubicBezTo>
                <a:cubicBezTo>
                  <a:pt x="4020882" y="6947"/>
                  <a:pt x="4305675" y="-12317"/>
                  <a:pt x="4592282" y="0"/>
                </a:cubicBezTo>
                <a:cubicBezTo>
                  <a:pt x="4878889" y="12317"/>
                  <a:pt x="4917520" y="8448"/>
                  <a:pt x="5159867" y="0"/>
                </a:cubicBezTo>
                <a:cubicBezTo>
                  <a:pt x="5402214" y="-8448"/>
                  <a:pt x="5560868" y="-16218"/>
                  <a:pt x="5727453" y="0"/>
                </a:cubicBezTo>
                <a:cubicBezTo>
                  <a:pt x="5894038" y="16218"/>
                  <a:pt x="6104942" y="1657"/>
                  <a:pt x="6449834" y="0"/>
                </a:cubicBezTo>
                <a:cubicBezTo>
                  <a:pt x="6794726" y="-1657"/>
                  <a:pt x="6710082" y="-21847"/>
                  <a:pt x="6940022" y="0"/>
                </a:cubicBezTo>
                <a:cubicBezTo>
                  <a:pt x="7169962" y="21847"/>
                  <a:pt x="7340615" y="37957"/>
                  <a:pt x="7739801" y="0"/>
                </a:cubicBezTo>
                <a:cubicBezTo>
                  <a:pt x="7723785" y="240380"/>
                  <a:pt x="7762584" y="377929"/>
                  <a:pt x="7739801" y="620176"/>
                </a:cubicBezTo>
                <a:cubicBezTo>
                  <a:pt x="7717018" y="862423"/>
                  <a:pt x="7737714" y="1030445"/>
                  <a:pt x="7739801" y="1141125"/>
                </a:cubicBezTo>
                <a:cubicBezTo>
                  <a:pt x="7741888" y="1251805"/>
                  <a:pt x="7749528" y="1488483"/>
                  <a:pt x="7739801" y="1612459"/>
                </a:cubicBezTo>
                <a:cubicBezTo>
                  <a:pt x="7730074" y="1736435"/>
                  <a:pt x="7718832" y="2008988"/>
                  <a:pt x="7739801" y="2232635"/>
                </a:cubicBezTo>
                <a:cubicBezTo>
                  <a:pt x="7760770" y="2456282"/>
                  <a:pt x="7748774" y="2696421"/>
                  <a:pt x="7739801" y="2852811"/>
                </a:cubicBezTo>
                <a:cubicBezTo>
                  <a:pt x="7730828" y="3009201"/>
                  <a:pt x="7736195" y="3238497"/>
                  <a:pt x="7739801" y="3423374"/>
                </a:cubicBezTo>
                <a:cubicBezTo>
                  <a:pt x="7743407" y="3608251"/>
                  <a:pt x="7740494" y="3733648"/>
                  <a:pt x="7739801" y="3993936"/>
                </a:cubicBezTo>
                <a:cubicBezTo>
                  <a:pt x="7739108" y="4254224"/>
                  <a:pt x="7747641" y="4595144"/>
                  <a:pt x="7739801" y="4961411"/>
                </a:cubicBezTo>
                <a:cubicBezTo>
                  <a:pt x="7410602" y="4951668"/>
                  <a:pt x="7190456" y="4978566"/>
                  <a:pt x="7017420" y="4961411"/>
                </a:cubicBezTo>
                <a:cubicBezTo>
                  <a:pt x="6844384" y="4944256"/>
                  <a:pt x="6631381" y="4949583"/>
                  <a:pt x="6449834" y="4961411"/>
                </a:cubicBezTo>
                <a:cubicBezTo>
                  <a:pt x="6268287" y="4973239"/>
                  <a:pt x="6190779" y="4941426"/>
                  <a:pt x="5959647" y="4961411"/>
                </a:cubicBezTo>
                <a:cubicBezTo>
                  <a:pt x="5728515" y="4981396"/>
                  <a:pt x="5355629" y="4932832"/>
                  <a:pt x="5159867" y="4961411"/>
                </a:cubicBezTo>
                <a:cubicBezTo>
                  <a:pt x="4964105" y="4989990"/>
                  <a:pt x="4934823" y="4972807"/>
                  <a:pt x="4747078" y="4961411"/>
                </a:cubicBezTo>
                <a:cubicBezTo>
                  <a:pt x="4559333" y="4950015"/>
                  <a:pt x="4394705" y="4956403"/>
                  <a:pt x="4179493" y="4961411"/>
                </a:cubicBezTo>
                <a:cubicBezTo>
                  <a:pt x="3964282" y="4966419"/>
                  <a:pt x="3873678" y="4946550"/>
                  <a:pt x="3766703" y="4961411"/>
                </a:cubicBezTo>
                <a:cubicBezTo>
                  <a:pt x="3659728" y="4976273"/>
                  <a:pt x="3210993" y="4969940"/>
                  <a:pt x="2966924" y="4961411"/>
                </a:cubicBezTo>
                <a:cubicBezTo>
                  <a:pt x="2722855" y="4952882"/>
                  <a:pt x="2555263" y="4946150"/>
                  <a:pt x="2321940" y="4961411"/>
                </a:cubicBezTo>
                <a:cubicBezTo>
                  <a:pt x="2088617" y="4976672"/>
                  <a:pt x="1882008" y="4943964"/>
                  <a:pt x="1599559" y="4961411"/>
                </a:cubicBezTo>
                <a:cubicBezTo>
                  <a:pt x="1317110" y="4978858"/>
                  <a:pt x="1141394" y="4990419"/>
                  <a:pt x="954575" y="4961411"/>
                </a:cubicBezTo>
                <a:cubicBezTo>
                  <a:pt x="767756" y="4932403"/>
                  <a:pt x="230605" y="4926152"/>
                  <a:pt x="0" y="4961411"/>
                </a:cubicBezTo>
                <a:cubicBezTo>
                  <a:pt x="6287" y="4755561"/>
                  <a:pt x="3463" y="4691262"/>
                  <a:pt x="0" y="4490077"/>
                </a:cubicBezTo>
                <a:cubicBezTo>
                  <a:pt x="-3463" y="4288892"/>
                  <a:pt x="21300" y="4124003"/>
                  <a:pt x="0" y="3869901"/>
                </a:cubicBezTo>
                <a:cubicBezTo>
                  <a:pt x="-21300" y="3615799"/>
                  <a:pt x="9990" y="3545688"/>
                  <a:pt x="0" y="3348952"/>
                </a:cubicBezTo>
                <a:cubicBezTo>
                  <a:pt x="-9990" y="3152216"/>
                  <a:pt x="-1123" y="3015215"/>
                  <a:pt x="0" y="2778390"/>
                </a:cubicBezTo>
                <a:cubicBezTo>
                  <a:pt x="1123" y="2541565"/>
                  <a:pt x="-8450" y="2342018"/>
                  <a:pt x="0" y="2108600"/>
                </a:cubicBezTo>
                <a:cubicBezTo>
                  <a:pt x="8450" y="1875182"/>
                  <a:pt x="10802" y="1706103"/>
                  <a:pt x="0" y="1438809"/>
                </a:cubicBezTo>
                <a:cubicBezTo>
                  <a:pt x="-10802" y="1171515"/>
                  <a:pt x="-7326" y="1022175"/>
                  <a:pt x="0" y="769019"/>
                </a:cubicBezTo>
                <a:cubicBezTo>
                  <a:pt x="7326" y="515863"/>
                  <a:pt x="-25155" y="163610"/>
                  <a:pt x="0" y="0"/>
                </a:cubicBezTo>
                <a:close/>
              </a:path>
            </a:pathLst>
          </a:custGeom>
          <a:ln w="31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2406416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19BA9EA-94D0-2F3A-5093-66C8251998B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119</a:t>
            </a:fld>
            <a:endParaRPr lang="en-US" altLang="zh-CN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C9A9FBC1-33F0-278D-76E9-8A3BD6D9FA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062" y="50800"/>
            <a:ext cx="408559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Lex</a:t>
            </a:r>
            <a:r>
              <a:rPr lang="zh-CN" altLang="en-US" spc="-5" dirty="0">
                <a:solidFill>
                  <a:schemeClr val="bg1"/>
                </a:solidFill>
              </a:rPr>
              <a:t>源程序的结构</a:t>
            </a:r>
            <a:endParaRPr spc="-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1836D45-7FB3-9207-C862-30A10CDCFC4E}"/>
              </a:ext>
            </a:extLst>
          </p:cNvPr>
          <p:cNvGrpSpPr/>
          <p:nvPr/>
        </p:nvGrpSpPr>
        <p:grpSpPr>
          <a:xfrm>
            <a:off x="4724399" y="1274865"/>
            <a:ext cx="3331210" cy="1077595"/>
            <a:chOff x="5057646" y="1349502"/>
            <a:chExt cx="3331210" cy="1077595"/>
          </a:xfrm>
        </p:grpSpPr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BD625C52-C076-3248-3B4A-193EB49E3D27}"/>
                </a:ext>
              </a:extLst>
            </p:cNvPr>
            <p:cNvSpPr/>
            <p:nvPr/>
          </p:nvSpPr>
          <p:spPr>
            <a:xfrm>
              <a:off x="5057646" y="1825059"/>
              <a:ext cx="1284515" cy="307523"/>
            </a:xfrm>
            <a:custGeom>
              <a:avLst/>
              <a:gdLst/>
              <a:ahLst/>
              <a:cxnLst/>
              <a:rect l="l" t="t" r="r" b="b"/>
              <a:pathLst>
                <a:path w="1168400" h="581025">
                  <a:moveTo>
                    <a:pt x="1168400" y="0"/>
                  </a:moveTo>
                  <a:lnTo>
                    <a:pt x="0" y="581025"/>
                  </a:lnTo>
                </a:path>
              </a:pathLst>
            </a:custGeom>
            <a:ln w="25908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8">
              <a:extLst>
                <a:ext uri="{FF2B5EF4-FFF2-40B4-BE49-F238E27FC236}">
                  <a16:creationId xmlns:a16="http://schemas.microsoft.com/office/drawing/2014/main" id="{BE07D47F-9DDD-CDD6-BE80-765FFE5C3423}"/>
                </a:ext>
              </a:extLst>
            </p:cNvPr>
            <p:cNvSpPr txBox="1"/>
            <p:nvPr/>
          </p:nvSpPr>
          <p:spPr>
            <a:xfrm>
              <a:off x="6392417" y="1349502"/>
              <a:ext cx="1996439" cy="10775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907">
              <a:solidFill>
                <a:srgbClr val="C00000"/>
              </a:solidFill>
            </a:ln>
          </p:spPr>
          <p:txBody>
            <a:bodyPr vert="horz" wrap="square" lIns="0" tIns="61594" rIns="0" bIns="0" rtlCol="0">
              <a:spAutoFit/>
            </a:bodyPr>
            <a:lstStyle/>
            <a:p>
              <a:pPr marL="90805" marR="113664" algn="just">
                <a:lnSpc>
                  <a:spcPct val="100000"/>
                </a:lnSpc>
                <a:spcBef>
                  <a:spcPts val="484"/>
                </a:spcBef>
              </a:pPr>
              <a:r>
                <a:rPr sz="2000" dirty="0">
                  <a:solidFill>
                    <a:srgbClr val="292929"/>
                  </a:solidFill>
                  <a:latin typeface="华文仿宋"/>
                  <a:cs typeface="华文仿宋"/>
                </a:rPr>
                <a:t>没有返回，表示 </a:t>
              </a:r>
              <a:r>
                <a:rPr sz="2000" spc="5" dirty="0">
                  <a:solidFill>
                    <a:srgbClr val="292929"/>
                  </a:solidFill>
                  <a:latin typeface="华文仿宋"/>
                  <a:cs typeface="华文仿宋"/>
                </a:rPr>
                <a:t>继续识别其它的 词法单元</a:t>
              </a:r>
              <a:endParaRPr sz="2000">
                <a:latin typeface="华文仿宋"/>
                <a:cs typeface="华文仿宋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1BB13AA-7650-8074-1FF6-53DB69684A41}"/>
              </a:ext>
            </a:extLst>
          </p:cNvPr>
          <p:cNvGrpSpPr/>
          <p:nvPr/>
        </p:nvGrpSpPr>
        <p:grpSpPr>
          <a:xfrm>
            <a:off x="5358636" y="3419650"/>
            <a:ext cx="3397505" cy="1499488"/>
            <a:chOff x="5496304" y="3357118"/>
            <a:chExt cx="3397505" cy="1499488"/>
          </a:xfrm>
        </p:grpSpPr>
        <p:sp>
          <p:nvSpPr>
            <p:cNvPr id="20" name="object 9">
              <a:extLst>
                <a:ext uri="{FF2B5EF4-FFF2-40B4-BE49-F238E27FC236}">
                  <a16:creationId xmlns:a16="http://schemas.microsoft.com/office/drawing/2014/main" id="{EE30EBAA-F4EE-EF69-0070-ACAFCFAE346D}"/>
                </a:ext>
              </a:extLst>
            </p:cNvPr>
            <p:cNvSpPr/>
            <p:nvPr/>
          </p:nvSpPr>
          <p:spPr>
            <a:xfrm>
              <a:off x="5496304" y="3357118"/>
              <a:ext cx="1616929" cy="747402"/>
            </a:xfrm>
            <a:custGeom>
              <a:avLst/>
              <a:gdLst/>
              <a:ahLst/>
              <a:cxnLst/>
              <a:rect l="l" t="t" r="r" b="b"/>
              <a:pathLst>
                <a:path w="932179" h="897254">
                  <a:moveTo>
                    <a:pt x="932052" y="897254"/>
                  </a:moveTo>
                  <a:lnTo>
                    <a:pt x="0" y="0"/>
                  </a:lnTo>
                </a:path>
              </a:pathLst>
            </a:custGeom>
            <a:ln w="25908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0">
              <a:extLst>
                <a:ext uri="{FF2B5EF4-FFF2-40B4-BE49-F238E27FC236}">
                  <a16:creationId xmlns:a16="http://schemas.microsoft.com/office/drawing/2014/main" id="{21C20D31-0208-5A61-5998-6D2F7028E8EB}"/>
                </a:ext>
              </a:extLst>
            </p:cNvPr>
            <p:cNvSpPr txBox="1"/>
            <p:nvPr/>
          </p:nvSpPr>
          <p:spPr>
            <a:xfrm>
              <a:off x="6617969" y="4115561"/>
              <a:ext cx="2275840" cy="74104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907">
              <a:solidFill>
                <a:srgbClr val="C00000"/>
              </a:solidFill>
            </a:ln>
          </p:spPr>
          <p:txBody>
            <a:bodyPr vert="horz" wrap="square" lIns="0" tIns="46355" rIns="0" bIns="0" rtlCol="0">
              <a:spAutoFit/>
            </a:bodyPr>
            <a:lstStyle/>
            <a:p>
              <a:pPr marL="92075">
                <a:lnSpc>
                  <a:spcPct val="100000"/>
                </a:lnSpc>
                <a:spcBef>
                  <a:spcPts val="365"/>
                </a:spcBef>
              </a:pPr>
              <a:r>
                <a:rPr sz="2000" dirty="0">
                  <a:solidFill>
                    <a:srgbClr val="292929"/>
                  </a:solidFill>
                  <a:latin typeface="华文仿宋"/>
                  <a:cs typeface="华文仿宋"/>
                </a:rPr>
                <a:t>把识别到的标识符</a:t>
              </a:r>
              <a:endParaRPr sz="2000" dirty="0">
                <a:latin typeface="华文仿宋"/>
                <a:cs typeface="华文仿宋"/>
              </a:endParaRPr>
            </a:p>
            <a:p>
              <a:pPr marL="92075">
                <a:lnSpc>
                  <a:spcPct val="100000"/>
                </a:lnSpc>
              </a:pPr>
              <a:r>
                <a:rPr sz="2000" dirty="0">
                  <a:solidFill>
                    <a:srgbClr val="292929"/>
                  </a:solidFill>
                  <a:latin typeface="华文仿宋"/>
                  <a:cs typeface="华文仿宋"/>
                </a:rPr>
                <a:t>加入标识符表</a:t>
              </a:r>
              <a:endParaRPr sz="2000" dirty="0">
                <a:latin typeface="华文仿宋"/>
                <a:cs typeface="华文仿宋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3F96379-2CAC-F046-68A9-2ECFDE3123B5}"/>
              </a:ext>
            </a:extLst>
          </p:cNvPr>
          <p:cNvGrpSpPr/>
          <p:nvPr/>
        </p:nvGrpSpPr>
        <p:grpSpPr>
          <a:xfrm>
            <a:off x="5187031" y="3804444"/>
            <a:ext cx="3085974" cy="2440431"/>
            <a:chOff x="5519546" y="3798189"/>
            <a:chExt cx="3085974" cy="2440431"/>
          </a:xfrm>
        </p:grpSpPr>
        <p:sp>
          <p:nvSpPr>
            <p:cNvPr id="23" name="object 11">
              <a:extLst>
                <a:ext uri="{FF2B5EF4-FFF2-40B4-BE49-F238E27FC236}">
                  <a16:creationId xmlns:a16="http://schemas.microsoft.com/office/drawing/2014/main" id="{9F1F14B2-3989-B6B3-4180-B553A87818E4}"/>
                </a:ext>
              </a:extLst>
            </p:cNvPr>
            <p:cNvSpPr/>
            <p:nvPr/>
          </p:nvSpPr>
          <p:spPr>
            <a:xfrm>
              <a:off x="5519546" y="3798189"/>
              <a:ext cx="1122329" cy="1525202"/>
            </a:xfrm>
            <a:custGeom>
              <a:avLst/>
              <a:gdLst/>
              <a:ahLst/>
              <a:cxnLst/>
              <a:rect l="l" t="t" r="r" b="b"/>
              <a:pathLst>
                <a:path w="652145" h="1738629">
                  <a:moveTo>
                    <a:pt x="652145" y="1738249"/>
                  </a:moveTo>
                  <a:lnTo>
                    <a:pt x="0" y="0"/>
                  </a:lnTo>
                </a:path>
              </a:pathLst>
            </a:custGeom>
            <a:ln w="25907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2">
              <a:extLst>
                <a:ext uri="{FF2B5EF4-FFF2-40B4-BE49-F238E27FC236}">
                  <a16:creationId xmlns:a16="http://schemas.microsoft.com/office/drawing/2014/main" id="{D0E3B907-5D64-09FD-4D51-28D1F608718F}"/>
                </a:ext>
              </a:extLst>
            </p:cNvPr>
            <p:cNvSpPr txBox="1"/>
            <p:nvPr/>
          </p:nvSpPr>
          <p:spPr>
            <a:xfrm>
              <a:off x="6358890" y="5374385"/>
              <a:ext cx="2246630" cy="86423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907">
              <a:solidFill>
                <a:srgbClr val="C00000"/>
              </a:solidFill>
            </a:ln>
          </p:spPr>
          <p:txBody>
            <a:bodyPr vert="horz" wrap="square" lIns="0" tIns="107950" rIns="0" bIns="0" rtlCol="0">
              <a:spAutoFit/>
            </a:bodyPr>
            <a:lstStyle/>
            <a:p>
              <a:pPr marL="91440" marR="111760">
                <a:lnSpc>
                  <a:spcPct val="100000"/>
                </a:lnSpc>
                <a:spcBef>
                  <a:spcPts val="850"/>
                </a:spcBef>
              </a:pPr>
              <a:r>
                <a:rPr sz="2000" dirty="0">
                  <a:solidFill>
                    <a:srgbClr val="292929"/>
                  </a:solidFill>
                  <a:latin typeface="华文仿宋"/>
                  <a:cs typeface="华文仿宋"/>
                </a:rPr>
                <a:t>识别到数字常量， 加入常量表</a:t>
              </a:r>
              <a:endParaRPr sz="2000">
                <a:latin typeface="华文仿宋"/>
                <a:cs typeface="华文仿宋"/>
              </a:endParaRPr>
            </a:p>
          </p:txBody>
        </p:sp>
      </p:grpSp>
      <p:sp>
        <p:nvSpPr>
          <p:cNvPr id="25" name="object 5">
            <a:extLst>
              <a:ext uri="{FF2B5EF4-FFF2-40B4-BE49-F238E27FC236}">
                <a16:creationId xmlns:a16="http://schemas.microsoft.com/office/drawing/2014/main" id="{D93A212E-58F9-49DD-7C6D-88F7A49FB9D6}"/>
              </a:ext>
            </a:extLst>
          </p:cNvPr>
          <p:cNvSpPr/>
          <p:nvPr/>
        </p:nvSpPr>
        <p:spPr>
          <a:xfrm>
            <a:off x="1997383" y="3263929"/>
            <a:ext cx="864235" cy="288290"/>
          </a:xfrm>
          <a:custGeom>
            <a:avLst/>
            <a:gdLst/>
            <a:ahLst/>
            <a:cxnLst/>
            <a:rect l="l" t="t" r="r" b="b"/>
            <a:pathLst>
              <a:path w="864235" h="288289">
                <a:moveTo>
                  <a:pt x="0" y="288036"/>
                </a:moveTo>
                <a:lnTo>
                  <a:pt x="864107" y="288036"/>
                </a:lnTo>
                <a:lnTo>
                  <a:pt x="864107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DB8B737A-FC24-BAD4-BE49-94AB79F3D49F}"/>
              </a:ext>
            </a:extLst>
          </p:cNvPr>
          <p:cNvSpPr/>
          <p:nvPr/>
        </p:nvSpPr>
        <p:spPr>
          <a:xfrm>
            <a:off x="2004350" y="3593447"/>
            <a:ext cx="864235" cy="288290"/>
          </a:xfrm>
          <a:custGeom>
            <a:avLst/>
            <a:gdLst/>
            <a:ahLst/>
            <a:cxnLst/>
            <a:rect l="l" t="t" r="r" b="b"/>
            <a:pathLst>
              <a:path w="864235" h="288289">
                <a:moveTo>
                  <a:pt x="0" y="288036"/>
                </a:moveTo>
                <a:lnTo>
                  <a:pt x="864107" y="288036"/>
                </a:lnTo>
                <a:lnTo>
                  <a:pt x="864107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465125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19BA9EA-94D0-2F3A-5093-66C8251998B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120</a:t>
            </a:fld>
            <a:endParaRPr lang="en-US" altLang="zh-CN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C9A9FBC1-33F0-278D-76E9-8A3BD6D9FA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062" y="50800"/>
            <a:ext cx="408559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Lex</a:t>
            </a:r>
            <a:r>
              <a:rPr lang="zh-CN" altLang="en-US" spc="-5" dirty="0">
                <a:solidFill>
                  <a:schemeClr val="bg1"/>
                </a:solidFill>
              </a:rPr>
              <a:t>源程序的结构</a:t>
            </a:r>
            <a:endParaRPr spc="-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517ED4-753B-EA20-FD94-6B20BCDA1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92" y="2317549"/>
            <a:ext cx="8406615" cy="3786549"/>
          </a:xfrm>
          <a:custGeom>
            <a:avLst/>
            <a:gdLst>
              <a:gd name="connsiteX0" fmla="*/ 0 w 8406615"/>
              <a:gd name="connsiteY0" fmla="*/ 0 h 3786549"/>
              <a:gd name="connsiteX1" fmla="*/ 392309 w 8406615"/>
              <a:gd name="connsiteY1" fmla="*/ 0 h 3786549"/>
              <a:gd name="connsiteX2" fmla="*/ 952750 w 8406615"/>
              <a:gd name="connsiteY2" fmla="*/ 0 h 3786549"/>
              <a:gd name="connsiteX3" fmla="*/ 1429125 w 8406615"/>
              <a:gd name="connsiteY3" fmla="*/ 0 h 3786549"/>
              <a:gd name="connsiteX4" fmla="*/ 1989566 w 8406615"/>
              <a:gd name="connsiteY4" fmla="*/ 0 h 3786549"/>
              <a:gd name="connsiteX5" fmla="*/ 2465940 w 8406615"/>
              <a:gd name="connsiteY5" fmla="*/ 0 h 3786549"/>
              <a:gd name="connsiteX6" fmla="*/ 3194514 w 8406615"/>
              <a:gd name="connsiteY6" fmla="*/ 0 h 3786549"/>
              <a:gd name="connsiteX7" fmla="*/ 3670889 w 8406615"/>
              <a:gd name="connsiteY7" fmla="*/ 0 h 3786549"/>
              <a:gd name="connsiteX8" fmla="*/ 4315396 w 8406615"/>
              <a:gd name="connsiteY8" fmla="*/ 0 h 3786549"/>
              <a:gd name="connsiteX9" fmla="*/ 4959903 w 8406615"/>
              <a:gd name="connsiteY9" fmla="*/ 0 h 3786549"/>
              <a:gd name="connsiteX10" fmla="*/ 5520344 w 8406615"/>
              <a:gd name="connsiteY10" fmla="*/ 0 h 3786549"/>
              <a:gd name="connsiteX11" fmla="*/ 6164851 w 8406615"/>
              <a:gd name="connsiteY11" fmla="*/ 0 h 3786549"/>
              <a:gd name="connsiteX12" fmla="*/ 6557160 w 8406615"/>
              <a:gd name="connsiteY12" fmla="*/ 0 h 3786549"/>
              <a:gd name="connsiteX13" fmla="*/ 6949468 w 8406615"/>
              <a:gd name="connsiteY13" fmla="*/ 0 h 3786549"/>
              <a:gd name="connsiteX14" fmla="*/ 7257711 w 8406615"/>
              <a:gd name="connsiteY14" fmla="*/ 0 h 3786549"/>
              <a:gd name="connsiteX15" fmla="*/ 7818152 w 8406615"/>
              <a:gd name="connsiteY15" fmla="*/ 0 h 3786549"/>
              <a:gd name="connsiteX16" fmla="*/ 8406615 w 8406615"/>
              <a:gd name="connsiteY16" fmla="*/ 0 h 3786549"/>
              <a:gd name="connsiteX17" fmla="*/ 8406615 w 8406615"/>
              <a:gd name="connsiteY17" fmla="*/ 465205 h 3786549"/>
              <a:gd name="connsiteX18" fmla="*/ 8406615 w 8406615"/>
              <a:gd name="connsiteY18" fmla="*/ 968275 h 3786549"/>
              <a:gd name="connsiteX19" fmla="*/ 8406615 w 8406615"/>
              <a:gd name="connsiteY19" fmla="*/ 1433479 h 3786549"/>
              <a:gd name="connsiteX20" fmla="*/ 8406615 w 8406615"/>
              <a:gd name="connsiteY20" fmla="*/ 1860818 h 3786549"/>
              <a:gd name="connsiteX21" fmla="*/ 8406615 w 8406615"/>
              <a:gd name="connsiteY21" fmla="*/ 2363888 h 3786549"/>
              <a:gd name="connsiteX22" fmla="*/ 8406615 w 8406615"/>
              <a:gd name="connsiteY22" fmla="*/ 2791228 h 3786549"/>
              <a:gd name="connsiteX23" fmla="*/ 8406615 w 8406615"/>
              <a:gd name="connsiteY23" fmla="*/ 3256432 h 3786549"/>
              <a:gd name="connsiteX24" fmla="*/ 8406615 w 8406615"/>
              <a:gd name="connsiteY24" fmla="*/ 3786549 h 3786549"/>
              <a:gd name="connsiteX25" fmla="*/ 7846174 w 8406615"/>
              <a:gd name="connsiteY25" fmla="*/ 3786549 h 3786549"/>
              <a:gd name="connsiteX26" fmla="*/ 7537931 w 8406615"/>
              <a:gd name="connsiteY26" fmla="*/ 3786549 h 3786549"/>
              <a:gd name="connsiteX27" fmla="*/ 7145623 w 8406615"/>
              <a:gd name="connsiteY27" fmla="*/ 3786549 h 3786549"/>
              <a:gd name="connsiteX28" fmla="*/ 6753314 w 8406615"/>
              <a:gd name="connsiteY28" fmla="*/ 3786549 h 3786549"/>
              <a:gd name="connsiteX29" fmla="*/ 6024741 w 8406615"/>
              <a:gd name="connsiteY29" fmla="*/ 3786549 h 3786549"/>
              <a:gd name="connsiteX30" fmla="*/ 5464300 w 8406615"/>
              <a:gd name="connsiteY30" fmla="*/ 3786549 h 3786549"/>
              <a:gd name="connsiteX31" fmla="*/ 5156057 w 8406615"/>
              <a:gd name="connsiteY31" fmla="*/ 3786549 h 3786549"/>
              <a:gd name="connsiteX32" fmla="*/ 4847815 w 8406615"/>
              <a:gd name="connsiteY32" fmla="*/ 3786549 h 3786549"/>
              <a:gd name="connsiteX33" fmla="*/ 4203308 w 8406615"/>
              <a:gd name="connsiteY33" fmla="*/ 3786549 h 3786549"/>
              <a:gd name="connsiteX34" fmla="*/ 3810999 w 8406615"/>
              <a:gd name="connsiteY34" fmla="*/ 3786549 h 3786549"/>
              <a:gd name="connsiteX35" fmla="*/ 3250558 w 8406615"/>
              <a:gd name="connsiteY35" fmla="*/ 3786549 h 3786549"/>
              <a:gd name="connsiteX36" fmla="*/ 2606051 w 8406615"/>
              <a:gd name="connsiteY36" fmla="*/ 3786549 h 3786549"/>
              <a:gd name="connsiteX37" fmla="*/ 2213742 w 8406615"/>
              <a:gd name="connsiteY37" fmla="*/ 3786549 h 3786549"/>
              <a:gd name="connsiteX38" fmla="*/ 1905499 w 8406615"/>
              <a:gd name="connsiteY38" fmla="*/ 3786549 h 3786549"/>
              <a:gd name="connsiteX39" fmla="*/ 1176926 w 8406615"/>
              <a:gd name="connsiteY39" fmla="*/ 3786549 h 3786549"/>
              <a:gd name="connsiteX40" fmla="*/ 616485 w 8406615"/>
              <a:gd name="connsiteY40" fmla="*/ 3786549 h 3786549"/>
              <a:gd name="connsiteX41" fmla="*/ 0 w 8406615"/>
              <a:gd name="connsiteY41" fmla="*/ 3786549 h 3786549"/>
              <a:gd name="connsiteX42" fmla="*/ 0 w 8406615"/>
              <a:gd name="connsiteY42" fmla="*/ 3283479 h 3786549"/>
              <a:gd name="connsiteX43" fmla="*/ 0 w 8406615"/>
              <a:gd name="connsiteY43" fmla="*/ 2666812 h 3786549"/>
              <a:gd name="connsiteX44" fmla="*/ 0 w 8406615"/>
              <a:gd name="connsiteY44" fmla="*/ 2088011 h 3786549"/>
              <a:gd name="connsiteX45" fmla="*/ 0 w 8406615"/>
              <a:gd name="connsiteY45" fmla="*/ 1509210 h 3786549"/>
              <a:gd name="connsiteX46" fmla="*/ 0 w 8406615"/>
              <a:gd name="connsiteY46" fmla="*/ 1044006 h 3786549"/>
              <a:gd name="connsiteX47" fmla="*/ 0 w 8406615"/>
              <a:gd name="connsiteY47" fmla="*/ 0 h 3786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8406615" h="3786549" fill="none" extrusionOk="0">
                <a:moveTo>
                  <a:pt x="0" y="0"/>
                </a:moveTo>
                <a:cubicBezTo>
                  <a:pt x="88964" y="-27452"/>
                  <a:pt x="233018" y="24937"/>
                  <a:pt x="392309" y="0"/>
                </a:cubicBezTo>
                <a:cubicBezTo>
                  <a:pt x="551600" y="-24937"/>
                  <a:pt x="693214" y="16972"/>
                  <a:pt x="952750" y="0"/>
                </a:cubicBezTo>
                <a:cubicBezTo>
                  <a:pt x="1212286" y="-16972"/>
                  <a:pt x="1209290" y="17869"/>
                  <a:pt x="1429125" y="0"/>
                </a:cubicBezTo>
                <a:cubicBezTo>
                  <a:pt x="1648961" y="-17869"/>
                  <a:pt x="1875061" y="55205"/>
                  <a:pt x="1989566" y="0"/>
                </a:cubicBezTo>
                <a:cubicBezTo>
                  <a:pt x="2104071" y="-55205"/>
                  <a:pt x="2319778" y="681"/>
                  <a:pt x="2465940" y="0"/>
                </a:cubicBezTo>
                <a:cubicBezTo>
                  <a:pt x="2612102" y="-681"/>
                  <a:pt x="2870961" y="5887"/>
                  <a:pt x="3194514" y="0"/>
                </a:cubicBezTo>
                <a:cubicBezTo>
                  <a:pt x="3518067" y="-5887"/>
                  <a:pt x="3532128" y="40545"/>
                  <a:pt x="3670889" y="0"/>
                </a:cubicBezTo>
                <a:cubicBezTo>
                  <a:pt x="3809650" y="-40545"/>
                  <a:pt x="4006750" y="21285"/>
                  <a:pt x="4315396" y="0"/>
                </a:cubicBezTo>
                <a:cubicBezTo>
                  <a:pt x="4624042" y="-21285"/>
                  <a:pt x="4743149" y="33290"/>
                  <a:pt x="4959903" y="0"/>
                </a:cubicBezTo>
                <a:cubicBezTo>
                  <a:pt x="5176657" y="-33290"/>
                  <a:pt x="5356206" y="55940"/>
                  <a:pt x="5520344" y="0"/>
                </a:cubicBezTo>
                <a:cubicBezTo>
                  <a:pt x="5684482" y="-55940"/>
                  <a:pt x="5962387" y="66701"/>
                  <a:pt x="6164851" y="0"/>
                </a:cubicBezTo>
                <a:cubicBezTo>
                  <a:pt x="6367315" y="-66701"/>
                  <a:pt x="6449951" y="31682"/>
                  <a:pt x="6557160" y="0"/>
                </a:cubicBezTo>
                <a:cubicBezTo>
                  <a:pt x="6664369" y="-31682"/>
                  <a:pt x="6860379" y="3102"/>
                  <a:pt x="6949468" y="0"/>
                </a:cubicBezTo>
                <a:cubicBezTo>
                  <a:pt x="7038557" y="-3102"/>
                  <a:pt x="7120648" y="8024"/>
                  <a:pt x="7257711" y="0"/>
                </a:cubicBezTo>
                <a:cubicBezTo>
                  <a:pt x="7394774" y="-8024"/>
                  <a:pt x="7589249" y="18883"/>
                  <a:pt x="7818152" y="0"/>
                </a:cubicBezTo>
                <a:cubicBezTo>
                  <a:pt x="8047055" y="-18883"/>
                  <a:pt x="8140063" y="67518"/>
                  <a:pt x="8406615" y="0"/>
                </a:cubicBezTo>
                <a:cubicBezTo>
                  <a:pt x="8431929" y="156308"/>
                  <a:pt x="8385639" y="267129"/>
                  <a:pt x="8406615" y="465205"/>
                </a:cubicBezTo>
                <a:cubicBezTo>
                  <a:pt x="8427591" y="663282"/>
                  <a:pt x="8381470" y="783202"/>
                  <a:pt x="8406615" y="968275"/>
                </a:cubicBezTo>
                <a:cubicBezTo>
                  <a:pt x="8431760" y="1153348"/>
                  <a:pt x="8391828" y="1248479"/>
                  <a:pt x="8406615" y="1433479"/>
                </a:cubicBezTo>
                <a:cubicBezTo>
                  <a:pt x="8421402" y="1618479"/>
                  <a:pt x="8394787" y="1699606"/>
                  <a:pt x="8406615" y="1860818"/>
                </a:cubicBezTo>
                <a:cubicBezTo>
                  <a:pt x="8418443" y="2022030"/>
                  <a:pt x="8367548" y="2261855"/>
                  <a:pt x="8406615" y="2363888"/>
                </a:cubicBezTo>
                <a:cubicBezTo>
                  <a:pt x="8445682" y="2465921"/>
                  <a:pt x="8405388" y="2604944"/>
                  <a:pt x="8406615" y="2791228"/>
                </a:cubicBezTo>
                <a:cubicBezTo>
                  <a:pt x="8407842" y="2977512"/>
                  <a:pt x="8377700" y="3087427"/>
                  <a:pt x="8406615" y="3256432"/>
                </a:cubicBezTo>
                <a:cubicBezTo>
                  <a:pt x="8435530" y="3425437"/>
                  <a:pt x="8352403" y="3564228"/>
                  <a:pt x="8406615" y="3786549"/>
                </a:cubicBezTo>
                <a:cubicBezTo>
                  <a:pt x="8263376" y="3791066"/>
                  <a:pt x="8054678" y="3767491"/>
                  <a:pt x="7846174" y="3786549"/>
                </a:cubicBezTo>
                <a:cubicBezTo>
                  <a:pt x="7637670" y="3805607"/>
                  <a:pt x="7677611" y="3751041"/>
                  <a:pt x="7537931" y="3786549"/>
                </a:cubicBezTo>
                <a:cubicBezTo>
                  <a:pt x="7398251" y="3822057"/>
                  <a:pt x="7316093" y="3758010"/>
                  <a:pt x="7145623" y="3786549"/>
                </a:cubicBezTo>
                <a:cubicBezTo>
                  <a:pt x="6975153" y="3815088"/>
                  <a:pt x="6938595" y="3745933"/>
                  <a:pt x="6753314" y="3786549"/>
                </a:cubicBezTo>
                <a:cubicBezTo>
                  <a:pt x="6568033" y="3827165"/>
                  <a:pt x="6303831" y="3719038"/>
                  <a:pt x="6024741" y="3786549"/>
                </a:cubicBezTo>
                <a:cubicBezTo>
                  <a:pt x="5745651" y="3854060"/>
                  <a:pt x="5610553" y="3730917"/>
                  <a:pt x="5464300" y="3786549"/>
                </a:cubicBezTo>
                <a:cubicBezTo>
                  <a:pt x="5318047" y="3842181"/>
                  <a:pt x="5262101" y="3776473"/>
                  <a:pt x="5156057" y="3786549"/>
                </a:cubicBezTo>
                <a:cubicBezTo>
                  <a:pt x="5050013" y="3796625"/>
                  <a:pt x="4961194" y="3759483"/>
                  <a:pt x="4847815" y="3786549"/>
                </a:cubicBezTo>
                <a:cubicBezTo>
                  <a:pt x="4734436" y="3813615"/>
                  <a:pt x="4365480" y="3743504"/>
                  <a:pt x="4203308" y="3786549"/>
                </a:cubicBezTo>
                <a:cubicBezTo>
                  <a:pt x="4041136" y="3829594"/>
                  <a:pt x="3933109" y="3761973"/>
                  <a:pt x="3810999" y="3786549"/>
                </a:cubicBezTo>
                <a:cubicBezTo>
                  <a:pt x="3688889" y="3811125"/>
                  <a:pt x="3493831" y="3778402"/>
                  <a:pt x="3250558" y="3786549"/>
                </a:cubicBezTo>
                <a:cubicBezTo>
                  <a:pt x="3007285" y="3794696"/>
                  <a:pt x="2916049" y="3716660"/>
                  <a:pt x="2606051" y="3786549"/>
                </a:cubicBezTo>
                <a:cubicBezTo>
                  <a:pt x="2296053" y="3856438"/>
                  <a:pt x="2340415" y="3757285"/>
                  <a:pt x="2213742" y="3786549"/>
                </a:cubicBezTo>
                <a:cubicBezTo>
                  <a:pt x="2087069" y="3815813"/>
                  <a:pt x="1985584" y="3757647"/>
                  <a:pt x="1905499" y="3786549"/>
                </a:cubicBezTo>
                <a:cubicBezTo>
                  <a:pt x="1825414" y="3815451"/>
                  <a:pt x="1387520" y="3770595"/>
                  <a:pt x="1176926" y="3786549"/>
                </a:cubicBezTo>
                <a:cubicBezTo>
                  <a:pt x="966332" y="3802503"/>
                  <a:pt x="822596" y="3737796"/>
                  <a:pt x="616485" y="3786549"/>
                </a:cubicBezTo>
                <a:cubicBezTo>
                  <a:pt x="410374" y="3835302"/>
                  <a:pt x="260836" y="3748412"/>
                  <a:pt x="0" y="3786549"/>
                </a:cubicBezTo>
                <a:cubicBezTo>
                  <a:pt x="-281" y="3596082"/>
                  <a:pt x="57552" y="3417611"/>
                  <a:pt x="0" y="3283479"/>
                </a:cubicBezTo>
                <a:cubicBezTo>
                  <a:pt x="-57552" y="3149347"/>
                  <a:pt x="66038" y="2961020"/>
                  <a:pt x="0" y="2666812"/>
                </a:cubicBezTo>
                <a:cubicBezTo>
                  <a:pt x="-66038" y="2372604"/>
                  <a:pt x="6110" y="2311457"/>
                  <a:pt x="0" y="2088011"/>
                </a:cubicBezTo>
                <a:cubicBezTo>
                  <a:pt x="-6110" y="1864565"/>
                  <a:pt x="8923" y="1699358"/>
                  <a:pt x="0" y="1509210"/>
                </a:cubicBezTo>
                <a:cubicBezTo>
                  <a:pt x="-8923" y="1319062"/>
                  <a:pt x="32785" y="1169359"/>
                  <a:pt x="0" y="1044006"/>
                </a:cubicBezTo>
                <a:cubicBezTo>
                  <a:pt x="-32785" y="918653"/>
                  <a:pt x="78795" y="254382"/>
                  <a:pt x="0" y="0"/>
                </a:cubicBezTo>
                <a:close/>
              </a:path>
              <a:path w="8406615" h="3786549" stroke="0" extrusionOk="0">
                <a:moveTo>
                  <a:pt x="0" y="0"/>
                </a:moveTo>
                <a:cubicBezTo>
                  <a:pt x="275682" y="-48292"/>
                  <a:pt x="324008" y="31925"/>
                  <a:pt x="560441" y="0"/>
                </a:cubicBezTo>
                <a:cubicBezTo>
                  <a:pt x="796874" y="-31925"/>
                  <a:pt x="864726" y="14012"/>
                  <a:pt x="1036816" y="0"/>
                </a:cubicBezTo>
                <a:cubicBezTo>
                  <a:pt x="1208907" y="-14012"/>
                  <a:pt x="1516049" y="71912"/>
                  <a:pt x="1765389" y="0"/>
                </a:cubicBezTo>
                <a:cubicBezTo>
                  <a:pt x="2014729" y="-71912"/>
                  <a:pt x="2118409" y="17326"/>
                  <a:pt x="2325830" y="0"/>
                </a:cubicBezTo>
                <a:cubicBezTo>
                  <a:pt x="2533251" y="-17326"/>
                  <a:pt x="2524249" y="12359"/>
                  <a:pt x="2718139" y="0"/>
                </a:cubicBezTo>
                <a:cubicBezTo>
                  <a:pt x="2912029" y="-12359"/>
                  <a:pt x="3147542" y="64093"/>
                  <a:pt x="3278580" y="0"/>
                </a:cubicBezTo>
                <a:cubicBezTo>
                  <a:pt x="3409618" y="-64093"/>
                  <a:pt x="3737146" y="79669"/>
                  <a:pt x="4007153" y="0"/>
                </a:cubicBezTo>
                <a:cubicBezTo>
                  <a:pt x="4277160" y="-79669"/>
                  <a:pt x="4394762" y="33268"/>
                  <a:pt x="4651660" y="0"/>
                </a:cubicBezTo>
                <a:cubicBezTo>
                  <a:pt x="4908558" y="-33268"/>
                  <a:pt x="5038596" y="30376"/>
                  <a:pt x="5212101" y="0"/>
                </a:cubicBezTo>
                <a:cubicBezTo>
                  <a:pt x="5385606" y="-30376"/>
                  <a:pt x="5537582" y="28136"/>
                  <a:pt x="5688476" y="0"/>
                </a:cubicBezTo>
                <a:cubicBezTo>
                  <a:pt x="5839371" y="-28136"/>
                  <a:pt x="5975035" y="14457"/>
                  <a:pt x="6248917" y="0"/>
                </a:cubicBezTo>
                <a:cubicBezTo>
                  <a:pt x="6522799" y="-14457"/>
                  <a:pt x="6752820" y="75519"/>
                  <a:pt x="6977490" y="0"/>
                </a:cubicBezTo>
                <a:cubicBezTo>
                  <a:pt x="7202160" y="-75519"/>
                  <a:pt x="7417349" y="29446"/>
                  <a:pt x="7706064" y="0"/>
                </a:cubicBezTo>
                <a:cubicBezTo>
                  <a:pt x="7994779" y="-29446"/>
                  <a:pt x="8146202" y="82153"/>
                  <a:pt x="8406615" y="0"/>
                </a:cubicBezTo>
                <a:cubicBezTo>
                  <a:pt x="8441866" y="120877"/>
                  <a:pt x="8383038" y="223852"/>
                  <a:pt x="8406615" y="427339"/>
                </a:cubicBezTo>
                <a:cubicBezTo>
                  <a:pt x="8430192" y="630826"/>
                  <a:pt x="8360149" y="824419"/>
                  <a:pt x="8406615" y="1006140"/>
                </a:cubicBezTo>
                <a:cubicBezTo>
                  <a:pt x="8453081" y="1187861"/>
                  <a:pt x="8384187" y="1333922"/>
                  <a:pt x="8406615" y="1433479"/>
                </a:cubicBezTo>
                <a:cubicBezTo>
                  <a:pt x="8429043" y="1533036"/>
                  <a:pt x="8354135" y="1792584"/>
                  <a:pt x="8406615" y="2012280"/>
                </a:cubicBezTo>
                <a:cubicBezTo>
                  <a:pt x="8459095" y="2231976"/>
                  <a:pt x="8352598" y="2291273"/>
                  <a:pt x="8406615" y="2477485"/>
                </a:cubicBezTo>
                <a:cubicBezTo>
                  <a:pt x="8460632" y="2663697"/>
                  <a:pt x="8368304" y="2778131"/>
                  <a:pt x="8406615" y="2942690"/>
                </a:cubicBezTo>
                <a:cubicBezTo>
                  <a:pt x="8444926" y="3107249"/>
                  <a:pt x="8344062" y="3376817"/>
                  <a:pt x="8406615" y="3786549"/>
                </a:cubicBezTo>
                <a:cubicBezTo>
                  <a:pt x="8295750" y="3793766"/>
                  <a:pt x="8126557" y="3756144"/>
                  <a:pt x="8014306" y="3786549"/>
                </a:cubicBezTo>
                <a:cubicBezTo>
                  <a:pt x="7902055" y="3816954"/>
                  <a:pt x="7815821" y="3762685"/>
                  <a:pt x="7621998" y="3786549"/>
                </a:cubicBezTo>
                <a:cubicBezTo>
                  <a:pt x="7428175" y="3810413"/>
                  <a:pt x="7281574" y="3725874"/>
                  <a:pt x="6977490" y="3786549"/>
                </a:cubicBezTo>
                <a:cubicBezTo>
                  <a:pt x="6673406" y="3847224"/>
                  <a:pt x="6606337" y="3738799"/>
                  <a:pt x="6501116" y="3786549"/>
                </a:cubicBezTo>
                <a:cubicBezTo>
                  <a:pt x="6395895" y="3834299"/>
                  <a:pt x="6218139" y="3755109"/>
                  <a:pt x="5940675" y="3786549"/>
                </a:cubicBezTo>
                <a:cubicBezTo>
                  <a:pt x="5663211" y="3817989"/>
                  <a:pt x="5447920" y="3757238"/>
                  <a:pt x="5212101" y="3786549"/>
                </a:cubicBezTo>
                <a:cubicBezTo>
                  <a:pt x="4976282" y="3815860"/>
                  <a:pt x="4936787" y="3761875"/>
                  <a:pt x="4819793" y="3786549"/>
                </a:cubicBezTo>
                <a:cubicBezTo>
                  <a:pt x="4702799" y="3811223"/>
                  <a:pt x="4385656" y="3747182"/>
                  <a:pt x="4175285" y="3786549"/>
                </a:cubicBezTo>
                <a:cubicBezTo>
                  <a:pt x="3964914" y="3825916"/>
                  <a:pt x="3831223" y="3756690"/>
                  <a:pt x="3698911" y="3786549"/>
                </a:cubicBezTo>
                <a:cubicBezTo>
                  <a:pt x="3566599" y="3816408"/>
                  <a:pt x="3137366" y="3745263"/>
                  <a:pt x="2970337" y="3786549"/>
                </a:cubicBezTo>
                <a:cubicBezTo>
                  <a:pt x="2803308" y="3827835"/>
                  <a:pt x="2708067" y="3757935"/>
                  <a:pt x="2493962" y="3786549"/>
                </a:cubicBezTo>
                <a:cubicBezTo>
                  <a:pt x="2279858" y="3815163"/>
                  <a:pt x="2322795" y="3772944"/>
                  <a:pt x="2185720" y="3786549"/>
                </a:cubicBezTo>
                <a:cubicBezTo>
                  <a:pt x="2048645" y="3800154"/>
                  <a:pt x="1957583" y="3780824"/>
                  <a:pt x="1793411" y="3786549"/>
                </a:cubicBezTo>
                <a:cubicBezTo>
                  <a:pt x="1629239" y="3792274"/>
                  <a:pt x="1419206" y="3711639"/>
                  <a:pt x="1064838" y="3786549"/>
                </a:cubicBezTo>
                <a:cubicBezTo>
                  <a:pt x="710470" y="3861459"/>
                  <a:pt x="499040" y="3730135"/>
                  <a:pt x="0" y="3786549"/>
                </a:cubicBezTo>
                <a:cubicBezTo>
                  <a:pt x="-49288" y="3626137"/>
                  <a:pt x="33949" y="3541119"/>
                  <a:pt x="0" y="3359210"/>
                </a:cubicBezTo>
                <a:cubicBezTo>
                  <a:pt x="-33949" y="3177301"/>
                  <a:pt x="65422" y="2989428"/>
                  <a:pt x="0" y="2780409"/>
                </a:cubicBezTo>
                <a:cubicBezTo>
                  <a:pt x="-65422" y="2571390"/>
                  <a:pt x="44249" y="2400289"/>
                  <a:pt x="0" y="2277339"/>
                </a:cubicBezTo>
                <a:cubicBezTo>
                  <a:pt x="-44249" y="2154389"/>
                  <a:pt x="26741" y="1869945"/>
                  <a:pt x="0" y="1736403"/>
                </a:cubicBezTo>
                <a:cubicBezTo>
                  <a:pt x="-26741" y="1602861"/>
                  <a:pt x="19247" y="1365287"/>
                  <a:pt x="0" y="1271199"/>
                </a:cubicBezTo>
                <a:cubicBezTo>
                  <a:pt x="-19247" y="1177111"/>
                  <a:pt x="17663" y="881350"/>
                  <a:pt x="0" y="768129"/>
                </a:cubicBezTo>
                <a:cubicBezTo>
                  <a:pt x="-17663" y="654908"/>
                  <a:pt x="23353" y="353464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92538734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7" name="object 4">
            <a:extLst>
              <a:ext uri="{FF2B5EF4-FFF2-40B4-BE49-F238E27FC236}">
                <a16:creationId xmlns:a16="http://schemas.microsoft.com/office/drawing/2014/main" id="{6F11F2DB-510E-F333-3B73-90F86C8E60FE}"/>
              </a:ext>
            </a:extLst>
          </p:cNvPr>
          <p:cNvSpPr txBox="1"/>
          <p:nvPr/>
        </p:nvSpPr>
        <p:spPr>
          <a:xfrm>
            <a:off x="453427" y="805040"/>
            <a:ext cx="7918450" cy="104965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0375" indent="-448309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80000"/>
              <a:buChar char="•"/>
              <a:tabLst>
                <a:tab pos="460375" algn="l"/>
                <a:tab pos="461009" algn="l"/>
              </a:tabLst>
            </a:pPr>
            <a:r>
              <a:rPr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 Linotype"/>
              </a:rPr>
              <a:t>Lex</a:t>
            </a:r>
            <a:r>
              <a:rPr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处理源程序时，辅助函数被</a:t>
            </a:r>
            <a:r>
              <a:rPr sz="28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拷</a:t>
            </a:r>
            <a:r>
              <a:rPr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贝</a:t>
            </a:r>
            <a:r>
              <a:rPr sz="2800" spc="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到</a:t>
            </a:r>
            <a:r>
              <a:rPr sz="28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 Linotype"/>
              </a:rPr>
              <a:t>lex.yy.c</a:t>
            </a:r>
            <a:r>
              <a:rPr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中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华文仿宋"/>
            </a:endParaRPr>
          </a:p>
          <a:p>
            <a:pPr marL="460375" indent="-448309">
              <a:lnSpc>
                <a:spcPct val="100000"/>
              </a:lnSpc>
              <a:spcBef>
                <a:spcPts val="670"/>
              </a:spcBef>
              <a:buClr>
                <a:srgbClr val="CC9900"/>
              </a:buClr>
              <a:buSzPct val="69642"/>
              <a:buFont typeface="Palatino Linotype"/>
              <a:buChar char="•"/>
              <a:tabLst>
                <a:tab pos="460375" algn="l"/>
                <a:tab pos="461009" algn="l"/>
              </a:tabLst>
            </a:pPr>
            <a:r>
              <a:rPr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辅助函数可在规则中直接调用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华文仿宋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8D4055A4-C8FA-082D-75FA-AD1C40EEB745}"/>
              </a:ext>
            </a:extLst>
          </p:cNvPr>
          <p:cNvSpPr/>
          <p:nvPr/>
        </p:nvSpPr>
        <p:spPr>
          <a:xfrm>
            <a:off x="5844250" y="3562722"/>
            <a:ext cx="864235" cy="360045"/>
          </a:xfrm>
          <a:custGeom>
            <a:avLst/>
            <a:gdLst/>
            <a:ahLst/>
            <a:cxnLst/>
            <a:rect l="l" t="t" r="r" b="b"/>
            <a:pathLst>
              <a:path w="864234" h="360045">
                <a:moveTo>
                  <a:pt x="0" y="359663"/>
                </a:moveTo>
                <a:lnTo>
                  <a:pt x="864107" y="359663"/>
                </a:lnTo>
                <a:lnTo>
                  <a:pt x="864107" y="0"/>
                </a:lnTo>
                <a:lnTo>
                  <a:pt x="0" y="0"/>
                </a:lnTo>
                <a:lnTo>
                  <a:pt x="0" y="359663"/>
                </a:lnTo>
                <a:close/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B004CC89-5E9F-5B75-3442-9393498D872C}"/>
              </a:ext>
            </a:extLst>
          </p:cNvPr>
          <p:cNvSpPr/>
          <p:nvPr/>
        </p:nvSpPr>
        <p:spPr>
          <a:xfrm>
            <a:off x="7585275" y="3260552"/>
            <a:ext cx="864235" cy="360045"/>
          </a:xfrm>
          <a:custGeom>
            <a:avLst/>
            <a:gdLst/>
            <a:ahLst/>
            <a:cxnLst/>
            <a:rect l="l" t="t" r="r" b="b"/>
            <a:pathLst>
              <a:path w="864234" h="360045">
                <a:moveTo>
                  <a:pt x="0" y="359663"/>
                </a:moveTo>
                <a:lnTo>
                  <a:pt x="864107" y="359663"/>
                </a:lnTo>
                <a:lnTo>
                  <a:pt x="864107" y="0"/>
                </a:lnTo>
                <a:lnTo>
                  <a:pt x="0" y="0"/>
                </a:lnTo>
                <a:lnTo>
                  <a:pt x="0" y="359663"/>
                </a:lnTo>
                <a:close/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706815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19BA9EA-94D0-2F3A-5093-66C8251998B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121</a:t>
            </a:fld>
            <a:endParaRPr lang="en-US" altLang="zh-CN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C9A9FBC1-33F0-278D-76E9-8A3BD6D9FA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061" y="50800"/>
            <a:ext cx="6381423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Lex</a:t>
            </a:r>
            <a:r>
              <a:rPr lang="zh-CN" altLang="en-US" spc="-5" dirty="0">
                <a:solidFill>
                  <a:schemeClr val="bg1"/>
                </a:solidFill>
              </a:rPr>
              <a:t>中的冲突解决方法</a:t>
            </a:r>
            <a:endParaRPr spc="-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403B2F8B-A4F2-2F09-8C2C-A9D045ACA3E1}"/>
              </a:ext>
            </a:extLst>
          </p:cNvPr>
          <p:cNvSpPr txBox="1"/>
          <p:nvPr/>
        </p:nvSpPr>
        <p:spPr>
          <a:xfrm>
            <a:off x="377218" y="2536626"/>
            <a:ext cx="8283539" cy="2469394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901065" lvl="1" indent="-440055">
              <a:lnSpc>
                <a:spcPts val="3600"/>
              </a:lnSpc>
              <a:spcBef>
                <a:spcPts val="605"/>
              </a:spcBef>
              <a:buClr>
                <a:srgbClr val="808080"/>
              </a:buClr>
              <a:buSzPct val="64583"/>
              <a:buFont typeface=""/>
              <a:buChar char="–"/>
              <a:tabLst>
                <a:tab pos="901065" algn="l"/>
                <a:tab pos="901700" algn="l"/>
              </a:tabLst>
            </a:pPr>
            <a:r>
              <a:rPr sz="2400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多个前缀可能匹配时，选</a:t>
            </a:r>
            <a:r>
              <a:rPr sz="2400" spc="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择</a:t>
            </a:r>
            <a:r>
              <a:rPr sz="24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最长的</a:t>
            </a:r>
            <a:r>
              <a:rPr sz="2400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前缀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华文仿宋"/>
            </a:endParaRPr>
          </a:p>
          <a:p>
            <a:pPr marL="1306830" lvl="2" indent="-403225">
              <a:lnSpc>
                <a:spcPts val="3600"/>
              </a:lnSpc>
              <a:spcBef>
                <a:spcPts val="509"/>
              </a:spcBef>
              <a:buClr>
                <a:srgbClr val="CC9900"/>
              </a:buClr>
              <a:buSzPct val="60000"/>
              <a:buFont typeface="Palatino Linotype"/>
              <a:buChar char="•"/>
              <a:tabLst>
                <a:tab pos="1306195" algn="l"/>
                <a:tab pos="1307465" algn="l"/>
              </a:tabLst>
            </a:pPr>
            <a:r>
              <a:rPr sz="20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比如，词法分析器把</a:t>
            </a:r>
            <a:r>
              <a:rPr sz="20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 Linotype"/>
              </a:rPr>
              <a:t>&lt;=</a:t>
            </a:r>
            <a:r>
              <a:rPr sz="2000" spc="-1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当</a:t>
            </a:r>
            <a:r>
              <a:rPr sz="20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作一</a:t>
            </a:r>
            <a:r>
              <a:rPr sz="2000" spc="-1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个</a:t>
            </a:r>
            <a:r>
              <a:rPr sz="20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词法</a:t>
            </a:r>
            <a:r>
              <a:rPr sz="2000" spc="-1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单</a:t>
            </a:r>
            <a:r>
              <a:rPr sz="20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元识别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  <a:cs typeface="华文仿宋"/>
            </a:endParaRPr>
          </a:p>
          <a:p>
            <a:pPr marL="901065" lvl="1" indent="-440055">
              <a:lnSpc>
                <a:spcPts val="3600"/>
              </a:lnSpc>
              <a:spcBef>
                <a:spcPts val="550"/>
              </a:spcBef>
              <a:buClr>
                <a:srgbClr val="808080"/>
              </a:buClr>
              <a:buSzPct val="64583"/>
              <a:buFont typeface=""/>
              <a:buChar char="–"/>
              <a:tabLst>
                <a:tab pos="901065" algn="l"/>
                <a:tab pos="901700" algn="l"/>
              </a:tabLst>
            </a:pPr>
            <a:r>
              <a:rPr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某个前缀和多个模式匹配时，选择列</a:t>
            </a:r>
            <a:r>
              <a:rPr sz="2400" spc="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在</a:t>
            </a:r>
            <a:r>
              <a:rPr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前面</a:t>
            </a:r>
            <a:r>
              <a:rPr sz="2400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的</a:t>
            </a:r>
            <a:r>
              <a:rPr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模式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华文仿宋"/>
            </a:endParaRPr>
          </a:p>
          <a:p>
            <a:pPr marL="1306830" marR="5080" lvl="2" indent="-402590">
              <a:lnSpc>
                <a:spcPts val="3600"/>
              </a:lnSpc>
              <a:spcBef>
                <a:spcPts val="505"/>
              </a:spcBef>
              <a:buClr>
                <a:srgbClr val="CC9900"/>
              </a:buClr>
              <a:buSzPct val="60000"/>
              <a:buFont typeface="Palatino Linotype"/>
              <a:buChar char="•"/>
              <a:tabLst>
                <a:tab pos="1306195" algn="l"/>
                <a:tab pos="1307465" algn="l"/>
              </a:tabLst>
            </a:pPr>
            <a:r>
              <a:rPr sz="20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如果保留字的规则在标</a:t>
            </a:r>
            <a:r>
              <a:rPr sz="2000" spc="-1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识</a:t>
            </a:r>
            <a:r>
              <a:rPr sz="20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符的</a:t>
            </a:r>
            <a:r>
              <a:rPr sz="2000" spc="-1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规</a:t>
            </a:r>
            <a:r>
              <a:rPr sz="20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则之</a:t>
            </a:r>
            <a:r>
              <a:rPr sz="2000" spc="-1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前</a:t>
            </a:r>
            <a:r>
              <a:rPr sz="20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，词</a:t>
            </a:r>
            <a:r>
              <a:rPr sz="2000" spc="-1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法</a:t>
            </a:r>
            <a:r>
              <a:rPr sz="20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分析</a:t>
            </a:r>
            <a:r>
              <a:rPr sz="2000" spc="-1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器</a:t>
            </a:r>
            <a:r>
              <a:rPr sz="20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将识</a:t>
            </a:r>
            <a:r>
              <a:rPr sz="2000" spc="-1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别</a:t>
            </a:r>
            <a:r>
              <a:rPr sz="20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出 保留字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  <a:cs typeface="华文仿宋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C411C3D-F993-F945-55D2-68D91D920C71}"/>
              </a:ext>
            </a:extLst>
          </p:cNvPr>
          <p:cNvSpPr txBox="1"/>
          <p:nvPr/>
        </p:nvSpPr>
        <p:spPr>
          <a:xfrm>
            <a:off x="327062" y="838200"/>
            <a:ext cx="8016838" cy="960519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冲突</a:t>
            </a: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：多个输入前缀与某个模式相匹配，或者一 个前缀与多个模式相匹配</a:t>
            </a:r>
            <a:endParaRPr sz="2800" spc="-5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645394A9-2367-1511-4F63-C44281C1230C}"/>
              </a:ext>
            </a:extLst>
          </p:cNvPr>
          <p:cNvSpPr txBox="1"/>
          <p:nvPr/>
        </p:nvSpPr>
        <p:spPr>
          <a:xfrm>
            <a:off x="327061" y="1901892"/>
            <a:ext cx="8016838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en-US" altLang="zh-CN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Lex</a:t>
            </a: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解决冲突的方法</a:t>
            </a:r>
            <a:endParaRPr sz="2800" spc="-5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290954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EEC7991-2D00-46AE-BBCC-B0DEB406C93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FBE8E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" name="图片 2" descr="\documentclass[a4paper, 12pt]{extarticle}&#10;\usepackage{amsmath}&#10;\pagestyle{empty}&#10;\usepackage{enumitem}&#10;\usepackage[dvipsnames]{xcolor}&#10;\usepackage{geometry}&#10;\geometry{a4paper,scale=0.65}&#10;&#10;\usepackage[no-math]{fontspec}&#10;\setmainfont{Linux Libertine G}&#10;&#10;\usepackage{shadowtext}&#10;&#10;\begin{document}&#10;&#10;\shadowtext{\textbf{The End}}&#10;&#10;&#10;\end{document} " title="IguanaTex Bitmap Display">
            <a:extLst>
              <a:ext uri="{FF2B5EF4-FFF2-40B4-BE49-F238E27FC236}">
                <a16:creationId xmlns:a16="http://schemas.microsoft.com/office/drawing/2014/main" id="{D2EC8D5F-748C-4A78-A6CE-EE7DA1F9436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470" y="3501008"/>
            <a:ext cx="1074570" cy="24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91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061" y="50800"/>
            <a:ext cx="897575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词法单元的属性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050D549F-C42D-6EB0-B291-030541B64DA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12</a:t>
            </a:fld>
            <a:endParaRPr lang="en-US" altLang="zh-CN" dirty="0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C23151C6-2C6C-FD81-9AEF-BBD54E6359A9}"/>
              </a:ext>
            </a:extLst>
          </p:cNvPr>
          <p:cNvSpPr txBox="1"/>
          <p:nvPr/>
        </p:nvSpPr>
        <p:spPr>
          <a:xfrm>
            <a:off x="459627" y="1004141"/>
            <a:ext cx="7934325" cy="394608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69266" marR="5080" indent="-457200">
              <a:lnSpc>
                <a:spcPct val="150000"/>
              </a:lnSpc>
              <a:spcBef>
                <a:spcPts val="8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当</a:t>
            </a:r>
            <a:r>
              <a:rPr sz="2800" spc="-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一个</a:t>
            </a:r>
            <a:r>
              <a:rPr lang="en-US" altLang="zh-CN" sz="2800" spc="-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token</a:t>
            </a: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对应</a:t>
            </a:r>
            <a:r>
              <a:rPr sz="2800" spc="-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多个词素时，必须通</a:t>
            </a:r>
            <a:r>
              <a:rPr sz="2800" spc="-2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过</a:t>
            </a:r>
            <a:r>
              <a:rPr sz="2800" spc="-5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属</a:t>
            </a:r>
            <a:r>
              <a:rPr sz="2800" spc="-1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性</a:t>
            </a:r>
            <a:r>
              <a:rPr sz="2800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来</a:t>
            </a: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传递</a:t>
            </a:r>
            <a:r>
              <a:rPr sz="2800" spc="-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附加的信息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华文仿宋"/>
            </a:endParaRPr>
          </a:p>
          <a:p>
            <a:pPr marL="901065" lvl="1" indent="-440055">
              <a:lnSpc>
                <a:spcPct val="150000"/>
              </a:lnSpc>
              <a:spcBef>
                <a:spcPts val="610"/>
              </a:spcBef>
              <a:buClr>
                <a:srgbClr val="808080"/>
              </a:buClr>
              <a:buSzPct val="64583"/>
              <a:buFont typeface=""/>
              <a:buChar char="–"/>
              <a:tabLst>
                <a:tab pos="901065" algn="l"/>
                <a:tab pos="901700" algn="l"/>
              </a:tabLst>
            </a:pPr>
            <a:r>
              <a:rPr sz="2400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属性值将被用于</a:t>
            </a:r>
            <a:r>
              <a:rPr lang="zh-CN" altLang="en-US"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后面的</a:t>
            </a:r>
            <a:r>
              <a:rPr sz="2400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语义分析、代码生成等阶段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华文仿宋"/>
            </a:endParaRPr>
          </a:p>
          <a:p>
            <a:pPr marL="469266" indent="-457200">
              <a:lnSpc>
                <a:spcPct val="150000"/>
              </a:lnSpc>
              <a:spcBef>
                <a:spcPts val="64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sz="2800" spc="-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不同的</a:t>
            </a:r>
            <a:r>
              <a:rPr lang="en-US" altLang="zh-CN" sz="2800" spc="-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token</a:t>
            </a:r>
            <a:r>
              <a:rPr sz="2800" spc="-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需要不同的属性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华文仿宋"/>
            </a:endParaRPr>
          </a:p>
          <a:p>
            <a:pPr marL="469266" indent="-457200">
              <a:lnSpc>
                <a:spcPct val="150000"/>
              </a:lnSpc>
              <a:spcBef>
                <a:spcPts val="64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sz="2800" spc="-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如词法单</a:t>
            </a:r>
            <a:r>
              <a:rPr sz="2800" spc="-1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元</a:t>
            </a:r>
            <a:r>
              <a:rPr sz="2800" b="1" spc="-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 Linotype"/>
              </a:rPr>
              <a:t>id</a:t>
            </a:r>
            <a:r>
              <a:rPr sz="2800" spc="-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的属性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华文仿宋"/>
            </a:endParaRPr>
          </a:p>
          <a:p>
            <a:pPr marL="901065" lvl="1" indent="-440055">
              <a:lnSpc>
                <a:spcPct val="150000"/>
              </a:lnSpc>
              <a:spcBef>
                <a:spcPts val="605"/>
              </a:spcBef>
              <a:buClr>
                <a:srgbClr val="808080"/>
              </a:buClr>
              <a:buSzPct val="64583"/>
              <a:buFont typeface=""/>
              <a:buChar char="–"/>
              <a:tabLst>
                <a:tab pos="901065" algn="l"/>
                <a:tab pos="901700" algn="l"/>
              </a:tabLst>
            </a:pPr>
            <a:r>
              <a:rPr sz="2400" dirty="0" err="1">
                <a:solidFill>
                  <a:srgbClr val="292929"/>
                </a:solidFill>
                <a:latin typeface="宋体" panose="02010600030101010101" pitchFamily="2" charset="-122"/>
                <a:ea typeface="宋体" panose="02010600030101010101" pitchFamily="2" charset="-122"/>
                <a:cs typeface="华文仿宋"/>
              </a:rPr>
              <a:t>词素</a:t>
            </a:r>
            <a:r>
              <a:rPr sz="2400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、</a:t>
            </a:r>
            <a:r>
              <a:rPr sz="2400" dirty="0" err="1">
                <a:solidFill>
                  <a:srgbClr val="292929"/>
                </a:solidFill>
                <a:latin typeface="宋体" panose="02010600030101010101" pitchFamily="2" charset="-122"/>
                <a:ea typeface="宋体" panose="02010600030101010101" pitchFamily="2" charset="-122"/>
                <a:cs typeface="华文仿宋"/>
              </a:rPr>
              <a:t>类型</a:t>
            </a:r>
            <a:r>
              <a:rPr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、</a:t>
            </a:r>
            <a:r>
              <a:rPr lang="zh-CN" altLang="en-US" sz="2400" dirty="0">
                <a:solidFill>
                  <a:srgbClr val="292929"/>
                </a:solidFill>
                <a:latin typeface="宋体" panose="02010600030101010101" pitchFamily="2" charset="-122"/>
                <a:ea typeface="宋体" panose="02010600030101010101" pitchFamily="2" charset="-122"/>
                <a:cs typeface="华文仿宋"/>
              </a:rPr>
              <a:t>在程序中</a:t>
            </a:r>
            <a:r>
              <a:rPr sz="2400" dirty="0" err="1">
                <a:solidFill>
                  <a:srgbClr val="292929"/>
                </a:solidFill>
                <a:latin typeface="宋体" panose="02010600030101010101" pitchFamily="2" charset="-122"/>
                <a:ea typeface="宋体" panose="02010600030101010101" pitchFamily="2" charset="-122"/>
                <a:cs typeface="华文仿宋"/>
              </a:rPr>
              <a:t>第一次出现的位置</a:t>
            </a:r>
            <a:r>
              <a:rPr sz="2400" spc="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、</a:t>
            </a:r>
            <a:r>
              <a:rPr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 Linotype"/>
              </a:rPr>
              <a:t>…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82856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061" y="50800"/>
            <a:ext cx="897575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如何选择词法单元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050D549F-C42D-6EB0-B291-030541B64DA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13</a:t>
            </a:fld>
            <a:endParaRPr lang="en-US" altLang="zh-CN" dirty="0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C23151C6-2C6C-FD81-9AEF-BBD54E6359A9}"/>
              </a:ext>
            </a:extLst>
          </p:cNvPr>
          <p:cNvSpPr txBox="1"/>
          <p:nvPr/>
        </p:nvSpPr>
        <p:spPr>
          <a:xfrm>
            <a:off x="459627" y="1004141"/>
            <a:ext cx="7934325" cy="58048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69266" marR="5080" indent="-457200">
              <a:lnSpc>
                <a:spcPct val="150000"/>
              </a:lnSpc>
              <a:spcBef>
                <a:spcPts val="8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很大程度上，取决于具体的编程语言</a:t>
            </a: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 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华文仿宋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BAFDBA1-37CB-D0A5-669E-1F5644A60C17}"/>
              </a:ext>
            </a:extLst>
          </p:cNvPr>
          <p:cNvSpPr txBox="1"/>
          <p:nvPr/>
        </p:nvSpPr>
        <p:spPr>
          <a:xfrm>
            <a:off x="459627" y="1789357"/>
            <a:ext cx="7934325" cy="4376967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69266" marR="5080" indent="-457200">
              <a:lnSpc>
                <a:spcPct val="150000"/>
              </a:lnSpc>
              <a:spcBef>
                <a:spcPts val="8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通常情况下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华文仿宋"/>
            </a:endParaRPr>
          </a:p>
          <a:p>
            <a:pPr marL="901065" lvl="1" indent="-440055">
              <a:lnSpc>
                <a:spcPct val="150000"/>
              </a:lnSpc>
              <a:spcBef>
                <a:spcPts val="610"/>
              </a:spcBef>
              <a:buClr>
                <a:srgbClr val="808080"/>
              </a:buClr>
              <a:buSzPct val="64583"/>
              <a:buFont typeface=""/>
              <a:buChar char="–"/>
              <a:tabLst>
                <a:tab pos="901065" algn="l"/>
                <a:tab pos="901700" algn="l"/>
              </a:tabLst>
            </a:pPr>
            <a:r>
              <a:rPr lang="zh-CN" altLang="en-US"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每一个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关键词</a:t>
            </a:r>
            <a:r>
              <a:rPr lang="zh-CN" altLang="en-US"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给一个自己的</a:t>
            </a:r>
            <a:r>
              <a:rPr lang="en-US" altLang="zh-CN"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token</a:t>
            </a:r>
            <a:r>
              <a:rPr lang="zh-CN" altLang="en-US"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。</a:t>
            </a:r>
          </a:p>
          <a:p>
            <a:pPr marL="901065" lvl="1" indent="-440055">
              <a:lnSpc>
                <a:spcPct val="150000"/>
              </a:lnSpc>
              <a:spcBef>
                <a:spcPts val="610"/>
              </a:spcBef>
              <a:buClr>
                <a:srgbClr val="808080"/>
              </a:buClr>
              <a:buSzPct val="64583"/>
              <a:buFont typeface=""/>
              <a:buChar char="–"/>
              <a:tabLst>
                <a:tab pos="901065" algn="l"/>
                <a:tab pos="901700" algn="l"/>
              </a:tabLst>
            </a:pPr>
            <a:r>
              <a:rPr lang="zh-CN" altLang="en-US"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每一个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标点符号</a:t>
            </a:r>
            <a:r>
              <a:rPr lang="zh-CN" altLang="en-US"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给一个自己的</a:t>
            </a:r>
            <a:r>
              <a:rPr lang="en-US" altLang="zh-CN"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token</a:t>
            </a:r>
          </a:p>
          <a:p>
            <a:pPr marL="901065" lvl="1" indent="-440055">
              <a:lnSpc>
                <a:spcPct val="150000"/>
              </a:lnSpc>
              <a:spcBef>
                <a:spcPts val="610"/>
              </a:spcBef>
              <a:buClr>
                <a:srgbClr val="808080"/>
              </a:buClr>
              <a:buSzPct val="64583"/>
              <a:buFont typeface=""/>
              <a:buChar char="–"/>
              <a:tabLst>
                <a:tab pos="901065" algn="l"/>
                <a:tab pos="901700" algn="l"/>
              </a:tabLst>
            </a:pPr>
            <a:r>
              <a:rPr lang="zh-CN" altLang="en-US"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将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标识符</a:t>
            </a:r>
            <a:r>
              <a:rPr lang="zh-CN" altLang="en-US"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归为一组，给一个自己的</a:t>
            </a:r>
            <a:r>
              <a:rPr lang="en-US" altLang="zh-CN"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token</a:t>
            </a:r>
          </a:p>
          <a:p>
            <a:pPr marL="901065" lvl="1" indent="-440055">
              <a:lnSpc>
                <a:spcPct val="150000"/>
              </a:lnSpc>
              <a:spcBef>
                <a:spcPts val="610"/>
              </a:spcBef>
              <a:buClr>
                <a:srgbClr val="808080"/>
              </a:buClr>
              <a:buSzPct val="64583"/>
              <a:buFont typeface=""/>
              <a:buChar char="–"/>
              <a:tabLst>
                <a:tab pos="901065" algn="l"/>
                <a:tab pos="901700" algn="l"/>
              </a:tabLst>
            </a:pPr>
            <a:r>
              <a:rPr lang="zh-CN" altLang="en-US"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将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数字常量</a:t>
            </a:r>
            <a:r>
              <a:rPr lang="zh-CN" altLang="en-US"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归为一组，给一个自己的</a:t>
            </a:r>
            <a:r>
              <a:rPr lang="en-US" altLang="zh-CN"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token</a:t>
            </a:r>
          </a:p>
          <a:p>
            <a:pPr marL="901065" lvl="1" indent="-440055">
              <a:lnSpc>
                <a:spcPct val="150000"/>
              </a:lnSpc>
              <a:spcBef>
                <a:spcPts val="610"/>
              </a:spcBef>
              <a:buClr>
                <a:srgbClr val="808080"/>
              </a:buClr>
              <a:buSzPct val="64583"/>
              <a:buFont typeface=""/>
              <a:buChar char="–"/>
              <a:tabLst>
                <a:tab pos="901065" algn="l"/>
                <a:tab pos="901700" algn="l"/>
              </a:tabLst>
            </a:pPr>
            <a:r>
              <a:rPr lang="zh-CN" altLang="en-US"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将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字符串</a:t>
            </a:r>
            <a:r>
              <a:rPr lang="zh-CN" altLang="en-US"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归为一组，给一个自己的</a:t>
            </a:r>
            <a:r>
              <a:rPr lang="en-US" altLang="zh-CN"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token</a:t>
            </a:r>
          </a:p>
          <a:p>
            <a:pPr marL="901065" lvl="1" indent="-440055">
              <a:lnSpc>
                <a:spcPct val="150000"/>
              </a:lnSpc>
              <a:spcBef>
                <a:spcPts val="610"/>
              </a:spcBef>
              <a:buClr>
                <a:srgbClr val="808080"/>
              </a:buClr>
              <a:buSzPct val="64583"/>
              <a:buFont typeface=""/>
              <a:buChar char="–"/>
              <a:tabLst>
                <a:tab pos="901065" algn="l"/>
                <a:tab pos="901700" algn="l"/>
              </a:tabLst>
            </a:pPr>
            <a:r>
              <a:rPr lang="zh-CN" altLang="en-US"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空白符、换行符、回车符、制表符一概不予理会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华文仿宋"/>
            </a:endParaRPr>
          </a:p>
        </p:txBody>
      </p:sp>
    </p:spTree>
    <p:extLst>
      <p:ext uri="{BB962C8B-B14F-4D97-AF65-F5344CB8AC3E}">
        <p14:creationId xmlns:p14="http://schemas.microsoft.com/office/powerpoint/2010/main" val="590441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061" y="50800"/>
            <a:ext cx="897575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正则表达式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050D549F-C42D-6EB0-B291-030541B64DA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14</a:t>
            </a:fld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37B7D59-C5BC-78EF-17E0-838E582F9006}"/>
              </a:ext>
            </a:extLst>
          </p:cNvPr>
          <p:cNvSpPr txBox="1"/>
          <p:nvPr/>
        </p:nvSpPr>
        <p:spPr>
          <a:xfrm>
            <a:off x="370571" y="1013326"/>
            <a:ext cx="8609800" cy="985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266" marR="5080" indent="-457200">
              <a:lnSpc>
                <a:spcPts val="3600"/>
              </a:lnSpc>
              <a:spcBef>
                <a:spcPts val="8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正则表达</a:t>
            </a:r>
            <a:r>
              <a:rPr lang="zh-CN" altLang="en-US" sz="2800" spc="-1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式</a:t>
            </a:r>
            <a:r>
              <a:rPr lang="en-US" altLang="zh-CN" sz="2800" spc="-10" dirty="0"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(regular expression)</a:t>
            </a: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可以高效、简洁地描述词法单元对应的模式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华文仿宋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A9A347F-1808-A929-654A-E5F3A2881A22}"/>
              </a:ext>
            </a:extLst>
          </p:cNvPr>
          <p:cNvSpPr txBox="1"/>
          <p:nvPr/>
        </p:nvSpPr>
        <p:spPr>
          <a:xfrm>
            <a:off x="370571" y="2176947"/>
            <a:ext cx="8609800" cy="2666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266" marR="5080" indent="-457200">
              <a:lnSpc>
                <a:spcPts val="3600"/>
              </a:lnSpc>
              <a:spcBef>
                <a:spcPts val="8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正则表达</a:t>
            </a:r>
            <a:r>
              <a:rPr lang="zh-CN" altLang="en-US" sz="2800" spc="-10" dirty="0"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式涉及以下术语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华文仿宋"/>
            </a:endParaRPr>
          </a:p>
          <a:p>
            <a:pPr marL="901065" lvl="1" indent="-440055">
              <a:lnSpc>
                <a:spcPts val="3600"/>
              </a:lnSpc>
              <a:spcBef>
                <a:spcPts val="605"/>
              </a:spcBef>
              <a:buClr>
                <a:srgbClr val="808080"/>
              </a:buClr>
              <a:buSzPct val="64583"/>
              <a:buFont typeface=""/>
              <a:buChar char="–"/>
              <a:tabLst>
                <a:tab pos="901065" algn="l"/>
                <a:tab pos="901700" algn="l"/>
              </a:tabLst>
            </a:pPr>
            <a:r>
              <a:rPr lang="zh-CN" altLang="en-US"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语言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华文仿宋"/>
            </a:endParaRPr>
          </a:p>
          <a:p>
            <a:pPr marL="901065" lvl="1" indent="-440055">
              <a:lnSpc>
                <a:spcPts val="3600"/>
              </a:lnSpc>
              <a:spcBef>
                <a:spcPts val="575"/>
              </a:spcBef>
              <a:buClr>
                <a:srgbClr val="808080"/>
              </a:buClr>
              <a:buSzPct val="64583"/>
              <a:buFont typeface=""/>
              <a:buChar char="–"/>
              <a:tabLst>
                <a:tab pos="901065" algn="l"/>
                <a:tab pos="901700" algn="l"/>
              </a:tabLst>
            </a:pPr>
            <a:r>
              <a:rPr lang="zh-CN" altLang="en-US"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语言的运算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华文仿宋"/>
            </a:endParaRPr>
          </a:p>
          <a:p>
            <a:pPr marL="901065" lvl="1" indent="-440055">
              <a:lnSpc>
                <a:spcPts val="3600"/>
              </a:lnSpc>
              <a:spcBef>
                <a:spcPts val="580"/>
              </a:spcBef>
              <a:buClr>
                <a:srgbClr val="808080"/>
              </a:buClr>
              <a:buSzPct val="64583"/>
              <a:buFont typeface=""/>
              <a:buChar char="–"/>
              <a:tabLst>
                <a:tab pos="901065" algn="l"/>
                <a:tab pos="901700" algn="l"/>
              </a:tabLst>
            </a:pPr>
            <a:r>
              <a:rPr lang="zh-CN" altLang="en-US"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正则定义</a:t>
            </a:r>
            <a:endParaRPr lang="en-US" altLang="zh-CN" sz="2400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仿宋"/>
            </a:endParaRPr>
          </a:p>
          <a:p>
            <a:pPr marL="901065" lvl="1" indent="-440055">
              <a:lnSpc>
                <a:spcPts val="3600"/>
              </a:lnSpc>
              <a:spcBef>
                <a:spcPts val="580"/>
              </a:spcBef>
              <a:buClr>
                <a:srgbClr val="808080"/>
              </a:buClr>
              <a:buSzPct val="64583"/>
              <a:buFont typeface=""/>
              <a:buChar char="–"/>
              <a:tabLst>
                <a:tab pos="901065" algn="l"/>
                <a:tab pos="901700" algn="l"/>
              </a:tabLs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正则语言</a:t>
            </a:r>
          </a:p>
        </p:txBody>
      </p:sp>
    </p:spTree>
    <p:extLst>
      <p:ext uri="{BB962C8B-B14F-4D97-AF65-F5344CB8AC3E}">
        <p14:creationId xmlns:p14="http://schemas.microsoft.com/office/powerpoint/2010/main" val="1304844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457200" y="914400"/>
                <a:ext cx="8134350" cy="4841197"/>
              </a:xfrm>
              <a:prstGeom prst="rect">
                <a:avLst/>
              </a:prstGeom>
            </p:spPr>
            <p:txBody>
              <a:bodyPr vert="horz" wrap="square" lIns="0" tIns="100965" rIns="0" bIns="0" rtlCol="0">
                <a:spAutoFit/>
              </a:bodyPr>
              <a:lstStyle/>
              <a:p>
                <a:pPr marL="469266" indent="-457200">
                  <a:lnSpc>
                    <a:spcPts val="3600"/>
                  </a:lnSpc>
                  <a:spcBef>
                    <a:spcPts val="795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60375" algn="l"/>
                    <a:tab pos="461009" algn="l"/>
                  </a:tabLst>
                </a:pPr>
                <a:r>
                  <a:rPr lang="zh-CN" altLang="en-US" sz="2800" spc="5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字母</a:t>
                </a:r>
                <a:r>
                  <a:rPr lang="zh-CN" altLang="en-US" sz="2800" spc="-5" dirty="0" err="1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表</a:t>
                </a:r>
                <a:r>
                  <a:rPr lang="zh-CN" altLang="en-US" sz="2800" b="1" spc="-18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(alphabet)</a:t>
                </a:r>
                <a:r>
                  <a:rPr lang="zh-CN" altLang="en-US" sz="2800" spc="-2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是</a:t>
                </a:r>
                <a:r>
                  <a:rPr lang="zh-CN" altLang="en-US" sz="28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一个有限的符号集合</a:t>
                </a:r>
                <a:endParaRPr lang="zh-CN" altLang="en-US"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01065" lvl="1" indent="-440055">
                  <a:lnSpc>
                    <a:spcPts val="3600"/>
                  </a:lnSpc>
                  <a:spcBef>
                    <a:spcPts val="580"/>
                  </a:spcBef>
                  <a:buClr>
                    <a:srgbClr val="808080"/>
                  </a:buClr>
                  <a:buSzPct val="64583"/>
                  <a:buChar char="–"/>
                  <a:tabLst>
                    <a:tab pos="901065" algn="l"/>
                    <a:tab pos="901700" algn="l"/>
                  </a:tabLst>
                </a:pPr>
                <a:r>
                  <a:rPr lang="zh-CN" altLang="en-US" sz="2400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例子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{0,</a:t>
                </a:r>
                <a:r>
                  <a:rPr lang="zh-CN" altLang="en-US" sz="2400" spc="-3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1},</a:t>
                </a:r>
                <a:r>
                  <a:rPr lang="zh-CN" altLang="en-US" sz="2400" spc="-3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{a,</a:t>
                </a:r>
                <a:r>
                  <a:rPr lang="zh-CN" altLang="en-US" sz="2400" spc="-3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spc="-3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b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}</a:t>
                </a:r>
                <a:r>
                  <a:rPr lang="en-US" altLang="zh-CN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en-US" sz="2400" spc="-3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ASCII,</a:t>
                </a:r>
                <a:r>
                  <a:rPr lang="zh-CN" altLang="en-US" sz="2400" spc="-2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Unicode</a:t>
                </a:r>
                <a:endPara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01065" lvl="1" indent="-440055">
                  <a:lnSpc>
                    <a:spcPts val="3600"/>
                  </a:lnSpc>
                  <a:spcBef>
                    <a:spcPts val="575"/>
                  </a:spcBef>
                  <a:buClr>
                    <a:srgbClr val="808080"/>
                  </a:buClr>
                  <a:buSzPct val="64583"/>
                  <a:buChar char="–"/>
                  <a:tabLst>
                    <a:tab pos="901065" algn="l"/>
                    <a:tab pos="901700" algn="l"/>
                  </a:tabLst>
                </a:pP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在理论上，我们可以把任意</a:t>
                </a:r>
                <a:r>
                  <a:rPr lang="zh-CN" altLang="en-US" sz="2400" spc="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有限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集合看作字母表</a:t>
                </a:r>
                <a:endParaRPr lang="en-US" altLang="zh-CN" sz="2400" dirty="0">
                  <a:solidFill>
                    <a:srgbClr val="29292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01065" lvl="1" indent="-440055">
                  <a:lnSpc>
                    <a:spcPts val="3600"/>
                  </a:lnSpc>
                  <a:spcBef>
                    <a:spcPts val="575"/>
                  </a:spcBef>
                  <a:buClr>
                    <a:srgbClr val="808080"/>
                  </a:buClr>
                  <a:buSzPct val="64583"/>
                  <a:buChar char="–"/>
                  <a:tabLst>
                    <a:tab pos="901065" algn="l"/>
                    <a:tab pos="901700" algn="l"/>
                  </a:tabLst>
                </a:pPr>
                <a:endPara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469266" indent="-457200">
                  <a:lnSpc>
                    <a:spcPts val="3600"/>
                  </a:lnSpc>
                  <a:spcBef>
                    <a:spcPts val="645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60375" algn="l"/>
                    <a:tab pos="461009" algn="l"/>
                  </a:tabLst>
                </a:pPr>
                <a:r>
                  <a:rPr lang="zh-CN" altLang="en-US" sz="2800" spc="-5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字母表</a:t>
                </a:r>
                <a:r>
                  <a:rPr lang="zh-CN" altLang="en-US" sz="28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中符号的</a:t>
                </a:r>
                <a:r>
                  <a:rPr lang="zh-CN" altLang="en-US" sz="2800" spc="-1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有限</a:t>
                </a:r>
                <a:r>
                  <a:rPr lang="zh-CN" altLang="en-US" sz="2800" spc="-10" dirty="0" err="1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序列</a:t>
                </a:r>
                <a:r>
                  <a:rPr lang="zh-CN" altLang="en-US" sz="2800" spc="-1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称为</a:t>
                </a:r>
                <a:r>
                  <a:rPr lang="zh-CN" altLang="en-US" sz="2800" spc="-5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串</a:t>
                </a:r>
                <a:r>
                  <a:rPr lang="zh-CN" altLang="en-US" sz="2800" b="1" spc="-12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(string)</a:t>
                </a:r>
                <a:r>
                  <a:rPr lang="zh-CN" altLang="en-US" sz="2800" spc="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endParaRPr lang="zh-CN" altLang="en-US"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01065" lvl="1" indent="-440055">
                  <a:lnSpc>
                    <a:spcPts val="3600"/>
                  </a:lnSpc>
                  <a:spcBef>
                    <a:spcPts val="605"/>
                  </a:spcBef>
                  <a:buClr>
                    <a:srgbClr val="808080"/>
                  </a:buClr>
                  <a:buSzPct val="64583"/>
                  <a:buChar char="–"/>
                  <a:tabLst>
                    <a:tab pos="901065" algn="l"/>
                    <a:tab pos="901700" algn="l"/>
                  </a:tabLst>
                </a:pP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例子：</a:t>
                </a:r>
                <a:r>
                  <a:rPr lang="en-US" altLang="zh-CN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0111,</a:t>
                </a:r>
                <a:r>
                  <a:rPr lang="zh-CN" altLang="en-US" sz="2400" spc="-3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2400" dirty="0" err="1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baabb</a:t>
                </a:r>
                <a:r>
                  <a:rPr lang="en-US" altLang="zh-CN" sz="2400" spc="-30" dirty="0" err="1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b</a:t>
                </a:r>
                <a:r>
                  <a:rPr lang="en-US" altLang="zh-CN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 </a:t>
                </a:r>
                <a:r>
                  <a:rPr lang="en-US" altLang="zh-CN" sz="2400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cout</a:t>
                </a:r>
                <a:r>
                  <a:rPr lang="en-US" altLang="zh-CN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&lt;&lt;“hello world!”</a:t>
                </a:r>
              </a:p>
              <a:p>
                <a:pPr marL="901065" lvl="1" indent="-440055">
                  <a:lnSpc>
                    <a:spcPts val="3600"/>
                  </a:lnSpc>
                  <a:spcBef>
                    <a:spcPts val="605"/>
                  </a:spcBef>
                  <a:buClr>
                    <a:srgbClr val="808080"/>
                  </a:buClr>
                  <a:buSzPct val="64583"/>
                  <a:buChar char="–"/>
                  <a:tabLst>
                    <a:tab pos="901065" algn="l"/>
                    <a:tab pos="901700" algn="l"/>
                  </a:tabLst>
                </a:pP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串的长度，即</a:t>
                </a:r>
                <a:r>
                  <a:rPr lang="zh-CN" altLang="en-US" sz="2400" spc="-6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|</a:t>
                </a:r>
                <a:r>
                  <a:rPr lang="en-US" altLang="zh-CN" sz="2400" i="1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|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，是指</a:t>
                </a:r>
                <a:r>
                  <a:rPr lang="en-US" altLang="zh-CN" sz="2400" i="1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中符号出现的次数</a:t>
                </a:r>
                <a:endPara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01065" lvl="1" indent="-440055">
                  <a:lnSpc>
                    <a:spcPts val="3600"/>
                  </a:lnSpc>
                  <a:spcBef>
                    <a:spcPts val="575"/>
                  </a:spcBef>
                  <a:buClr>
                    <a:srgbClr val="808080"/>
                  </a:buClr>
                  <a:buSzPct val="64583"/>
                  <a:buChar char="–"/>
                  <a:tabLst>
                    <a:tab pos="901065" algn="l"/>
                    <a:tab pos="901700" algn="l"/>
                  </a:tabLst>
                </a:pP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空串：长度为</a:t>
                </a:r>
                <a:r>
                  <a:rPr lang="en-US" altLang="zh-CN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的串，用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表示</a:t>
                </a:r>
              </a:p>
              <a:p>
                <a:pPr marL="469266" marR="5080" indent="-457200">
                  <a:lnSpc>
                    <a:spcPts val="3600"/>
                  </a:lnSpc>
                  <a:spcBef>
                    <a:spcPts val="645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60375" algn="l"/>
                    <a:tab pos="461009" algn="l"/>
                  </a:tabLst>
                </a:pPr>
                <a:endParaRPr lang="zh-CN" altLang="en-US"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914400"/>
                <a:ext cx="8134350" cy="4841197"/>
              </a:xfrm>
              <a:prstGeom prst="rect">
                <a:avLst/>
              </a:prstGeom>
              <a:blipFill>
                <a:blip r:embed="rId2"/>
                <a:stretch>
                  <a:fillRect l="-1574" t="-1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bject 2">
            <a:extLst>
              <a:ext uri="{FF2B5EF4-FFF2-40B4-BE49-F238E27FC236}">
                <a16:creationId xmlns:a16="http://schemas.microsoft.com/office/drawing/2014/main" id="{510A5511-0910-1305-4B4B-122EA5D164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061" y="50800"/>
            <a:ext cx="897575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串</a:t>
            </a:r>
            <a:endParaRPr spc="-5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457200" y="838200"/>
                <a:ext cx="8458200" cy="5060937"/>
              </a:xfrm>
              <a:prstGeom prst="rect">
                <a:avLst/>
              </a:prstGeom>
            </p:spPr>
            <p:txBody>
              <a:bodyPr vert="horz" wrap="square" lIns="0" tIns="100965" rIns="0" bIns="0" rtlCol="0">
                <a:spAutoFit/>
              </a:bodyPr>
              <a:lstStyle/>
              <a:p>
                <a:pPr marL="460375" indent="-448309">
                  <a:lnSpc>
                    <a:spcPts val="3600"/>
                  </a:lnSpc>
                  <a:spcBef>
                    <a:spcPts val="795"/>
                  </a:spcBef>
                  <a:buClr>
                    <a:srgbClr val="CC9900"/>
                  </a:buClr>
                  <a:buSzPct val="69642"/>
                  <a:buFont typeface="Palatino Linotype"/>
                  <a:buChar char="•"/>
                  <a:tabLst>
                    <a:tab pos="460375" algn="l"/>
                    <a:tab pos="461009" algn="l"/>
                  </a:tabLst>
                </a:pPr>
                <a:r>
                  <a:rPr lang="zh-CN" altLang="en-US" sz="28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串相关</a:t>
                </a:r>
                <a:r>
                  <a:rPr lang="zh-CN" altLang="en-US" sz="2800" spc="-5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术语</a:t>
                </a:r>
                <a:r>
                  <a:rPr lang="zh-CN" altLang="en-US" sz="2800" spc="-68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8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以</a:t>
                </a:r>
                <a:r>
                  <a:rPr lang="en-US" altLang="zh-CN" sz="2800" spc="-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ba</a:t>
                </a:r>
                <a:r>
                  <a:rPr lang="en-US" altLang="zh-CN" sz="28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</a:t>
                </a:r>
                <a:r>
                  <a:rPr lang="en-US" altLang="zh-CN" sz="28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8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</a:t>
                </a:r>
                <a:r>
                  <a:rPr lang="en-US" altLang="zh-CN" sz="2800" spc="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8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为例</a:t>
                </a:r>
                <a:r>
                  <a:rPr lang="en-US" altLang="zh-CN" sz="28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endParaRPr lang="zh-CN" altLang="en-US"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01065" lvl="1" indent="-440055">
                  <a:lnSpc>
                    <a:spcPts val="3600"/>
                  </a:lnSpc>
                  <a:spcBef>
                    <a:spcPts val="605"/>
                  </a:spcBef>
                  <a:buClr>
                    <a:srgbClr val="808080"/>
                  </a:buClr>
                  <a:buSzPct val="64583"/>
                  <a:buFont typeface="SimSun"/>
                  <a:buChar char="–"/>
                  <a:tabLst>
                    <a:tab pos="901065" algn="l"/>
                    <a:tab pos="901700" algn="l"/>
                  </a:tabLst>
                </a:pPr>
                <a:r>
                  <a:rPr lang="zh-CN" altLang="en-US" sz="2400" spc="5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前缀</a:t>
                </a:r>
                <a:r>
                  <a:rPr lang="zh-CN" alt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：从串的尾部删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除</a:t>
                </a:r>
                <a:r>
                  <a:rPr lang="en-US" altLang="zh-CN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个或多个符号后得到的串</a:t>
                </a:r>
                <a:endPara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27100">
                  <a:lnSpc>
                    <a:spcPts val="3600"/>
                  </a:lnSpc>
                  <a:spcBef>
                    <a:spcPts val="5"/>
                  </a:spcBef>
                </a:pPr>
                <a:r>
                  <a:rPr lang="en-US" altLang="zh-CN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spc="-5" dirty="0" err="1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ban</a:t>
                </a:r>
                <a:r>
                  <a:rPr lang="zh-CN" altLang="en-US" sz="2400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400" spc="-5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banana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cs typeface="SimSun"/>
                      </a:rPr>
                      <m:t>𝜖</m:t>
                    </m:r>
                  </m:oMath>
                </a14:m>
                <a:r>
                  <a:rPr lang="en-US" altLang="zh-CN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endPara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01065" lvl="1" indent="-440055">
                  <a:lnSpc>
                    <a:spcPts val="3600"/>
                  </a:lnSpc>
                  <a:spcBef>
                    <a:spcPts val="575"/>
                  </a:spcBef>
                  <a:buClr>
                    <a:srgbClr val="808080"/>
                  </a:buClr>
                  <a:buSzPct val="64583"/>
                  <a:buFont typeface="SimSun"/>
                  <a:buChar char="–"/>
                  <a:tabLst>
                    <a:tab pos="901065" algn="l"/>
                    <a:tab pos="901700" algn="l"/>
                  </a:tabLst>
                </a:pPr>
                <a:r>
                  <a:rPr lang="zh-CN" altLang="en-US" sz="2400" spc="1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后缀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：从串的开始处删除</a:t>
                </a:r>
                <a:r>
                  <a:rPr lang="en-US" altLang="zh-CN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个或多个符号后得到的串</a:t>
                </a:r>
                <a:endPara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27100">
                  <a:lnSpc>
                    <a:spcPts val="3600"/>
                  </a:lnSpc>
                </a:pPr>
                <a:r>
                  <a:rPr lang="en-US" altLang="zh-CN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spc="-5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nana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banana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400" b="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cs typeface="SimSun"/>
                      </a:rPr>
                      <m:t>𝜖</m:t>
                    </m:r>
                  </m:oMath>
                </a14:m>
                <a:r>
                  <a:rPr lang="en-US" altLang="zh-CN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endPara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01065" lvl="1" indent="-440055">
                  <a:lnSpc>
                    <a:spcPts val="3600"/>
                  </a:lnSpc>
                  <a:spcBef>
                    <a:spcPts val="565"/>
                  </a:spcBef>
                  <a:buClr>
                    <a:srgbClr val="808080"/>
                  </a:buClr>
                  <a:buSzPct val="64583"/>
                  <a:buFont typeface="SimSun"/>
                  <a:buChar char="–"/>
                  <a:tabLst>
                    <a:tab pos="901065" algn="l"/>
                    <a:tab pos="901700" algn="l"/>
                  </a:tabLst>
                </a:pPr>
                <a:r>
                  <a:rPr lang="zh-CN" altLang="en-US" sz="2400" spc="5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子串</a:t>
                </a:r>
                <a:r>
                  <a:rPr lang="zh-CN" alt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：删除串的某个前缀和某个后缀得到的串</a:t>
                </a:r>
                <a:endPara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27100">
                  <a:lnSpc>
                    <a:spcPts val="3600"/>
                  </a:lnSpc>
                  <a:spcBef>
                    <a:spcPts val="10"/>
                  </a:spcBef>
                </a:pPr>
                <a:r>
                  <a:rPr lang="en-US" altLang="zh-CN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(banana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400" spc="-1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nan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400" b="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cs typeface="SimSun"/>
                      </a:rPr>
                      <m:t>𝜖</m:t>
                    </m:r>
                  </m:oMath>
                </a14:m>
                <a:r>
                  <a:rPr lang="en-US" altLang="zh-CN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endPara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01065" marR="5080" lvl="1" indent="-439420">
                  <a:lnSpc>
                    <a:spcPts val="3600"/>
                  </a:lnSpc>
                  <a:spcBef>
                    <a:spcPts val="555"/>
                  </a:spcBef>
                  <a:buClr>
                    <a:srgbClr val="808080"/>
                  </a:buClr>
                  <a:buSzPct val="64583"/>
                  <a:buFont typeface="SimSun"/>
                  <a:buChar char="–"/>
                  <a:tabLst>
                    <a:tab pos="901065" algn="l"/>
                    <a:tab pos="901700" algn="l"/>
                  </a:tabLst>
                </a:pPr>
                <a:r>
                  <a:rPr lang="zh-CN" altLang="en-US" sz="2400" spc="1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真前缀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</a:t>
                </a:r>
                <a:r>
                  <a:rPr lang="zh-CN" alt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真后缀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</a:t>
                </a:r>
                <a:r>
                  <a:rPr lang="zh-CN" alt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真子串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：既不等于原串，也不等于空串的前缀、后缀、子串</a:t>
                </a:r>
                <a:endPara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01065" lvl="1" indent="-440055">
                  <a:lnSpc>
                    <a:spcPts val="3600"/>
                  </a:lnSpc>
                  <a:spcBef>
                    <a:spcPts val="580"/>
                  </a:spcBef>
                  <a:buClr>
                    <a:srgbClr val="808080"/>
                  </a:buClr>
                  <a:buSzPct val="64583"/>
                  <a:buFont typeface="SimSun"/>
                  <a:buChar char="–"/>
                  <a:tabLst>
                    <a:tab pos="901065" algn="l"/>
                    <a:tab pos="901700" algn="l"/>
                  </a:tabLst>
                </a:pPr>
                <a:r>
                  <a:rPr lang="zh-CN" altLang="en-US" sz="2400" spc="1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子序列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：从原串中删除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个或多个符号后得到的串</a:t>
                </a:r>
                <a:r>
                  <a:rPr lang="en-US" altLang="zh-CN" sz="2400" spc="-5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(baan)</a:t>
                </a:r>
                <a:endParaRPr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838200"/>
                <a:ext cx="8458200" cy="5060937"/>
              </a:xfrm>
              <a:prstGeom prst="rect">
                <a:avLst/>
              </a:prstGeom>
              <a:blipFill>
                <a:blip r:embed="rId2"/>
                <a:stretch>
                  <a:fillRect l="-1873" t="-241" b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bject 2">
            <a:extLst>
              <a:ext uri="{FF2B5EF4-FFF2-40B4-BE49-F238E27FC236}">
                <a16:creationId xmlns:a16="http://schemas.microsoft.com/office/drawing/2014/main" id="{63F63D26-C247-1CCB-48F3-304DCDB6F5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061" y="50800"/>
            <a:ext cx="897575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串</a:t>
            </a:r>
            <a:endParaRPr spc="-5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457200" y="838200"/>
                <a:ext cx="8075930" cy="3625288"/>
              </a:xfrm>
              <a:prstGeom prst="rect">
                <a:avLst/>
              </a:prstGeom>
            </p:spPr>
            <p:txBody>
              <a:bodyPr vert="horz" wrap="square" lIns="0" tIns="100965" rIns="0" bIns="0" rtlCol="0">
                <a:spAutoFit/>
              </a:bodyPr>
              <a:lstStyle/>
              <a:p>
                <a:pPr marL="494666" indent="-457200">
                  <a:lnSpc>
                    <a:spcPts val="3600"/>
                  </a:lnSpc>
                  <a:spcBef>
                    <a:spcPts val="795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85775" algn="l"/>
                    <a:tab pos="486409" algn="l"/>
                  </a:tabLst>
                </a:pPr>
                <a:r>
                  <a:rPr sz="28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串的运算</a:t>
                </a:r>
                <a:endParaRPr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26465" lvl="1" indent="-440055">
                  <a:lnSpc>
                    <a:spcPts val="3600"/>
                  </a:lnSpc>
                  <a:spcBef>
                    <a:spcPts val="605"/>
                  </a:spcBef>
                  <a:buClr>
                    <a:srgbClr val="808080"/>
                  </a:buClr>
                  <a:buSzPct val="64583"/>
                  <a:buFont typeface="SimSun"/>
                  <a:buChar char="–"/>
                  <a:tabLst>
                    <a:tab pos="926465" algn="l"/>
                    <a:tab pos="927100" algn="l"/>
                  </a:tabLst>
                </a:pPr>
                <a:r>
                  <a:rPr sz="2400" spc="5" dirty="0" err="1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连</a:t>
                </a:r>
                <a:r>
                  <a:rPr sz="2400" dirty="0" err="1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接</a:t>
                </a:r>
                <a:r>
                  <a:rPr sz="2400" b="1" spc="-13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:r>
                  <a:rPr 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</a:t>
                </a:r>
                <a:r>
                  <a:rPr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oncatenation)：</a:t>
                </a:r>
                <a:r>
                  <a:rPr sz="2400" i="1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:r>
                  <a:rPr sz="2400" i="1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的连接是把</a:t>
                </a:r>
                <a:r>
                  <a:rPr sz="2400" i="1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附加到</a:t>
                </a:r>
                <a:r>
                  <a:rPr sz="2400" i="1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的后</a:t>
                </a:r>
                <a:endParaRPr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26465">
                  <a:lnSpc>
                    <a:spcPts val="3600"/>
                  </a:lnSpc>
                  <a:spcBef>
                    <a:spcPts val="5"/>
                  </a:spcBef>
                </a:pPr>
                <a:r>
                  <a:rPr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面而形成的串，记作</a:t>
                </a:r>
                <a:r>
                  <a:rPr sz="2400" i="1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xy</a:t>
                </a:r>
                <a:endParaRPr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332230" lvl="2" indent="-403225">
                  <a:lnSpc>
                    <a:spcPts val="3600"/>
                  </a:lnSpc>
                  <a:spcBef>
                    <a:spcPts val="505"/>
                  </a:spcBef>
                  <a:buClr>
                    <a:srgbClr val="CC9900"/>
                  </a:buClr>
                  <a:buSzPct val="60000"/>
                  <a:buFont typeface="Palatino Linotype"/>
                  <a:buChar char="•"/>
                  <a:tabLst>
                    <a:tab pos="1331595" algn="l"/>
                    <a:tab pos="1332865" algn="l"/>
                  </a:tabLst>
                </a:pPr>
                <a:r>
                  <a:rPr sz="2000" i="1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sz="2000" i="1" spc="-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</a:t>
                </a:r>
                <a:r>
                  <a:rPr sz="2000" spc="-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dog，</a:t>
                </a:r>
                <a:r>
                  <a:rPr sz="2000" i="1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sz="2000" i="1" spc="-2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</a:t>
                </a:r>
                <a:r>
                  <a:rPr sz="2000" spc="-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house，</a:t>
                </a:r>
                <a:r>
                  <a:rPr sz="2000" i="1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xy</a:t>
                </a:r>
                <a:r>
                  <a:rPr sz="2000" i="1" spc="-3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</a:t>
                </a:r>
                <a:r>
                  <a:rPr sz="2000" spc="-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doghouse</a:t>
                </a:r>
                <a:endParaRPr lang="en-US" sz="2000" dirty="0">
                  <a:solidFill>
                    <a:srgbClr val="29292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332230" lvl="2" indent="-403225">
                  <a:lnSpc>
                    <a:spcPts val="3600"/>
                  </a:lnSpc>
                  <a:spcBef>
                    <a:spcPts val="505"/>
                  </a:spcBef>
                  <a:buClr>
                    <a:srgbClr val="CC9900"/>
                  </a:buClr>
                  <a:buSzPct val="60000"/>
                  <a:buFont typeface="Palatino Linotype"/>
                  <a:buChar char="•"/>
                  <a:tabLst>
                    <a:tab pos="1331595" algn="l"/>
                    <a:tab pos="1332865" algn="l"/>
                  </a:tabLst>
                </a:pPr>
                <a:endParaRPr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26465" lvl="1" indent="-440055">
                  <a:lnSpc>
                    <a:spcPts val="3600"/>
                  </a:lnSpc>
                  <a:spcBef>
                    <a:spcPts val="550"/>
                  </a:spcBef>
                  <a:buClr>
                    <a:srgbClr val="808080"/>
                  </a:buClr>
                  <a:buSzPct val="64583"/>
                  <a:buFont typeface="SimSun"/>
                  <a:buChar char="–"/>
                  <a:tabLst>
                    <a:tab pos="926465" algn="l"/>
                    <a:tab pos="927100" algn="l"/>
                  </a:tabLst>
                </a:pPr>
                <a:r>
                  <a:rPr sz="2400" spc="1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指数运</a:t>
                </a:r>
                <a:r>
                  <a:rPr sz="2400" spc="56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算</a:t>
                </a:r>
                <a:r>
                  <a:rPr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:r>
                  <a:rPr sz="2400" spc="1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幂运算</a:t>
                </a:r>
                <a:r>
                  <a:rPr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)：</a:t>
                </a:r>
                <a:r>
                  <a:rPr sz="2400" i="1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</a:t>
                </a:r>
                <a:r>
                  <a:rPr sz="2400" spc="-7" baseline="2430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</a:t>
                </a:r>
                <a:r>
                  <a:rPr sz="2400" spc="240" baseline="2430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</a:t>
                </a:r>
                <a:r>
                  <a:rPr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cs typeface="SimSun"/>
                      </a:rPr>
                      <m:t>𝜖</m:t>
                    </m:r>
                  </m:oMath>
                </a14:m>
                <a:r>
                  <a:rPr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sz="2400" i="1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</a:t>
                </a:r>
                <a:r>
                  <a:rPr sz="2400" spc="-7" baseline="2430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sz="2400" spc="300" baseline="2430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</a:t>
                </a:r>
                <a:r>
                  <a:rPr sz="2400" spc="-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sz="2400" i="1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</a:t>
                </a:r>
                <a:r>
                  <a:rPr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sz="2400" i="1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</a:t>
                </a:r>
                <a:r>
                  <a:rPr sz="2400" i="1" spc="-7" baseline="2430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</a:t>
                </a:r>
                <a:r>
                  <a:rPr sz="2400" i="1" spc="307" baseline="2430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</a:t>
                </a:r>
                <a:r>
                  <a:rPr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sz="2400" i="1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</a:t>
                </a:r>
                <a:r>
                  <a:rPr sz="2400" i="1" spc="-7" baseline="2430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</a:t>
                </a:r>
                <a:r>
                  <a:rPr sz="2400" spc="-7" baseline="2430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-1</a:t>
                </a:r>
                <a:r>
                  <a:rPr sz="2400" i="1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</a:t>
                </a:r>
                <a:endParaRPr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332230" lvl="2" indent="-403225">
                  <a:lnSpc>
                    <a:spcPts val="3600"/>
                  </a:lnSpc>
                  <a:spcBef>
                    <a:spcPts val="505"/>
                  </a:spcBef>
                  <a:buClr>
                    <a:srgbClr val="CC9900"/>
                  </a:buClr>
                  <a:buSzPct val="60000"/>
                  <a:buFont typeface="Palatino Linotype"/>
                  <a:buChar char="•"/>
                  <a:tabLst>
                    <a:tab pos="1331595" algn="l"/>
                    <a:tab pos="1332865" algn="l"/>
                  </a:tabLst>
                </a:pPr>
                <a:r>
                  <a:rPr sz="2000" i="1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sz="2000" i="1" spc="-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 dog，</a:t>
                </a:r>
                <a:r>
                  <a:rPr sz="2000" i="1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sz="1950" baseline="25641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</a:t>
                </a:r>
                <a:r>
                  <a:rPr sz="1950" spc="209" baseline="25641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</a:t>
                </a:r>
                <a:r>
                  <a:rPr sz="20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cs typeface="SimSun"/>
                      </a:rPr>
                      <m:t>𝜖</m:t>
                    </m:r>
                  </m:oMath>
                </a14:m>
                <a:r>
                  <a:rPr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sz="2000" i="1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sz="1950" baseline="25641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sz="1950" spc="232" baseline="25641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 dog，</a:t>
                </a:r>
                <a:r>
                  <a:rPr sz="2000" i="1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sz="1950" baseline="25641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</a:t>
                </a:r>
                <a:r>
                  <a:rPr sz="1950" spc="240" baseline="25641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</a:t>
                </a:r>
                <a:r>
                  <a:rPr sz="2000" spc="-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dogdogdog</a:t>
                </a:r>
                <a:endParaRPr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838200"/>
                <a:ext cx="8075930" cy="3625288"/>
              </a:xfrm>
              <a:prstGeom prst="rect">
                <a:avLst/>
              </a:prstGeom>
              <a:blipFill>
                <a:blip r:embed="rId2"/>
                <a:stretch>
                  <a:fillRect l="-1283" t="-337" b="-3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bject 2">
            <a:extLst>
              <a:ext uri="{FF2B5EF4-FFF2-40B4-BE49-F238E27FC236}">
                <a16:creationId xmlns:a16="http://schemas.microsoft.com/office/drawing/2014/main" id="{4D87340B-7CE9-2713-F925-46D497C7D0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061" y="50800"/>
            <a:ext cx="897575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串</a:t>
            </a:r>
            <a:endParaRPr spc="-5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fld id="{81D60167-4931-47E6-BA6A-407CBD079E47}" type="slidenum">
              <a:rPr dirty="0"/>
              <a:t>18</a:t>
            </a:fld>
            <a:endParaRPr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4D87340B-7CE9-2713-F925-46D497C7D0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061" y="50800"/>
            <a:ext cx="897575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语言</a:t>
            </a:r>
            <a:endParaRPr spc="-5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3">
                <a:extLst>
                  <a:ext uri="{FF2B5EF4-FFF2-40B4-BE49-F238E27FC236}">
                    <a16:creationId xmlns:a16="http://schemas.microsoft.com/office/drawing/2014/main" id="{E49E0715-BF09-B560-0A20-622E35D1D036}"/>
                  </a:ext>
                </a:extLst>
              </p:cNvPr>
              <p:cNvSpPr txBox="1"/>
              <p:nvPr/>
            </p:nvSpPr>
            <p:spPr>
              <a:xfrm>
                <a:off x="552450" y="990600"/>
                <a:ext cx="8750366" cy="2686761"/>
              </a:xfrm>
              <a:prstGeom prst="rect">
                <a:avLst/>
              </a:prstGeom>
            </p:spPr>
            <p:txBody>
              <a:bodyPr vert="horz" wrap="square" lIns="0" tIns="100965" rIns="0" bIns="0" rtlCol="0">
                <a:spAutoFit/>
              </a:bodyPr>
              <a:lstStyle/>
              <a:p>
                <a:pPr marL="469266" marR="5080" indent="-457200">
                  <a:lnSpc>
                    <a:spcPts val="3600"/>
                  </a:lnSpc>
                  <a:spcBef>
                    <a:spcPts val="645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60375" algn="l"/>
                    <a:tab pos="461009" algn="l"/>
                  </a:tabLst>
                </a:pPr>
                <a:r>
                  <a:rPr lang="zh-CN" altLang="en-US" sz="2800" spc="5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语</a:t>
                </a:r>
                <a:r>
                  <a:rPr lang="zh-CN" altLang="en-US" sz="2800" spc="-5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言</a:t>
                </a:r>
                <a:r>
                  <a:rPr lang="zh-CN" altLang="en-US" sz="2800" b="1" spc="-16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(language) </a:t>
                </a:r>
                <a:r>
                  <a:rPr lang="zh-CN" altLang="en-US" sz="28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是某个给定字母表上的串的</a:t>
                </a:r>
                <a:r>
                  <a:rPr lang="zh-CN" altLang="en-US" sz="2800" spc="-5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可数集合</a:t>
                </a:r>
                <a:endParaRPr lang="en-US" altLang="zh-CN" sz="2800" spc="-5" dirty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01065" lvl="1" indent="-440055">
                  <a:lnSpc>
                    <a:spcPts val="3600"/>
                  </a:lnSpc>
                  <a:spcBef>
                    <a:spcPts val="605"/>
                  </a:spcBef>
                  <a:buClr>
                    <a:srgbClr val="808080"/>
                  </a:buClr>
                  <a:buSzPct val="64583"/>
                  <a:buChar char="–"/>
                  <a:tabLst>
                    <a:tab pos="901065" algn="l"/>
                    <a:tab pos="901700" algn="l"/>
                  </a:tabLst>
                </a:pP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例子：</a:t>
                </a:r>
                <a:endParaRPr lang="en-US" altLang="zh-CN" sz="2400" dirty="0">
                  <a:solidFill>
                    <a:srgbClr val="29292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461010" lvl="1">
                  <a:lnSpc>
                    <a:spcPts val="3600"/>
                  </a:lnSpc>
                  <a:spcBef>
                    <a:spcPts val="605"/>
                  </a:spcBef>
                  <a:buClr>
                    <a:srgbClr val="808080"/>
                  </a:buClr>
                  <a:buSzPct val="64583"/>
                  <a:tabLst>
                    <a:tab pos="901065" algn="l"/>
                    <a:tab pos="901700" algn="l"/>
                  </a:tabLst>
                </a:pPr>
                <a:r>
                  <a:rPr lang="en-US" altLang="zh-CN" sz="24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Σ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altLang="zh-CN" sz="2400" b="0" i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461010" lvl="1">
                  <a:lnSpc>
                    <a:spcPts val="3600"/>
                  </a:lnSpc>
                  <a:spcBef>
                    <a:spcPts val="605"/>
                  </a:spcBef>
                  <a:buClr>
                    <a:srgbClr val="808080"/>
                  </a:buClr>
                  <a:buSzPct val="64583"/>
                  <a:tabLst>
                    <a:tab pos="901065" algn="l"/>
                    <a:tab pos="901700" algn="l"/>
                  </a:tabLst>
                </a:pPr>
                <a:r>
                  <a:rPr lang="en-US" altLang="zh-CN" sz="2400" dirty="0">
                    <a:latin typeface="Cambria Math" panose="020405030504060302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                 </a:t>
                </a:r>
                <a:r>
                  <a:rPr lang="en-US" altLang="zh-CN" sz="24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L = {</a:t>
                </a:r>
                <a:r>
                  <a:rPr lang="en-US" altLang="zh-CN" sz="2400" i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4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,  </a:t>
                </a:r>
                <a:r>
                  <a:rPr lang="en-US" altLang="zh-CN" sz="2400" i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ab</a:t>
                </a:r>
                <a:r>
                  <a:rPr lang="en-US" altLang="zh-CN" sz="24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,  </a:t>
                </a:r>
                <a:r>
                  <a:rPr lang="en-US" altLang="zh-CN" sz="2400" i="1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abbb</a:t>
                </a:r>
                <a:r>
                  <a:rPr lang="en-US" altLang="zh-CN" sz="24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,  </a:t>
                </a:r>
                <a:r>
                  <a:rPr lang="en-US" altLang="zh-CN" sz="2400" i="1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aabbb</a:t>
                </a:r>
                <a:r>
                  <a:rPr lang="en-US" altLang="zh-CN" sz="24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,  …}</a:t>
                </a:r>
                <a:endParaRPr lang="en-US" altLang="zh-CN" sz="2400" b="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469266" marR="5080" indent="-457200">
                  <a:lnSpc>
                    <a:spcPts val="3600"/>
                  </a:lnSpc>
                  <a:spcBef>
                    <a:spcPts val="645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60375" algn="l"/>
                    <a:tab pos="461009" algn="l"/>
                  </a:tabLst>
                </a:pPr>
                <a:endParaRPr lang="zh-CN" altLang="en-US"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object 3">
                <a:extLst>
                  <a:ext uri="{FF2B5EF4-FFF2-40B4-BE49-F238E27FC236}">
                    <a16:creationId xmlns:a16="http://schemas.microsoft.com/office/drawing/2014/main" id="{E49E0715-BF09-B560-0A20-622E35D1D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0" y="990600"/>
                <a:ext cx="8750366" cy="2686761"/>
              </a:xfrm>
              <a:prstGeom prst="rect">
                <a:avLst/>
              </a:prstGeom>
              <a:blipFill>
                <a:blip r:embed="rId2"/>
                <a:stretch>
                  <a:fillRect l="-1533" t="-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0811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19BA9EA-94D0-2F3A-5093-66C8251998B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</a:t>
            </a:fld>
            <a:endParaRPr lang="en-US" altLang="zh-CN" dirty="0"/>
          </a:p>
        </p:txBody>
      </p:sp>
      <p:sp>
        <p:nvSpPr>
          <p:cNvPr id="5" name="灯片编号占位符 7">
            <a:extLst>
              <a:ext uri="{FF2B5EF4-FFF2-40B4-BE49-F238E27FC236}">
                <a16:creationId xmlns:a16="http://schemas.microsoft.com/office/drawing/2014/main" id="{7323F0B3-5EFF-5C4B-9EA6-17C7E921D994}"/>
              </a:ext>
            </a:extLst>
          </p:cNvPr>
          <p:cNvSpPr txBox="1">
            <a:spLocks/>
          </p:cNvSpPr>
          <p:nvPr/>
        </p:nvSpPr>
        <p:spPr>
          <a:xfrm>
            <a:off x="8343900" y="6566952"/>
            <a:ext cx="685800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rgbClr val="292929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pPr marL="190500">
                <a:lnSpc>
                  <a:spcPts val="1220"/>
                </a:lnSpc>
              </a:pPr>
              <a:t>1</a:t>
            </a:fld>
            <a:endParaRPr lang="en-US" altLang="zh-CN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A05E3E1-2E45-6311-F985-B80847ADB2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062" y="50800"/>
            <a:ext cx="7369138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编译器的结构</a:t>
            </a:r>
            <a:endParaRPr spc="-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7C83486-D3BB-43B9-27DC-438F0C750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8990157" cy="128530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7295207-E8D1-E756-2425-AC8ECC100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1315" y="4497623"/>
            <a:ext cx="1360124" cy="8563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425B780-86A0-9125-248A-3B90F4296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295" y="4541008"/>
            <a:ext cx="1338367" cy="8563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D52B8C7-FF50-9613-7834-DCD3F32C3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5592" y="4575732"/>
            <a:ext cx="1304290" cy="8168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F52D41F-FF2E-C09D-548F-498DF87256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502" y="4557691"/>
            <a:ext cx="1208528" cy="89581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3770749-378E-34CA-CD00-971A66FD6E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002392" y="3314507"/>
            <a:ext cx="557969" cy="44389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81C643D-AB05-99DC-0682-CCDDCC9F64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6618723" y="4703862"/>
            <a:ext cx="557969" cy="4438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4C9053E-7C8A-BE69-1811-3A9CB4BD71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4087862" y="4703861"/>
            <a:ext cx="557969" cy="44389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3511E4A-F1FE-8FE9-B542-4FB4A8DE65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733986" y="4703862"/>
            <a:ext cx="557969" cy="443898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5B54935-AB3D-AE81-FBC1-2AB9B1ECE94C}"/>
              </a:ext>
            </a:extLst>
          </p:cNvPr>
          <p:cNvSpPr txBox="1"/>
          <p:nvPr/>
        </p:nvSpPr>
        <p:spPr>
          <a:xfrm>
            <a:off x="1564770" y="2545239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Lexing</a:t>
            </a:r>
            <a:endParaRPr lang="en-US" b="1" dirty="0">
              <a:latin typeface="Linux Libertine G" panose="02000503000000000000" pitchFamily="2" charset="0"/>
              <a:ea typeface="Linux Libertine G" panose="02000503000000000000" pitchFamily="2" charset="0"/>
              <a:cs typeface="Linux Libertine G" panose="02000503000000000000" pitchFamily="2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5BFABE8-B265-DC8A-1796-5BDFED55CF82}"/>
              </a:ext>
            </a:extLst>
          </p:cNvPr>
          <p:cNvSpPr txBox="1"/>
          <p:nvPr/>
        </p:nvSpPr>
        <p:spPr>
          <a:xfrm>
            <a:off x="3908917" y="2545239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Parsing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F7AEA1D-A694-8CE3-7B93-FAFE438C6677}"/>
              </a:ext>
            </a:extLst>
          </p:cNvPr>
          <p:cNvSpPr txBox="1"/>
          <p:nvPr/>
        </p:nvSpPr>
        <p:spPr>
          <a:xfrm>
            <a:off x="6448837" y="2492607"/>
            <a:ext cx="1144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Semantic</a:t>
            </a:r>
          </a:p>
          <a:p>
            <a:r>
              <a:rPr lang="en-US" b="1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Analysis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ECD9E2C-C999-799D-E4F3-48D460FE7329}"/>
              </a:ext>
            </a:extLst>
          </p:cNvPr>
          <p:cNvSpPr txBox="1"/>
          <p:nvPr/>
        </p:nvSpPr>
        <p:spPr>
          <a:xfrm>
            <a:off x="5863439" y="3323187"/>
            <a:ext cx="219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IR code Generation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4AE94FF-5B60-33A8-6818-05695A38EFF2}"/>
              </a:ext>
            </a:extLst>
          </p:cNvPr>
          <p:cNvSpPr txBox="1"/>
          <p:nvPr/>
        </p:nvSpPr>
        <p:spPr>
          <a:xfrm>
            <a:off x="1270089" y="5614871"/>
            <a:ext cx="1745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Assembling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A86004C-F5D4-5428-6F32-B625D7444116}"/>
              </a:ext>
            </a:extLst>
          </p:cNvPr>
          <p:cNvSpPr txBox="1"/>
          <p:nvPr/>
        </p:nvSpPr>
        <p:spPr>
          <a:xfrm>
            <a:off x="3700023" y="5614871"/>
            <a:ext cx="1745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Assembly code</a:t>
            </a:r>
          </a:p>
          <a:p>
            <a:r>
              <a:rPr lang="en-US" b="1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Generation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EF64C7F-7B3E-DBCB-3D51-ECE14C4B4D3E}"/>
              </a:ext>
            </a:extLst>
          </p:cNvPr>
          <p:cNvSpPr txBox="1"/>
          <p:nvPr/>
        </p:nvSpPr>
        <p:spPr>
          <a:xfrm>
            <a:off x="6129957" y="5614871"/>
            <a:ext cx="2831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IR code Optimization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F4F2323-94F6-21C3-13CF-5E0416ABBD6D}"/>
              </a:ext>
            </a:extLst>
          </p:cNvPr>
          <p:cNvSpPr txBox="1"/>
          <p:nvPr/>
        </p:nvSpPr>
        <p:spPr>
          <a:xfrm>
            <a:off x="85483" y="1154668"/>
            <a:ext cx="1173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source code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6AF4309-E4B9-68C9-2DB6-5C1BFAB6F9F7}"/>
              </a:ext>
            </a:extLst>
          </p:cNvPr>
          <p:cNvSpPr txBox="1"/>
          <p:nvPr/>
        </p:nvSpPr>
        <p:spPr>
          <a:xfrm>
            <a:off x="2610975" y="1180964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tokens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6098EDA-3AD8-88FE-4EF0-A9FD8D776C55}"/>
              </a:ext>
            </a:extLst>
          </p:cNvPr>
          <p:cNvSpPr txBox="1"/>
          <p:nvPr/>
        </p:nvSpPr>
        <p:spPr>
          <a:xfrm>
            <a:off x="5044847" y="1210927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AST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3A36FDE-25FC-9B65-31A3-56D4FF20B334}"/>
              </a:ext>
            </a:extLst>
          </p:cNvPr>
          <p:cNvSpPr txBox="1"/>
          <p:nvPr/>
        </p:nvSpPr>
        <p:spPr>
          <a:xfrm>
            <a:off x="7469448" y="976752"/>
            <a:ext cx="1475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Decorated-AST</a:t>
            </a:r>
          </a:p>
          <a:p>
            <a:r>
              <a:rPr lang="en-US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Symbol-table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112FCBD-A644-99F0-8333-088A18BAE045}"/>
              </a:ext>
            </a:extLst>
          </p:cNvPr>
          <p:cNvSpPr txBox="1"/>
          <p:nvPr/>
        </p:nvSpPr>
        <p:spPr>
          <a:xfrm>
            <a:off x="8007102" y="4130990"/>
            <a:ext cx="805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IR code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D111A3D-E42B-82F1-A0A2-6F9994258B92}"/>
              </a:ext>
            </a:extLst>
          </p:cNvPr>
          <p:cNvSpPr txBox="1"/>
          <p:nvPr/>
        </p:nvSpPr>
        <p:spPr>
          <a:xfrm>
            <a:off x="4730017" y="4154243"/>
            <a:ext cx="1686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optimized IR code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FE46987-148C-DCB0-6B84-482131378DA7}"/>
              </a:ext>
            </a:extLst>
          </p:cNvPr>
          <p:cNvSpPr txBox="1"/>
          <p:nvPr/>
        </p:nvSpPr>
        <p:spPr>
          <a:xfrm>
            <a:off x="2635592" y="4136676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assembly code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EF6920D-8A55-5788-3476-5FF7E73F4268}"/>
              </a:ext>
            </a:extLst>
          </p:cNvPr>
          <p:cNvSpPr txBox="1"/>
          <p:nvPr/>
        </p:nvSpPr>
        <p:spPr>
          <a:xfrm>
            <a:off x="80902" y="4136676"/>
            <a:ext cx="1335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machine code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33400" y="914400"/>
            <a:ext cx="7848600" cy="1313949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indent="-457200">
              <a:lnSpc>
                <a:spcPct val="1500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语言的运算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SimSun"/>
            </a:endParaRPr>
          </a:p>
          <a:p>
            <a:pPr marL="461645">
              <a:lnSpc>
                <a:spcPct val="150000"/>
              </a:lnSpc>
              <a:spcBef>
                <a:spcPts val="605"/>
              </a:spcBef>
              <a:tabLst>
                <a:tab pos="901065" algn="l"/>
              </a:tabLst>
            </a:pPr>
            <a:r>
              <a:rPr sz="1550" spc="1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–	</a:t>
            </a:r>
            <a:r>
              <a:rPr lang="en-US" altLang="zh-CN" sz="1550" spc="1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	</a:t>
            </a:r>
            <a:r>
              <a:rPr lang="zh-CN" altLang="en-US" sz="24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语言的运算本质上是集合的运算</a:t>
            </a:r>
            <a:endParaRPr lang="zh-CN" altLang="en-US" sz="2400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imSu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52A505FD-6970-1234-9857-564A9AFDBB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061" y="50800"/>
            <a:ext cx="897575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语言</a:t>
            </a:r>
            <a:endParaRPr spc="-5" dirty="0">
              <a:solidFill>
                <a:schemeClr val="bg1"/>
              </a:solidFill>
            </a:endParaRPr>
          </a:p>
        </p:txBody>
      </p:sp>
      <p:pic>
        <p:nvPicPr>
          <p:cNvPr id="5" name="图片 4" descr="\documentclass[a4paper, 12pt]{extarticle}&#10;\usepackage{amsmath}&#10;\pagestyle{empty}&#10;\usepackage{enumitem}&#10;\usepackage[dvipsnames]{xcolor}&#10;\usepackage{geometry}&#10;\geometry{a4paper,scale=0.6}&#10;&#10;\usepackage{xeCJK}&#10;\setCJKmainfont{SimSun}[BoldFont=Microsoft YaHei]&#10;%\setCJKmainfont{Microsoft YaHei}&#10;&#10;\usepackage{shadowtext}&#10;&#10;\usepackage{algorithm}&#10;\usepackage{algorithmic}&#10;&#10;\begin{document}&#10;\noindent&#10;\renewcommand{\arraystretch}{1.5}&#10;\begin{tabular}{c|c}&#10;\hline \hline {\textbf{运算}} &amp; {\textbf{定义和表示}} \\&#10;\hline$L$ 和 $M$ 的\textcolor[rgb]{0.75,0.00,0.00}{并} &amp; $L \cup M=\{s \mid s$ 属于 $L$ 或者 $s$ 属于 $M\}$ \\&#10;\hline$L$ 和 $M$ 的\textcolor[rgb]{0.75,0.00,0.00}{连接} &amp; $L M=\{s t \mid s$ 属于 $L$ 且 $t$ 属于 $M\}$ \\&#10;\hline$L$ 的 \textcolor[rgb]{0.750,0.00,0.00}{Kleene 闭包} &amp; $L^{*}=\cup_{i=0}^{\infty} L^{i}$ \\&#10;\hline$L$ 的\textcolor[rgb]{0.750,0.00,0.00}{正闭包} &amp; $L^{+}=\cup_{i=1}^{\infty} L^{i}$ \\&#10;\hline&#10;\end{tabular}&#10;&#10;\end{document} " title="IguanaTex Bitmap Display">
            <a:extLst>
              <a:ext uri="{FF2B5EF4-FFF2-40B4-BE49-F238E27FC236}">
                <a16:creationId xmlns:a16="http://schemas.microsoft.com/office/drawing/2014/main" id="{DCA68F88-7B39-C3D8-A6B8-A51457F8822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67" y="2971800"/>
            <a:ext cx="6671265" cy="237071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801100" y="6553200"/>
            <a:ext cx="68580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fld id="{81D60167-4931-47E6-BA6A-407CBD079E47}" type="slidenum">
              <a:rPr dirty="0"/>
              <a:t>20</a:t>
            </a:fld>
            <a:endParaRPr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52A505FD-6970-1234-9857-564A9AFDBB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061" y="50800"/>
            <a:ext cx="897575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语言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A819995-DA01-E22C-3886-81615138AC2A}"/>
              </a:ext>
            </a:extLst>
          </p:cNvPr>
          <p:cNvSpPr txBox="1"/>
          <p:nvPr/>
        </p:nvSpPr>
        <p:spPr>
          <a:xfrm>
            <a:off x="381000" y="3124200"/>
            <a:ext cx="4677878" cy="524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266" indent="-457200">
              <a:lnSpc>
                <a:spcPts val="3600"/>
              </a:lnSpc>
              <a:spcBef>
                <a:spcPts val="67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例子</a:t>
            </a:r>
            <a:r>
              <a:rPr lang="en-US" altLang="zh-CN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: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华文仿宋"/>
            </a:endParaRPr>
          </a:p>
        </p:txBody>
      </p:sp>
      <p:pic>
        <p:nvPicPr>
          <p:cNvPr id="28" name="图片 27" descr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$\mathrm{L}=\{\mathrm{A}, \mathrm{B}, \ldots \ldots, \mathrm{Z}, \mathrm{a}, \mathrm{b}, \ldots \ldots, \mathrm{z}\}$&#10;&#10;\end{document} " title="IguanaTex Bitmap Display">
            <a:extLst>
              <a:ext uri="{FF2B5EF4-FFF2-40B4-BE49-F238E27FC236}">
                <a16:creationId xmlns:a16="http://schemas.microsoft.com/office/drawing/2014/main" id="{10E50B2F-FEA4-53B5-1298-14CD1DFEDF0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429000"/>
            <a:ext cx="3679525" cy="254455"/>
          </a:xfrm>
          <a:prstGeom prst="rect">
            <a:avLst/>
          </a:prstGeom>
        </p:spPr>
      </p:pic>
      <p:pic>
        <p:nvPicPr>
          <p:cNvPr id="37" name="图片 36" descr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$\mathrm{D}=\{0,1, \ldots \ldots, 9\}$&#10;&#10;\end{document} " title="IguanaTex Bitmap Display">
            <a:extLst>
              <a:ext uri="{FF2B5EF4-FFF2-40B4-BE49-F238E27FC236}">
                <a16:creationId xmlns:a16="http://schemas.microsoft.com/office/drawing/2014/main" id="{C54132ED-FD63-3534-C022-7CD7D3EB388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810000"/>
            <a:ext cx="2104925" cy="254455"/>
          </a:xfrm>
          <a:prstGeom prst="rect">
            <a:avLst/>
          </a:prstGeom>
        </p:spPr>
      </p:pic>
      <p:pic>
        <p:nvPicPr>
          <p:cNvPr id="39" name="图片 38" descr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$\mathrm{L} \cup \mathrm{D}=\{\mathrm{A}, \mathrm{B}, \ldots \ldots, \mathrm{Z}, \mathrm{a}, \mathrm{b}, \ldots \ldots, \mathrm{z}, 0,1, \ldots \ldots, 9\}$&#10;&#10;\end{document} " title="IguanaTex Bitmap Display">
            <a:extLst>
              <a:ext uri="{FF2B5EF4-FFF2-40B4-BE49-F238E27FC236}">
                <a16:creationId xmlns:a16="http://schemas.microsoft.com/office/drawing/2014/main" id="{6A804F93-86B6-6459-DA8F-789B3E42EAB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343400"/>
            <a:ext cx="5615652" cy="254455"/>
          </a:xfrm>
          <a:prstGeom prst="rect">
            <a:avLst/>
          </a:prstGeom>
        </p:spPr>
      </p:pic>
      <p:pic>
        <p:nvPicPr>
          <p:cNvPr id="41" name="图片 40" descr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$\mathrm{LD}: 520$ 个长度为 2 的串的集合 (字母 + 数字)&#10;&#10;\end{document} " title="IguanaTex Bitmap Display">
            <a:extLst>
              <a:ext uri="{FF2B5EF4-FFF2-40B4-BE49-F238E27FC236}">
                <a16:creationId xmlns:a16="http://schemas.microsoft.com/office/drawing/2014/main" id="{D57DF61A-E722-FEEF-6106-2B18DE2824C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768158"/>
            <a:ext cx="5147051" cy="278389"/>
          </a:xfrm>
          <a:prstGeom prst="rect">
            <a:avLst/>
          </a:prstGeom>
        </p:spPr>
      </p:pic>
      <p:pic>
        <p:nvPicPr>
          <p:cNvPr id="43" name="图片 42" descr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$\mathrm{L}^{4}:$ 所有由四个字母构成的串的集合&#10;&#10;\end{document} " title="IguanaTex Bitmap Display">
            <a:extLst>
              <a:ext uri="{FF2B5EF4-FFF2-40B4-BE49-F238E27FC236}">
                <a16:creationId xmlns:a16="http://schemas.microsoft.com/office/drawing/2014/main" id="{4B52FFA6-D515-D707-8002-FEC72C5DABC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5216850"/>
            <a:ext cx="3978068" cy="249416"/>
          </a:xfrm>
          <a:prstGeom prst="rect">
            <a:avLst/>
          </a:prstGeom>
        </p:spPr>
      </p:pic>
      <p:pic>
        <p:nvPicPr>
          <p:cNvPr id="3" name="图片 2" descr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$\mathrm{L}^{*}:$ 所有由字母构成的串的集合, 包括 $\epsilon$&#10;&#10;\end{document} " title="IguanaTex Bitmap Display">
            <a:extLst>
              <a:ext uri="{FF2B5EF4-FFF2-40B4-BE49-F238E27FC236}">
                <a16:creationId xmlns:a16="http://schemas.microsoft.com/office/drawing/2014/main" id="{10EF9F8B-6F7F-539B-C1BF-63C5AD7BB7F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1" y="5636569"/>
            <a:ext cx="4304327" cy="263273"/>
          </a:xfrm>
          <a:prstGeom prst="rect">
            <a:avLst/>
          </a:prstGeom>
        </p:spPr>
      </p:pic>
      <p:pic>
        <p:nvPicPr>
          <p:cNvPr id="48" name="图片 47" descr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$\mathrm{L}(\mathrm{L} \cup \mathrm{D})^{*}:$ ?&#10;&#10;\end{document} " title="IguanaTex Bitmap Display">
            <a:extLst>
              <a:ext uri="{FF2B5EF4-FFF2-40B4-BE49-F238E27FC236}">
                <a16:creationId xmlns:a16="http://schemas.microsoft.com/office/drawing/2014/main" id="{37EC822C-4D79-DB9C-2B8F-5F65B45FB2E7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6070145"/>
            <a:ext cx="1380609" cy="254455"/>
          </a:xfrm>
          <a:prstGeom prst="rect">
            <a:avLst/>
          </a:prstGeom>
        </p:spPr>
      </p:pic>
      <p:pic>
        <p:nvPicPr>
          <p:cNvPr id="9" name="图片 8" descr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$\mathrm{D}^{+}:$ ?&#10;&#10;\end{document} " title="IguanaTex Bitmap Display">
            <a:extLst>
              <a:ext uri="{FF2B5EF4-FFF2-40B4-BE49-F238E27FC236}">
                <a16:creationId xmlns:a16="http://schemas.microsoft.com/office/drawing/2014/main" id="{A6AF2697-AA80-313F-E63A-0D6AC91D1888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99" y="6465801"/>
            <a:ext cx="652514" cy="196510"/>
          </a:xfrm>
          <a:prstGeom prst="rect">
            <a:avLst/>
          </a:prstGeom>
        </p:spPr>
      </p:pic>
      <p:pic>
        <p:nvPicPr>
          <p:cNvPr id="24" name="图片 23" descr="\documentclass[a4paper, 12pt]{extarticle}&#10;\usepackage{amsmath}&#10;\pagestyle{empty}&#10;\usepackage{enumitem}&#10;\usepackage[dvipsnames]{xcolor}&#10;\usepackage{geometry}&#10;\geometry{a4paper,scale=0.6}&#10;&#10;\usepackage{xeCJK}&#10;\setCJKmainfont{SimSun}[BoldFont=Microsoft YaHei]&#10;%\setCJKmainfont{Microsoft YaHei}&#10;&#10;\usepackage{shadowtext}&#10;&#10;\usepackage{algorithm}&#10;\usepackage{algorithmic}&#10;&#10;\begin{document}&#10;\noindent&#10;\renewcommand{\arraystretch}{1.5}&#10;\begin{tabular}{c|c}&#10;\hline \hline {\textbf{运算}} &amp; {\textbf{定义和表示}} \\&#10;\hline$L$ 和 $M$ 的并 &amp; $L \cup M=\{s \mid s$ 属于 $L$ 或者 $s$ 属于 $M\}$ \\&#10;\hline$L$ 和 $M$ 的连接 &amp; $L M=\{s t \mid s$ 属于 $L$ 且 $t$ 属于 $M\}$ \\&#10;\hline$L$ 的 Kleene 闭包 &amp; $L^{*}=\cup_{i=0}^{\infty} L^{i}$ \\&#10;\hline$L$ 的正闭包 &amp; $L^{+}=\cup_{i=1}^{\infty} L^{i}$ \\&#10;\hline&#10;\end{tabular}&#10;&#10;\end{document} " title="IguanaTex Bitmap Display">
            <a:extLst>
              <a:ext uri="{FF2B5EF4-FFF2-40B4-BE49-F238E27FC236}">
                <a16:creationId xmlns:a16="http://schemas.microsoft.com/office/drawing/2014/main" id="{88F0B855-34EF-AEEC-E55D-6D8CD6535E1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705" y="880731"/>
            <a:ext cx="5513442" cy="195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1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fld id="{81D60167-4931-47E6-BA6A-407CBD079E47}" type="slidenum">
              <a:rPr dirty="0"/>
              <a:t>21</a:t>
            </a:fld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457200" y="838200"/>
                <a:ext cx="8534400" cy="5830379"/>
              </a:xfrm>
              <a:prstGeom prst="rect">
                <a:avLst/>
              </a:prstGeom>
            </p:spPr>
            <p:txBody>
              <a:bodyPr vert="horz" wrap="square" lIns="0" tIns="100965" rIns="0" bIns="0" rtlCol="0">
                <a:spAutoFit/>
              </a:bodyPr>
              <a:lstStyle/>
              <a:p>
                <a:pPr marL="520066" indent="-457200">
                  <a:lnSpc>
                    <a:spcPts val="3600"/>
                  </a:lnSpc>
                  <a:spcBef>
                    <a:spcPts val="795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511175" algn="l"/>
                    <a:tab pos="511809" algn="l"/>
                  </a:tabLst>
                </a:pPr>
                <a:r>
                  <a:rPr lang="zh-CN" altLang="en-US" sz="28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字母</a:t>
                </a:r>
                <a:r>
                  <a:rPr lang="zh-CN" altLang="en-US" sz="2800" spc="-10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pc="-1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cs typeface="SimSun"/>
                      </a:rPr>
                      <m:t>Σ</m:t>
                    </m:r>
                  </m:oMath>
                </a14:m>
                <a:r>
                  <a:rPr lang="zh-CN" altLang="en-US" sz="28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上的</a:t>
                </a:r>
                <a:r>
                  <a:rPr lang="zh-CN" altLang="en-US" sz="2800" spc="5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正则表达式</a:t>
                </a:r>
                <a:r>
                  <a:rPr lang="zh-CN" altLang="en-US" sz="28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800" spc="-5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归纳定义</a:t>
                </a:r>
                <a:endParaRPr lang="zh-CN" altLang="en-US" sz="2800" dirty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51865" lvl="1" indent="-440055">
                  <a:lnSpc>
                    <a:spcPts val="3600"/>
                  </a:lnSpc>
                  <a:spcBef>
                    <a:spcPts val="605"/>
                  </a:spcBef>
                  <a:buClr>
                    <a:srgbClr val="808080"/>
                  </a:buClr>
                  <a:buSzPct val="64583"/>
                  <a:buChar char="–"/>
                  <a:tabLst>
                    <a:tab pos="951865" algn="l"/>
                    <a:tab pos="952500" algn="l"/>
                  </a:tabLst>
                </a:pPr>
                <a:r>
                  <a:rPr lang="zh-CN" altLang="en-US" sz="2400" spc="-5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基本部分</a:t>
                </a:r>
                <a:r>
                  <a:rPr lang="zh-CN" alt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endPara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357630" lvl="2" indent="-403225">
                  <a:lnSpc>
                    <a:spcPts val="3600"/>
                  </a:lnSpc>
                  <a:spcBef>
                    <a:spcPts val="509"/>
                  </a:spcBef>
                  <a:buClr>
                    <a:srgbClr val="CC9900"/>
                  </a:buClr>
                  <a:buSzPct val="60000"/>
                  <a:buChar char="•"/>
                  <a:tabLst>
                    <a:tab pos="1356995" algn="l"/>
                    <a:tab pos="1358265" algn="l"/>
                  </a:tabLst>
                </a:pPr>
                <a14:m>
                  <m:oMath xmlns:m="http://schemas.openxmlformats.org/officeDocument/2006/math">
                    <m:r>
                      <a:rPr lang="en-US" altLang="zh-CN" sz="2000" b="0" i="1" spc="-1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cs typeface="SimSun"/>
                      </a:rPr>
                      <m:t>𝜖</m:t>
                    </m:r>
                  </m:oMath>
                </a14:m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是一个正则表达式</a:t>
                </a:r>
                <a:r>
                  <a:rPr lang="zh-CN" altLang="en-US" sz="20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                                                            </a:t>
                </a:r>
                <a:r>
                  <a:rPr lang="en-US" sz="2000" i="1" spc="-5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endParaRPr lang="el-GR" sz="2000" dirty="0">
                  <a:solidFill>
                    <a:srgbClr val="7030A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357630" lvl="2" indent="-403225">
                  <a:lnSpc>
                    <a:spcPts val="3600"/>
                  </a:lnSpc>
                  <a:spcBef>
                    <a:spcPts val="480"/>
                  </a:spcBef>
                  <a:buClr>
                    <a:srgbClr val="CC9900"/>
                  </a:buClr>
                  <a:buSzPct val="60000"/>
                  <a:buFont typeface="Palatino Linotype"/>
                  <a:buChar char="•"/>
                  <a:tabLst>
                    <a:tab pos="1356995" algn="l"/>
                    <a:tab pos="1358265" algn="l"/>
                  </a:tabLst>
                </a:pPr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2000" b="0" i="1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Σ</m:t>
                    </m:r>
                  </m:oMath>
                </a14:m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</a:t>
                </a:r>
                <a:r>
                  <a:rPr lang="en-US" sz="2000" i="1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000" spc="-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</a:t>
                </a:r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正则</a:t>
                </a:r>
                <a:r>
                  <a:rPr lang="zh-CN" altLang="en-US" sz="2000" spc="-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表</a:t>
                </a:r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达式</a:t>
                </a:r>
                <a:r>
                  <a:rPr lang="zh-CN" altLang="en-US" sz="20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                                               </a:t>
                </a:r>
                <a:r>
                  <a:rPr lang="en-US" sz="2000" i="1" spc="-5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endParaRPr lang="en-US" sz="2000" dirty="0">
                  <a:solidFill>
                    <a:srgbClr val="7030A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51865" lvl="1" indent="-440055">
                  <a:lnSpc>
                    <a:spcPts val="3600"/>
                  </a:lnSpc>
                  <a:spcBef>
                    <a:spcPts val="550"/>
                  </a:spcBef>
                  <a:buClr>
                    <a:srgbClr val="808080"/>
                  </a:buClr>
                  <a:buSzPct val="64583"/>
                  <a:buChar char="–"/>
                  <a:tabLst>
                    <a:tab pos="951865" algn="l"/>
                    <a:tab pos="952500" algn="l"/>
                  </a:tabLst>
                </a:pPr>
                <a:r>
                  <a:rPr lang="zh-CN" altLang="en-US" sz="2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归纳步骤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：若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是正则表达式，则</a:t>
                </a:r>
              </a:p>
              <a:p>
                <a:pPr marL="1357630" lvl="2" indent="-403225">
                  <a:lnSpc>
                    <a:spcPts val="3600"/>
                  </a:lnSpc>
                  <a:spcBef>
                    <a:spcPts val="530"/>
                  </a:spcBef>
                  <a:buClr>
                    <a:srgbClr val="CC9900"/>
                  </a:buClr>
                  <a:buSzPct val="60000"/>
                  <a:buFont typeface="Palatino Linotype"/>
                  <a:buChar char="•"/>
                  <a:tabLst>
                    <a:tab pos="1356995" algn="l"/>
                    <a:tab pos="1358265" algn="l"/>
                  </a:tabLst>
                </a:pP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altLang="zh-CN" sz="2000" i="1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2000" i="1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是正则表达式                                                      </a:t>
                </a:r>
                <a:r>
                  <a:rPr lang="en-US" sz="2000" i="1" spc="-5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endParaRPr lang="en-US" sz="2000" dirty="0">
                  <a:solidFill>
                    <a:srgbClr val="7030A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357630" lvl="2" indent="-403225">
                  <a:lnSpc>
                    <a:spcPts val="3600"/>
                  </a:lnSpc>
                  <a:spcBef>
                    <a:spcPts val="459"/>
                  </a:spcBef>
                  <a:buClr>
                    <a:srgbClr val="CC9900"/>
                  </a:buClr>
                  <a:buSzPct val="60000"/>
                  <a:buFont typeface="Palatino Linotype"/>
                  <a:buChar char="•"/>
                  <a:tabLst>
                    <a:tab pos="1356995" algn="l"/>
                    <a:tab pos="1358265" algn="l"/>
                  </a:tabLst>
                </a:pP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𝑟𝑠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是正则表达式                                                           </a:t>
                </a:r>
                <a:r>
                  <a:rPr lang="en-US" sz="2000" i="1" spc="-5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endParaRPr lang="en-US" sz="2000" dirty="0">
                  <a:solidFill>
                    <a:srgbClr val="7030A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357630" lvl="2" indent="-403225">
                  <a:lnSpc>
                    <a:spcPts val="3600"/>
                  </a:lnSpc>
                  <a:spcBef>
                    <a:spcPts val="480"/>
                  </a:spcBef>
                  <a:buClr>
                    <a:srgbClr val="CC9900"/>
                  </a:buClr>
                  <a:buSzPct val="60000"/>
                  <a:buFont typeface="Palatino Linotype"/>
                  <a:buChar char="•"/>
                  <a:tabLst>
                    <a:tab pos="1356995" algn="l"/>
                    <a:tab pos="1358265" algn="l"/>
                  </a:tabLst>
                </a:pPr>
                <a:r>
                  <a:rPr lang="en-US" sz="2000" i="1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r</a:t>
                </a:r>
                <a:r>
                  <a:rPr lang="en-US" sz="1950" baseline="25641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*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是正则表达式                                                                </a:t>
                </a:r>
                <a:r>
                  <a:rPr lang="en-US" sz="2000" i="1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endParaRPr lang="en-US" sz="1950" baseline="25641" dirty="0">
                  <a:solidFill>
                    <a:srgbClr val="7030A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357630" lvl="2" indent="-403225">
                  <a:lnSpc>
                    <a:spcPts val="3600"/>
                  </a:lnSpc>
                  <a:spcBef>
                    <a:spcPts val="480"/>
                  </a:spcBef>
                  <a:buClr>
                    <a:srgbClr val="CC9900"/>
                  </a:buClr>
                  <a:buSzPct val="60000"/>
                  <a:buFont typeface="Palatino Linotype"/>
                  <a:buChar char="•"/>
                  <a:tabLst>
                    <a:tab pos="1356995" algn="l"/>
                    <a:tab pos="1358265" algn="l"/>
                  </a:tabLst>
                </a:pPr>
                <a:r>
                  <a:rPr lang="en-US" altLang="zh-CN" sz="20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:r>
                  <a:rPr lang="en-US" sz="2000" i="1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r</a:t>
                </a:r>
                <a:r>
                  <a:rPr lang="en-US" sz="20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是正则表达式</a:t>
                </a:r>
                <a:r>
                  <a:rPr lang="zh-CN" altLang="en-US" sz="20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                                             </a:t>
                </a:r>
                <a:r>
                  <a:rPr lang="en-US" sz="2000" i="1" spc="-5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endParaRPr lang="en-US" sz="2000" dirty="0">
                  <a:solidFill>
                    <a:srgbClr val="7030A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51865" lvl="1" indent="-440055">
                  <a:lnSpc>
                    <a:spcPts val="3600"/>
                  </a:lnSpc>
                  <a:spcBef>
                    <a:spcPts val="550"/>
                  </a:spcBef>
                  <a:buClr>
                    <a:srgbClr val="808080"/>
                  </a:buClr>
                  <a:buSzPct val="64583"/>
                  <a:buChar char="–"/>
                  <a:tabLst>
                    <a:tab pos="951865" algn="l"/>
                    <a:tab pos="952500" algn="l"/>
                  </a:tabLst>
                </a:pP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运算的优先级</a:t>
                </a:r>
                <a:r>
                  <a:rPr lang="zh-CN" altLang="en-US" sz="2400" spc="-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2400" spc="-15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 )</a:t>
                </a:r>
                <a:r>
                  <a:rPr lang="en-US" altLang="zh-CN" sz="2400" spc="-15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2400" spc="-15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&gt;</a:t>
                </a:r>
                <a:r>
                  <a:rPr lang="en-US" altLang="zh-CN" sz="2400" spc="-15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400" b="0" i="1" spc="-15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∗</m:t>
                    </m:r>
                  </m:oMath>
                </a14:m>
                <a:r>
                  <a:rPr lang="zh-CN" altLang="en-US" sz="2400" spc="-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2400" spc="-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&gt;  </a:t>
                </a:r>
                <a:r>
                  <a:rPr lang="zh-CN" altLang="en-US" sz="2400" spc="-15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连接</a:t>
                </a:r>
                <a:r>
                  <a:rPr lang="zh-CN" altLang="en-US" sz="2400" spc="-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2400" spc="-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&gt; </a:t>
                </a:r>
                <a14:m>
                  <m:oMath xmlns:m="http://schemas.openxmlformats.org/officeDocument/2006/math">
                    <m:r>
                      <a:rPr lang="en-US" altLang="zh-CN" sz="2400" b="0" i="0" spc="-15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altLang="zh-CN" sz="2400" b="0" i="1" spc="-15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2400" i="1" spc="-15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400" spc="-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 </a:t>
                </a:r>
              </a:p>
              <a:p>
                <a:pPr marL="511810" lvl="1">
                  <a:lnSpc>
                    <a:spcPts val="3600"/>
                  </a:lnSpc>
                  <a:spcBef>
                    <a:spcPts val="550"/>
                  </a:spcBef>
                  <a:buClr>
                    <a:srgbClr val="808080"/>
                  </a:buClr>
                  <a:buSzPct val="64583"/>
                  <a:tabLst>
                    <a:tab pos="951865" algn="l"/>
                    <a:tab pos="952500" algn="l"/>
                  </a:tabLst>
                </a:pPr>
                <a:r>
                  <a:rPr lang="en-US" altLang="zh-CN" sz="2400" spc="-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                    </a:t>
                </a:r>
                <a:r>
                  <a:rPr lang="zh-CN" altLang="en-US" sz="2400" spc="-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例如   </a:t>
                </a:r>
                <a:r>
                  <a:rPr lang="en-US" altLang="zh-CN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:r>
                  <a:rPr lang="en-US" sz="2400" i="1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 |</a:t>
                </a:r>
                <a:r>
                  <a:rPr lang="en-US" sz="2400" spc="-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((</a:t>
                </a:r>
                <a:r>
                  <a:rPr lang="en-US" sz="2400" i="1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b</a:t>
                </a:r>
                <a:r>
                  <a:rPr lang="en-US" sz="2400" spc="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r>
                  <a:rPr lang="en-US" sz="2400" spc="-7" baseline="2430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*</a:t>
                </a:r>
                <a:r>
                  <a:rPr 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:r>
                  <a:rPr lang="en-US" sz="2400" i="1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</a:t>
                </a:r>
                <a:r>
                  <a:rPr lang="en-US" sz="2400" spc="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r>
                  <a:rPr 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r>
                  <a:rPr lang="en-US" sz="2400" spc="-3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 </a:t>
                </a:r>
                <a:r>
                  <a:rPr lang="en-US" sz="2400" i="1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| </a:t>
                </a:r>
                <a:r>
                  <a:rPr lang="en-US" sz="2400" i="1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b</a:t>
                </a:r>
                <a:r>
                  <a:rPr lang="en-US" sz="2400" spc="-7" baseline="2430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*</a:t>
                </a:r>
                <a:r>
                  <a:rPr lang="en-US" sz="2400" i="1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</a:t>
                </a:r>
                <a:endParaRPr lang="en-US" sz="2400" i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838200"/>
                <a:ext cx="8534400" cy="5830379"/>
              </a:xfrm>
              <a:prstGeom prst="rect">
                <a:avLst/>
              </a:prstGeom>
              <a:blipFill>
                <a:blip r:embed="rId8"/>
                <a:stretch>
                  <a:fillRect l="-929" t="-209" b="-2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bject 2">
            <a:extLst>
              <a:ext uri="{FF2B5EF4-FFF2-40B4-BE49-F238E27FC236}">
                <a16:creationId xmlns:a16="http://schemas.microsoft.com/office/drawing/2014/main" id="{4AF53E30-A3AA-4DD3-8C9A-D5BBA97115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061" y="50800"/>
            <a:ext cx="897575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正则表达式</a:t>
            </a:r>
            <a:endParaRPr spc="-5" dirty="0">
              <a:solidFill>
                <a:schemeClr val="bg1"/>
              </a:solidFill>
            </a:endParaRPr>
          </a:p>
        </p:txBody>
      </p:sp>
      <p:pic>
        <p:nvPicPr>
          <p:cNvPr id="9" name="图片 8" descr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%\item[\textcolor{blue}{\LARGE\textbullet}]&#10;&#10;\begin{document}&#10;&#10;\color{blue} $L(\epsilon)=\{\epsilon\}$&#10;&#10;\end{document}" title="IguanaTex Bitmap Display">
            <a:extLst>
              <a:ext uri="{FF2B5EF4-FFF2-40B4-BE49-F238E27FC236}">
                <a16:creationId xmlns:a16="http://schemas.microsoft.com/office/drawing/2014/main" id="{097C7E91-C477-AEB4-715F-2155035E8EE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774" y="2133600"/>
            <a:ext cx="1114817" cy="254455"/>
          </a:xfrm>
          <a:prstGeom prst="rect">
            <a:avLst/>
          </a:prstGeom>
        </p:spPr>
      </p:pic>
      <p:pic>
        <p:nvPicPr>
          <p:cNvPr id="15" name="图片 14" descr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%\item[\textcolor{blue}{\LARGE\textbullet}]&#10;&#10;\begin{document}&#10;&#10;\color{blue} $L(a)=\{a\}$&#10;&#10;\end{document}" title="IguanaTex Bitmap Display">
            <a:extLst>
              <a:ext uri="{FF2B5EF4-FFF2-40B4-BE49-F238E27FC236}">
                <a16:creationId xmlns:a16="http://schemas.microsoft.com/office/drawing/2014/main" id="{7E265999-CDA6-5C93-9670-6F94B7CEFBC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685" y="2667000"/>
            <a:ext cx="1174022" cy="254455"/>
          </a:xfrm>
          <a:prstGeom prst="rect">
            <a:avLst/>
          </a:prstGeom>
        </p:spPr>
      </p:pic>
      <p:pic>
        <p:nvPicPr>
          <p:cNvPr id="14" name="图片 13" descr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%\item[\textcolor{blue}{\LARGE\textbullet}]&#10;&#10;\begin{document}&#10;&#10;\color{blue} $L(r|s)=L(r)\cup L(s)$&#10;&#10;\end{document}" title="IguanaTex Bitmap Display">
            <a:extLst>
              <a:ext uri="{FF2B5EF4-FFF2-40B4-BE49-F238E27FC236}">
                <a16:creationId xmlns:a16="http://schemas.microsoft.com/office/drawing/2014/main" id="{90355953-E61B-9B08-F53B-C2A68AA585F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216" y="3716786"/>
            <a:ext cx="2190584" cy="254455"/>
          </a:xfrm>
          <a:prstGeom prst="rect">
            <a:avLst/>
          </a:prstGeom>
        </p:spPr>
      </p:pic>
      <p:pic>
        <p:nvPicPr>
          <p:cNvPr id="19" name="图片 18" descr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%\item[\textcolor{blue}{\LARGE\textbullet}]&#10;&#10;\begin{document}&#10;&#10;\color{blue} $L(rs)=L(r)L(s)$&#10;&#10;\end{document}" title="IguanaTex Bitmap Display">
            <a:extLst>
              <a:ext uri="{FF2B5EF4-FFF2-40B4-BE49-F238E27FC236}">
                <a16:creationId xmlns:a16="http://schemas.microsoft.com/office/drawing/2014/main" id="{DD557B45-5818-8B2D-A3DF-6248B17E9FD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747" y="4229100"/>
            <a:ext cx="1841653" cy="254455"/>
          </a:xfrm>
          <a:prstGeom prst="rect">
            <a:avLst/>
          </a:prstGeom>
        </p:spPr>
      </p:pic>
      <p:pic>
        <p:nvPicPr>
          <p:cNvPr id="21" name="图片 20" descr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%\item[\textcolor{blue}{\LARGE\textbullet}]&#10;&#10;\begin{document}&#10;&#10;\color{blue} $L(r^\ast)=(L(r))^\ast$&#10;&#10;\end{document}" title="IguanaTex Bitmap Display">
            <a:extLst>
              <a:ext uri="{FF2B5EF4-FFF2-40B4-BE49-F238E27FC236}">
                <a16:creationId xmlns:a16="http://schemas.microsoft.com/office/drawing/2014/main" id="{4E1C94AC-3C22-B4B2-3455-04802CD67FF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4762045"/>
            <a:ext cx="1643883" cy="254455"/>
          </a:xfrm>
          <a:prstGeom prst="rect">
            <a:avLst/>
          </a:prstGeom>
        </p:spPr>
      </p:pic>
      <p:pic>
        <p:nvPicPr>
          <p:cNvPr id="27" name="图片 26" descr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%\item[\textcolor{blue}{\LARGE\textbullet}]&#10;&#10;\begin{document}&#10;&#10;\color{blue} $L({\color{black}(r)})=L(r)$&#10;&#10;\end{document}" title="IguanaTex Bitmap Display">
            <a:extLst>
              <a:ext uri="{FF2B5EF4-FFF2-40B4-BE49-F238E27FC236}">
                <a16:creationId xmlns:a16="http://schemas.microsoft.com/office/drawing/2014/main" id="{896BA11E-05DE-F0F2-01B1-C2EF49E4C6C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206" y="5257800"/>
            <a:ext cx="1443594" cy="254455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58D419BF-47CE-5DD5-B7EA-49CE416230FC}"/>
              </a:ext>
            </a:extLst>
          </p:cNvPr>
          <p:cNvCxnSpPr/>
          <p:nvPr/>
        </p:nvCxnSpPr>
        <p:spPr>
          <a:xfrm>
            <a:off x="4015740" y="2237740"/>
            <a:ext cx="3962400" cy="0"/>
          </a:xfrm>
          <a:prstGeom prst="line">
            <a:avLst/>
          </a:prstGeom>
          <a:ln w="3175">
            <a:solidFill>
              <a:srgbClr val="0000FF"/>
            </a:solidFill>
            <a:prstDash val="lg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C2729A37-E50B-9C28-4819-4829FEAFAC7E}"/>
              </a:ext>
            </a:extLst>
          </p:cNvPr>
          <p:cNvCxnSpPr>
            <a:cxnSpLocks/>
          </p:cNvCxnSpPr>
          <p:nvPr/>
        </p:nvCxnSpPr>
        <p:spPr>
          <a:xfrm>
            <a:off x="4968421" y="2771140"/>
            <a:ext cx="2923309" cy="0"/>
          </a:xfrm>
          <a:prstGeom prst="line">
            <a:avLst/>
          </a:prstGeom>
          <a:ln w="3175">
            <a:solidFill>
              <a:srgbClr val="0000FF"/>
            </a:solidFill>
            <a:prstDash val="lg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F05ECFBB-E323-7740-6DA9-D3AABD9F9AF8}"/>
              </a:ext>
            </a:extLst>
          </p:cNvPr>
          <p:cNvCxnSpPr>
            <a:cxnSpLocks/>
          </p:cNvCxnSpPr>
          <p:nvPr/>
        </p:nvCxnSpPr>
        <p:spPr>
          <a:xfrm>
            <a:off x="3642360" y="3822700"/>
            <a:ext cx="3215640" cy="0"/>
          </a:xfrm>
          <a:prstGeom prst="line">
            <a:avLst/>
          </a:prstGeom>
          <a:ln w="3175">
            <a:solidFill>
              <a:srgbClr val="0000FF"/>
            </a:solidFill>
            <a:prstDash val="lg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74A40B4-6C0C-A4D4-E1F1-9BC3D406EFB5}"/>
              </a:ext>
            </a:extLst>
          </p:cNvPr>
          <p:cNvCxnSpPr>
            <a:cxnSpLocks/>
          </p:cNvCxnSpPr>
          <p:nvPr/>
        </p:nvCxnSpPr>
        <p:spPr>
          <a:xfrm>
            <a:off x="3586480" y="4851400"/>
            <a:ext cx="3723640" cy="0"/>
          </a:xfrm>
          <a:prstGeom prst="line">
            <a:avLst/>
          </a:prstGeom>
          <a:ln w="3175">
            <a:solidFill>
              <a:srgbClr val="0000FF"/>
            </a:solidFill>
            <a:prstDash val="lg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6A75998-4E6C-9F12-E7E4-4544859F9C02}"/>
              </a:ext>
            </a:extLst>
          </p:cNvPr>
          <p:cNvCxnSpPr>
            <a:cxnSpLocks/>
          </p:cNvCxnSpPr>
          <p:nvPr/>
        </p:nvCxnSpPr>
        <p:spPr>
          <a:xfrm>
            <a:off x="3672840" y="5387340"/>
            <a:ext cx="3870960" cy="0"/>
          </a:xfrm>
          <a:prstGeom prst="line">
            <a:avLst/>
          </a:prstGeom>
          <a:ln w="3175">
            <a:solidFill>
              <a:srgbClr val="0000FF"/>
            </a:solidFill>
            <a:prstDash val="lg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2B538A5C-AFEB-24C8-22B3-0C61AA7972D2}"/>
              </a:ext>
            </a:extLst>
          </p:cNvPr>
          <p:cNvCxnSpPr>
            <a:cxnSpLocks/>
          </p:cNvCxnSpPr>
          <p:nvPr/>
        </p:nvCxnSpPr>
        <p:spPr>
          <a:xfrm>
            <a:off x="3622040" y="4333240"/>
            <a:ext cx="3530600" cy="0"/>
          </a:xfrm>
          <a:prstGeom prst="line">
            <a:avLst/>
          </a:prstGeom>
          <a:ln w="3175">
            <a:solidFill>
              <a:srgbClr val="0000FF"/>
            </a:solidFill>
            <a:prstDash val="lg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11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5480F892-D33A-D92D-0C85-6913058FB1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061" y="50800"/>
            <a:ext cx="897575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正则表达式和正则语言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DE51AEB-09D9-EE20-DEDA-7741D2D56CB3}"/>
              </a:ext>
            </a:extLst>
          </p:cNvPr>
          <p:cNvSpPr txBox="1"/>
          <p:nvPr/>
        </p:nvSpPr>
        <p:spPr>
          <a:xfrm>
            <a:off x="459478" y="1531280"/>
            <a:ext cx="4677878" cy="524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266" indent="-457200">
              <a:lnSpc>
                <a:spcPts val="3600"/>
              </a:lnSpc>
              <a:spcBef>
                <a:spcPts val="67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例子</a:t>
            </a:r>
            <a:r>
              <a:rPr lang="en-US" altLang="zh-CN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: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华文仿宋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D18415C9-1718-A7D6-5F6A-D2F75AE4A72F}"/>
              </a:ext>
            </a:extLst>
          </p:cNvPr>
          <p:cNvSpPr txBox="1"/>
          <p:nvPr/>
        </p:nvSpPr>
        <p:spPr>
          <a:xfrm>
            <a:off x="478094" y="838200"/>
            <a:ext cx="8534400" cy="533416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511175" indent="-448309">
              <a:lnSpc>
                <a:spcPts val="3600"/>
              </a:lnSpc>
              <a:spcBef>
                <a:spcPts val="580"/>
              </a:spcBef>
              <a:buClr>
                <a:srgbClr val="CC9900"/>
              </a:buClr>
              <a:buSzPct val="68750"/>
              <a:buFont typeface="Wingdings" panose="05000000000000000000" pitchFamily="2" charset="2"/>
              <a:buChar char="l"/>
              <a:tabLst>
                <a:tab pos="511175" algn="l"/>
                <a:tab pos="511809" algn="l"/>
              </a:tabLst>
            </a:pPr>
            <a:r>
              <a:rPr lang="zh-CN" altLang="en-US" sz="2800" spc="1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正则语言</a:t>
            </a:r>
            <a:r>
              <a:rPr lang="zh-CN" altLang="en-US" sz="28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：可以用一个正则表达式定义的语言</a:t>
            </a:r>
            <a:endParaRPr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EEBFB1A8-5B70-DF68-61A3-7BDAE45F593E}"/>
                  </a:ext>
                </a:extLst>
              </p:cNvPr>
              <p:cNvSpPr txBox="1"/>
              <p:nvPr/>
            </p:nvSpPr>
            <p:spPr>
              <a:xfrm>
                <a:off x="1066800" y="2189423"/>
                <a:ext cx="7924800" cy="2763577"/>
              </a:xfrm>
              <a:prstGeom prst="rect">
                <a:avLst/>
              </a:prstGeom>
            </p:spPr>
            <p:txBody>
              <a:bodyPr vert="horz" wrap="square" lIns="0" tIns="97790" rIns="0" bIns="0" rtlCol="0">
                <a:spAutoFit/>
              </a:bodyPr>
              <a:lstStyle/>
              <a:p>
                <a:pPr marL="37466">
                  <a:lnSpc>
                    <a:spcPct val="100000"/>
                  </a:lnSpc>
                  <a:spcBef>
                    <a:spcPts val="770"/>
                  </a:spcBef>
                  <a:buClr>
                    <a:srgbClr val="CC9900"/>
                  </a:buClr>
                  <a:buSzPct val="69642"/>
                  <a:tabLst>
                    <a:tab pos="485775" algn="l"/>
                    <a:tab pos="486409" algn="l"/>
                  </a:tabLst>
                </a:pPr>
                <a:r>
                  <a:rPr lang="zh-CN" altLang="en-US" sz="2400" spc="-5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令</a:t>
                </a:r>
                <a:r>
                  <a:rPr lang="el-GR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l-GR" sz="2400" spc="-10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l-GR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l-GR" sz="2400" spc="-25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l-GR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</a:t>
                </a:r>
                <a:r>
                  <a:rPr 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i="1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400" spc="-25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i="1" spc="-10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 </a:t>
                </a:r>
                <a:r>
                  <a:rPr lang="en-US" sz="2400" spc="-1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</a:t>
                </a:r>
                <a:r>
                  <a:rPr lang="zh-CN" altLang="en-US" sz="2400" spc="-1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</a:t>
                </a:r>
                <a:endParaRPr lang="en-US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494666" indent="-457200">
                  <a:lnSpc>
                    <a:spcPct val="100000"/>
                  </a:lnSpc>
                  <a:spcBef>
                    <a:spcPts val="670"/>
                  </a:spcBef>
                  <a:buClr>
                    <a:srgbClr val="CC9900"/>
                  </a:buClr>
                  <a:buSzPct val="69642"/>
                  <a:buFont typeface="微软雅黑" panose="020B0503020204020204" pitchFamily="34" charset="-122"/>
                  <a:buChar char="−"/>
                  <a:tabLst>
                    <a:tab pos="485775" algn="l"/>
                    <a:tab pos="486409" algn="l"/>
                  </a:tabLst>
                </a:pPr>
                <a:r>
                  <a:rPr lang="en-US" sz="2400" i="1" spc="-5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400" i="1" spc="-5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2400" spc="-5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|</a:t>
                </a:r>
                <a:r>
                  <a:rPr lang="en-US" sz="2400" spc="-15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i="1" spc="-5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2400" spc="-15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sz="2400" spc="-10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 </a:t>
                </a:r>
                <a:r>
                  <a:rPr lang="en-US" altLang="zh-CN" sz="2400" i="1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400" spc="-15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i="1" spc="-10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 </a:t>
                </a:r>
                <a:r>
                  <a:rPr lang="en-US" sz="2400" spc="-1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</a:t>
                </a:r>
                <a:endParaRPr lang="en-US" sz="24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94666" indent="-457200">
                  <a:lnSpc>
                    <a:spcPct val="100000"/>
                  </a:lnSpc>
                  <a:spcBef>
                    <a:spcPts val="675"/>
                  </a:spcBef>
                  <a:buClr>
                    <a:srgbClr val="CC9900"/>
                  </a:buClr>
                  <a:buSzPct val="69642"/>
                  <a:buFont typeface="微软雅黑" panose="020B0503020204020204" pitchFamily="34" charset="-122"/>
                  <a:buChar char="−"/>
                  <a:tabLst>
                    <a:tab pos="485775" algn="l"/>
                    <a:tab pos="486409" algn="l"/>
                  </a:tabLst>
                </a:pPr>
                <a:r>
                  <a:rPr lang="en-US" sz="2400" i="1" spc="-5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2400" spc="-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400" spc="-5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2400" spc="1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spc="-5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</a:t>
                </a:r>
                <a:r>
                  <a:rPr 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i="1" spc="-5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2400" spc="-5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2400" spc="5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spc="-5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2400" spc="5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spc="-5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 </a:t>
                </a:r>
                <a:r>
                  <a:rPr lang="en-US" sz="2400" i="1" spc="-5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2400" spc="-5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2400" spc="5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 </a:t>
                </a:r>
                <a:r>
                  <a:rPr lang="en-US" altLang="zh-CN" sz="2400" i="1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aa</a:t>
                </a:r>
                <a:r>
                  <a:rPr 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400" spc="5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sz="2400" i="1" spc="-5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ab</a:t>
                </a:r>
                <a:r>
                  <a:rPr 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:r>
                  <a:rPr lang="en-US" sz="2400" i="1" spc="-5" dirty="0" err="1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</a:t>
                </a:r>
                <a:r>
                  <a:rPr 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400" spc="-10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sz="2400" i="1" spc="-5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bb </a:t>
                </a:r>
                <a:r>
                  <a:rPr lang="en-US" sz="2400" spc="-5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</a:t>
                </a:r>
                <a:endParaRPr lang="en-US" sz="24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94666" indent="-457200">
                  <a:lnSpc>
                    <a:spcPct val="100000"/>
                  </a:lnSpc>
                  <a:spcBef>
                    <a:spcPts val="670"/>
                  </a:spcBef>
                  <a:buClr>
                    <a:srgbClr val="CC9900"/>
                  </a:buClr>
                  <a:buSzPct val="69642"/>
                  <a:buFont typeface="微软雅黑" panose="020B0503020204020204" pitchFamily="34" charset="-122"/>
                  <a:buChar char="−"/>
                  <a:tabLst>
                    <a:tab pos="485775" algn="l"/>
                    <a:tab pos="486409" algn="l"/>
                  </a:tabLst>
                </a:pPr>
                <a:r>
                  <a:rPr lang="en-US" sz="2400" i="1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4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2400" baseline="25525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2400" spc="-15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sz="2400" spc="-10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spc="-5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</a:t>
                </a:r>
                <a14:m>
                  <m:oMath xmlns:m="http://schemas.openxmlformats.org/officeDocument/2006/math">
                    <m:r>
                      <a:rPr lang="en-US" altLang="zh-CN" sz="2400" b="0" i="0" spc="-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l-GR" altLang="zh-CN" sz="2400" b="0" i="1" spc="-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r>
                  <a:rPr lang="el-GR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l-GR" sz="2400" spc="5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spc="5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i="1" spc="-5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400" spc="-10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sz="2400" i="1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aa</a:t>
                </a:r>
                <a:r>
                  <a:rPr 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sz="2400" i="1" dirty="0" err="1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aaa</a:t>
                </a:r>
                <a:r>
                  <a:rPr 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400" spc="-20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sz="2400" i="1" dirty="0" err="1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aaaa</a:t>
                </a:r>
                <a:r>
                  <a:rPr 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400" spc="-20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</a:t>
                </a:r>
                <a:r>
                  <a:rPr lang="en-US" sz="2400" spc="-5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</a:t>
                </a:r>
                <a:endParaRPr lang="en-US" sz="24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94666" indent="-457200">
                  <a:lnSpc>
                    <a:spcPct val="100000"/>
                  </a:lnSpc>
                  <a:spcBef>
                    <a:spcPts val="675"/>
                  </a:spcBef>
                  <a:buClr>
                    <a:srgbClr val="CC9900"/>
                  </a:buClr>
                  <a:buSzPct val="69642"/>
                  <a:buFont typeface="微软雅黑" panose="020B0503020204020204" pitchFamily="34" charset="-122"/>
                  <a:buChar char="−"/>
                  <a:tabLst>
                    <a:tab pos="485775" algn="l"/>
                    <a:tab pos="486409" algn="l"/>
                  </a:tabLst>
                </a:pPr>
                <a:r>
                  <a:rPr lang="en-US" sz="2400" i="1" spc="-5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400" spc="-5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400" i="1" spc="-5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2400" spc="1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spc="-5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 </a:t>
                </a:r>
                <a:r>
                  <a:rPr lang="en-US" sz="24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2400" baseline="25525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2400" spc="-5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</a:t>
                </a:r>
                <a14:m>
                  <m:oMath xmlns:m="http://schemas.openxmlformats.org/officeDocument/2006/math">
                    <m:r>
                      <a:rPr lang="en-US" altLang="zh-CN" sz="2400" b="0" i="0" spc="-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l-GR" altLang="zh-CN" sz="2400" b="0" i="1" spc="-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r>
                  <a:rPr lang="el-GR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i="1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sz="2400" i="1" spc="-5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400" spc="5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sz="2400" i="1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aa</a:t>
                </a:r>
                <a:r>
                  <a:rPr 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sz="2400" i="1" spc="-5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ab</a:t>
                </a:r>
                <a:r>
                  <a:rPr 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sz="2400" i="1" spc="-5" dirty="0" err="1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</a:t>
                </a:r>
                <a:r>
                  <a:rPr 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:r>
                  <a:rPr lang="en-US" sz="2400" i="1" spc="-5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bb</a:t>
                </a:r>
                <a:r>
                  <a:rPr 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400" spc="10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sz="2400" i="1" dirty="0" err="1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aaa</a:t>
                </a:r>
                <a:r>
                  <a:rPr 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400" spc="-20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sz="2400" i="1" spc="-5" dirty="0" err="1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aab</a:t>
                </a:r>
                <a:r>
                  <a:rPr 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:r>
                  <a:rPr lang="en-US" sz="2400" spc="-10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 </a:t>
                </a:r>
                <a:r>
                  <a:rPr lang="en-US" sz="2400" spc="-1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</a:t>
                </a:r>
                <a:endParaRPr lang="en-US" sz="24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94666" indent="-457200">
                  <a:lnSpc>
                    <a:spcPct val="100000"/>
                  </a:lnSpc>
                  <a:spcBef>
                    <a:spcPts val="675"/>
                  </a:spcBef>
                  <a:buClr>
                    <a:srgbClr val="CC9900"/>
                  </a:buClr>
                  <a:buSzPct val="69642"/>
                  <a:buFont typeface="微软雅黑" panose="020B0503020204020204" pitchFamily="34" charset="-122"/>
                  <a:buChar char="−"/>
                  <a:tabLst>
                    <a:tab pos="485775" algn="l"/>
                    <a:tab pos="486409" algn="l"/>
                  </a:tabLst>
                </a:pPr>
                <a:r>
                  <a:rPr lang="en-US" sz="2400" i="1" spc="-5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400" i="1" spc="-5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2400" spc="5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spc="-5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 </a:t>
                </a:r>
                <a:r>
                  <a:rPr lang="en-US" sz="24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2400" baseline="25525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lang="en-US" sz="24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2400" spc="-10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sz="2400" spc="-5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 </a:t>
                </a:r>
                <a:r>
                  <a:rPr lang="en-US" sz="2400" i="1" spc="-5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:r>
                  <a:rPr lang="en-US" sz="2400" i="1" spc="-5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400" spc="10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sz="2400" i="1" spc="-5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ab</a:t>
                </a:r>
                <a:r>
                  <a:rPr 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400" spc="-15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sz="2400" i="1" dirty="0" err="1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aab</a:t>
                </a:r>
                <a:r>
                  <a:rPr 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:r>
                  <a:rPr lang="en-US" sz="2400" i="1" dirty="0" err="1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aaab</a:t>
                </a:r>
                <a:r>
                  <a:rPr 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400" spc="-25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 </a:t>
                </a:r>
                <a:r>
                  <a:rPr lang="en-US" sz="2400" spc="-5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</a:t>
                </a:r>
                <a:endParaRPr sz="24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EEBFB1A8-5B70-DF68-61A3-7BDAE45F5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2189423"/>
                <a:ext cx="7924800" cy="2763577"/>
              </a:xfrm>
              <a:prstGeom prst="rect">
                <a:avLst/>
              </a:prstGeom>
              <a:blipFill>
                <a:blip r:embed="rId2"/>
                <a:stretch>
                  <a:fillRect l="-1846" b="-5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fld id="{81D60167-4931-47E6-BA6A-407CBD079E47}" type="slidenum">
              <a:rPr dirty="0"/>
              <a:t>23</a:t>
            </a:fld>
            <a:endParaRPr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5480F892-D33A-D92D-0C85-6913058FB1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061" y="50800"/>
            <a:ext cx="897575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正则表达式的代数定律</a:t>
            </a:r>
            <a:endParaRPr spc="-5" dirty="0">
              <a:solidFill>
                <a:schemeClr val="bg1"/>
              </a:solidFill>
            </a:endParaRPr>
          </a:p>
        </p:txBody>
      </p:sp>
      <p:pic>
        <p:nvPicPr>
          <p:cNvPr id="3" name="图片 2" descr="\documentclass[a4paper, 12pt]{extarticle}&#10;\usepackage{amsmath}&#10;\pagestyle{empty}&#10;\usepackage{enumitem}&#10;\usepackage[dvipsnames]{xcolor}&#10;\usepackage{geometry}&#10;\geometry{a4paper,scale=0.5}&#10;&#10;\usepackage{xeCJK}&#10;\setCJKmainfont{SimSun}[BoldFont=Microsoft YaHei]&#10;%\setCJKmainfont{Microsoft YaHei}&#10;&#10;\usepackage{shadowtext}&#10;&#10;\usepackage{algorithm}&#10;\usepackage{algorithmic}&#10;&#10;\begin{document}&#10;\noindent&#10;\renewcommand{\arraystretch}{1.4}&#10;$$&#10;\begin{array}{c|c}&#10;\hline\hline \text { \textbf{定律} } &amp; \text { \textbf{描述} } \\&#10;\hline r|s=s| r &amp; \mid \text { 是可以交换的 } \\&#10;\hline r|(s \mid t)=(r \mid s)| t &amp; \mid \text { 是可结合的 } \\&#10;\hline r(s t)=(r s) t &amp; \text { 连接是可结合的 } \\&#10;\hline r(s \mid t)=r s \mid r t ;\,(s \mid t) r=s r \mid t r &amp; \text { 连接对 | 是可分配的 } \\&#10;\hline\varepsilon r=r \varepsilon=r &amp;  \varepsilon \text { 是连接的单位元 } \\&#10;\hline r^*=(r \mid \varepsilon)^* &amp;  \text { 闭包中一定包含 } \varepsilon\\&#10;\hline r^{* *}=r^* &amp; { }^* \text { 具有幂等性 }\\&#10;\hline&#10;\end{array}&#10;$$&#10;&#10;&#10;\end{document} " title="IguanaTex Bitmap Display">
            <a:extLst>
              <a:ext uri="{FF2B5EF4-FFF2-40B4-BE49-F238E27FC236}">
                <a16:creationId xmlns:a16="http://schemas.microsoft.com/office/drawing/2014/main" id="{538806A9-0DB7-55DB-55C1-A9D976C90BD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25" y="1830405"/>
            <a:ext cx="7624114" cy="425712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05C7376-FA77-8AE0-95B9-0C415449AA2D}"/>
              </a:ext>
            </a:extLst>
          </p:cNvPr>
          <p:cNvSpPr txBox="1"/>
          <p:nvPr/>
        </p:nvSpPr>
        <p:spPr>
          <a:xfrm>
            <a:off x="313623" y="977767"/>
            <a:ext cx="4677878" cy="524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266" indent="-457200">
              <a:lnSpc>
                <a:spcPts val="3600"/>
              </a:lnSpc>
              <a:spcBef>
                <a:spcPts val="67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运算律</a:t>
            </a:r>
            <a:r>
              <a:rPr lang="en-US" altLang="zh-CN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: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华文仿宋"/>
            </a:endParaRPr>
          </a:p>
        </p:txBody>
      </p:sp>
    </p:spTree>
    <p:extLst>
      <p:ext uri="{BB962C8B-B14F-4D97-AF65-F5344CB8AC3E}">
        <p14:creationId xmlns:p14="http://schemas.microsoft.com/office/powerpoint/2010/main" val="3163525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839200" y="6482902"/>
            <a:ext cx="177800" cy="180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sz="1200" dirty="0">
                <a:solidFill>
                  <a:srgbClr val="292929"/>
                </a:solidFill>
                <a:latin typeface="Palatino Linotype"/>
                <a:cs typeface="Palatino Linotype"/>
              </a:rPr>
              <a:t>18</a:t>
            </a:r>
            <a:endParaRPr sz="1200" dirty="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4436" y="1864896"/>
            <a:ext cx="8161020" cy="954941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494666" marR="200660" indent="-457200">
              <a:lnSpc>
                <a:spcPts val="3600"/>
              </a:lnSpc>
              <a:spcBef>
                <a:spcPts val="48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85775" algn="l"/>
                <a:tab pos="4864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给一些正则表达式</a:t>
            </a:r>
            <a:r>
              <a:rPr lang="zh-CN" altLang="en-US" sz="2800" spc="-5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命名</a:t>
            </a: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，并在之后的正则表达式中像使用</a:t>
            </a:r>
            <a:r>
              <a:rPr lang="zh-CN" altLang="en-US" sz="2800" spc="-5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字母表中的符号</a:t>
            </a: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一样使用这些</a:t>
            </a:r>
            <a:r>
              <a:rPr lang="zh-CN" altLang="en-US" sz="2800" spc="-5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名字</a:t>
            </a:r>
            <a:endParaRPr lang="zh-CN" altLang="en-US" sz="2400" baseline="-20833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B76F6565-9432-B8A0-E28C-BB82436451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061" y="50800"/>
            <a:ext cx="897575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正则定义</a:t>
            </a:r>
            <a:endParaRPr spc="-5" dirty="0">
              <a:solidFill>
                <a:schemeClr val="bg1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AB529EB-A0DF-AC27-9273-861F967E5A81}"/>
              </a:ext>
            </a:extLst>
          </p:cNvPr>
          <p:cNvGrpSpPr/>
          <p:nvPr/>
        </p:nvGrpSpPr>
        <p:grpSpPr>
          <a:xfrm>
            <a:off x="3007895" y="3575785"/>
            <a:ext cx="2512194" cy="1655546"/>
            <a:chOff x="2343752" y="3652787"/>
            <a:chExt cx="2512194" cy="1655546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102BD3F-DEF6-E95F-C592-A5D2DE084E93}"/>
                </a:ext>
              </a:extLst>
            </p:cNvPr>
            <p:cNvSpPr/>
            <p:nvPr/>
          </p:nvSpPr>
          <p:spPr>
            <a:xfrm>
              <a:off x="2343752" y="3652787"/>
              <a:ext cx="2512194" cy="1655546"/>
            </a:xfrm>
            <a:custGeom>
              <a:avLst/>
              <a:gdLst>
                <a:gd name="connsiteX0" fmla="*/ 0 w 2512194"/>
                <a:gd name="connsiteY0" fmla="*/ 0 h 1655546"/>
                <a:gd name="connsiteX1" fmla="*/ 628049 w 2512194"/>
                <a:gd name="connsiteY1" fmla="*/ 0 h 1655546"/>
                <a:gd name="connsiteX2" fmla="*/ 1230975 w 2512194"/>
                <a:gd name="connsiteY2" fmla="*/ 0 h 1655546"/>
                <a:gd name="connsiteX3" fmla="*/ 1859024 w 2512194"/>
                <a:gd name="connsiteY3" fmla="*/ 0 h 1655546"/>
                <a:gd name="connsiteX4" fmla="*/ 2512194 w 2512194"/>
                <a:gd name="connsiteY4" fmla="*/ 0 h 1655546"/>
                <a:gd name="connsiteX5" fmla="*/ 2512194 w 2512194"/>
                <a:gd name="connsiteY5" fmla="*/ 502182 h 1655546"/>
                <a:gd name="connsiteX6" fmla="*/ 2512194 w 2512194"/>
                <a:gd name="connsiteY6" fmla="*/ 1070586 h 1655546"/>
                <a:gd name="connsiteX7" fmla="*/ 2512194 w 2512194"/>
                <a:gd name="connsiteY7" fmla="*/ 1655546 h 1655546"/>
                <a:gd name="connsiteX8" fmla="*/ 1959511 w 2512194"/>
                <a:gd name="connsiteY8" fmla="*/ 1655546 h 1655546"/>
                <a:gd name="connsiteX9" fmla="*/ 1331463 w 2512194"/>
                <a:gd name="connsiteY9" fmla="*/ 1655546 h 1655546"/>
                <a:gd name="connsiteX10" fmla="*/ 728536 w 2512194"/>
                <a:gd name="connsiteY10" fmla="*/ 1655546 h 1655546"/>
                <a:gd name="connsiteX11" fmla="*/ 0 w 2512194"/>
                <a:gd name="connsiteY11" fmla="*/ 1655546 h 1655546"/>
                <a:gd name="connsiteX12" fmla="*/ 0 w 2512194"/>
                <a:gd name="connsiteY12" fmla="*/ 1120253 h 1655546"/>
                <a:gd name="connsiteX13" fmla="*/ 0 w 2512194"/>
                <a:gd name="connsiteY13" fmla="*/ 551849 h 1655546"/>
                <a:gd name="connsiteX14" fmla="*/ 0 w 2512194"/>
                <a:gd name="connsiteY14" fmla="*/ 0 h 165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12194" h="1655546" fill="none" extrusionOk="0">
                  <a:moveTo>
                    <a:pt x="0" y="0"/>
                  </a:moveTo>
                  <a:cubicBezTo>
                    <a:pt x="288681" y="6886"/>
                    <a:pt x="489419" y="-13017"/>
                    <a:pt x="628049" y="0"/>
                  </a:cubicBezTo>
                  <a:cubicBezTo>
                    <a:pt x="766679" y="13017"/>
                    <a:pt x="1031962" y="17641"/>
                    <a:pt x="1230975" y="0"/>
                  </a:cubicBezTo>
                  <a:cubicBezTo>
                    <a:pt x="1429988" y="-17641"/>
                    <a:pt x="1614961" y="6491"/>
                    <a:pt x="1859024" y="0"/>
                  </a:cubicBezTo>
                  <a:cubicBezTo>
                    <a:pt x="2103087" y="-6491"/>
                    <a:pt x="2369376" y="30873"/>
                    <a:pt x="2512194" y="0"/>
                  </a:cubicBezTo>
                  <a:cubicBezTo>
                    <a:pt x="2498987" y="116028"/>
                    <a:pt x="2500566" y="377655"/>
                    <a:pt x="2512194" y="502182"/>
                  </a:cubicBezTo>
                  <a:cubicBezTo>
                    <a:pt x="2523822" y="626709"/>
                    <a:pt x="2508337" y="858909"/>
                    <a:pt x="2512194" y="1070586"/>
                  </a:cubicBezTo>
                  <a:cubicBezTo>
                    <a:pt x="2516051" y="1282263"/>
                    <a:pt x="2528415" y="1389972"/>
                    <a:pt x="2512194" y="1655546"/>
                  </a:cubicBezTo>
                  <a:cubicBezTo>
                    <a:pt x="2257674" y="1649031"/>
                    <a:pt x="2148344" y="1645376"/>
                    <a:pt x="1959511" y="1655546"/>
                  </a:cubicBezTo>
                  <a:cubicBezTo>
                    <a:pt x="1770678" y="1665716"/>
                    <a:pt x="1539561" y="1684617"/>
                    <a:pt x="1331463" y="1655546"/>
                  </a:cubicBezTo>
                  <a:cubicBezTo>
                    <a:pt x="1123365" y="1626475"/>
                    <a:pt x="942575" y="1626378"/>
                    <a:pt x="728536" y="1655546"/>
                  </a:cubicBezTo>
                  <a:cubicBezTo>
                    <a:pt x="514497" y="1684714"/>
                    <a:pt x="254123" y="1670784"/>
                    <a:pt x="0" y="1655546"/>
                  </a:cubicBezTo>
                  <a:cubicBezTo>
                    <a:pt x="21727" y="1540265"/>
                    <a:pt x="16484" y="1332661"/>
                    <a:pt x="0" y="1120253"/>
                  </a:cubicBezTo>
                  <a:cubicBezTo>
                    <a:pt x="-16484" y="907845"/>
                    <a:pt x="-15948" y="686368"/>
                    <a:pt x="0" y="551849"/>
                  </a:cubicBezTo>
                  <a:cubicBezTo>
                    <a:pt x="15948" y="417330"/>
                    <a:pt x="7922" y="131066"/>
                    <a:pt x="0" y="0"/>
                  </a:cubicBezTo>
                  <a:close/>
                </a:path>
                <a:path w="2512194" h="1655546" stroke="0" extrusionOk="0">
                  <a:moveTo>
                    <a:pt x="0" y="0"/>
                  </a:moveTo>
                  <a:cubicBezTo>
                    <a:pt x="252141" y="26058"/>
                    <a:pt x="298195" y="-16726"/>
                    <a:pt x="577805" y="0"/>
                  </a:cubicBezTo>
                  <a:cubicBezTo>
                    <a:pt x="857415" y="16726"/>
                    <a:pt x="1047825" y="11251"/>
                    <a:pt x="1205853" y="0"/>
                  </a:cubicBezTo>
                  <a:cubicBezTo>
                    <a:pt x="1363881" y="-11251"/>
                    <a:pt x="1598174" y="-4307"/>
                    <a:pt x="1808780" y="0"/>
                  </a:cubicBezTo>
                  <a:cubicBezTo>
                    <a:pt x="2019386" y="4307"/>
                    <a:pt x="2338946" y="32196"/>
                    <a:pt x="2512194" y="0"/>
                  </a:cubicBezTo>
                  <a:cubicBezTo>
                    <a:pt x="2536201" y="177257"/>
                    <a:pt x="2527794" y="441419"/>
                    <a:pt x="2512194" y="568404"/>
                  </a:cubicBezTo>
                  <a:cubicBezTo>
                    <a:pt x="2496594" y="695389"/>
                    <a:pt x="2508744" y="972915"/>
                    <a:pt x="2512194" y="1087142"/>
                  </a:cubicBezTo>
                  <a:cubicBezTo>
                    <a:pt x="2515644" y="1201369"/>
                    <a:pt x="2498493" y="1485369"/>
                    <a:pt x="2512194" y="1655546"/>
                  </a:cubicBezTo>
                  <a:cubicBezTo>
                    <a:pt x="2356909" y="1671429"/>
                    <a:pt x="2202569" y="1648379"/>
                    <a:pt x="1959511" y="1655546"/>
                  </a:cubicBezTo>
                  <a:cubicBezTo>
                    <a:pt x="1716453" y="1662713"/>
                    <a:pt x="1569971" y="1627435"/>
                    <a:pt x="1356585" y="1655546"/>
                  </a:cubicBezTo>
                  <a:cubicBezTo>
                    <a:pt x="1143199" y="1683657"/>
                    <a:pt x="1010947" y="1670441"/>
                    <a:pt x="778780" y="1655546"/>
                  </a:cubicBezTo>
                  <a:cubicBezTo>
                    <a:pt x="546613" y="1640651"/>
                    <a:pt x="206671" y="1630471"/>
                    <a:pt x="0" y="1655546"/>
                  </a:cubicBezTo>
                  <a:cubicBezTo>
                    <a:pt x="-7645" y="1540764"/>
                    <a:pt x="8804" y="1255950"/>
                    <a:pt x="0" y="1103697"/>
                  </a:cubicBezTo>
                  <a:cubicBezTo>
                    <a:pt x="-8804" y="951444"/>
                    <a:pt x="10609" y="731649"/>
                    <a:pt x="0" y="518738"/>
                  </a:cubicBezTo>
                  <a:cubicBezTo>
                    <a:pt x="-10609" y="305827"/>
                    <a:pt x="9361" y="13989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extLst>
                <a:ext uri="{C807C97D-BFC1-408E-A445-0C87EB9F89A2}">
                  <ask:lineSketchStyleProps xmlns:ask="http://schemas.microsoft.com/office/drawing/2018/sketchyshapes" sd="233988392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7F598D5-07EA-5ADF-70AB-8236DAB88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34888" y="3774529"/>
              <a:ext cx="1743068" cy="134755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3">
                <a:extLst>
                  <a:ext uri="{FF2B5EF4-FFF2-40B4-BE49-F238E27FC236}">
                    <a16:creationId xmlns:a16="http://schemas.microsoft.com/office/drawing/2014/main" id="{71DD6577-43E6-5435-3257-E8532D392CDD}"/>
                  </a:ext>
                </a:extLst>
              </p:cNvPr>
              <p:cNvSpPr txBox="1"/>
              <p:nvPr/>
            </p:nvSpPr>
            <p:spPr>
              <a:xfrm>
                <a:off x="444436" y="5241176"/>
                <a:ext cx="8161020" cy="931024"/>
              </a:xfrm>
              <a:prstGeom prst="rect">
                <a:avLst/>
              </a:prstGeom>
            </p:spPr>
            <p:txBody>
              <a:bodyPr vert="horz" wrap="square" lIns="0" tIns="60960" rIns="0" bIns="0" rtlCol="0">
                <a:spAutoFit/>
              </a:bodyPr>
              <a:lstStyle/>
              <a:p>
                <a:pPr marL="926465" lvl="1" indent="-440055">
                  <a:lnSpc>
                    <a:spcPts val="3600"/>
                  </a:lnSpc>
                  <a:spcBef>
                    <a:spcPts val="320"/>
                  </a:spcBef>
                  <a:buClr>
                    <a:srgbClr val="808080"/>
                  </a:buClr>
                  <a:buSzPct val="64583"/>
                  <a:buFont typeface="SimSun"/>
                  <a:buChar char="–"/>
                  <a:tabLst>
                    <a:tab pos="926465" algn="l"/>
                    <a:tab pos="927100" algn="l"/>
                  </a:tabLst>
                </a:pP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每个</a:t>
                </a:r>
                <a:r>
                  <a:rPr lang="en-US" altLang="zh-CN" sz="2400" i="1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</a:t>
                </a:r>
                <a:r>
                  <a:rPr lang="en-US" altLang="zh-CN" sz="2400" i="1" spc="-7" baseline="-20833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 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都是一个</a:t>
                </a:r>
                <a:r>
                  <a:rPr lang="zh-CN" alt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新符号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，不在 </a:t>
                </a:r>
                <a:r>
                  <a:rPr lang="en-US" altLang="zh-CN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Σ 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中，且各不相同</a:t>
                </a:r>
                <a:endParaRPr lang="en-US" altLang="zh-CN" sz="2400" dirty="0">
                  <a:solidFill>
                    <a:srgbClr val="29292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26465" lvl="1" indent="-440055">
                  <a:spcBef>
                    <a:spcPts val="320"/>
                  </a:spcBef>
                  <a:buClr>
                    <a:srgbClr val="808080"/>
                  </a:buClr>
                  <a:buSzPct val="64583"/>
                  <a:buFont typeface="SimSun"/>
                  <a:buChar char="–"/>
                  <a:tabLst>
                    <a:tab pos="926465" algn="l"/>
                    <a:tab pos="927100" algn="l"/>
                  </a:tabLst>
                </a:pP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每个</a:t>
                </a:r>
                <a:r>
                  <a:rPr lang="en-US" altLang="zh-CN" sz="2400" i="1" spc="-5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r</a:t>
                </a:r>
                <a:r>
                  <a:rPr lang="en-US" altLang="zh-CN" sz="2400" i="1" spc="-7" baseline="-20833" dirty="0" err="1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</a:t>
                </a:r>
                <a:r>
                  <a:rPr lang="zh-CN" altLang="en-US" sz="2400" i="1" spc="-7" baseline="-20833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 </a:t>
                </a:r>
                <a:r>
                  <a:rPr lang="en-US" altLang="zh-CN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Σ</a:t>
                </a:r>
                <a:r>
                  <a:rPr lang="zh-CN" alt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400" b="0" i="1" spc="-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</m:oMath>
                </a14:m>
                <a:r>
                  <a:rPr lang="zh-CN" altLang="en-US" sz="2400" spc="-2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{</a:t>
                </a:r>
                <a:r>
                  <a:rPr lang="en-US" altLang="zh-CN" sz="2400" i="1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</a:t>
                </a:r>
                <a:r>
                  <a:rPr lang="en-US" altLang="zh-CN" sz="2400" baseline="-20833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en-US" sz="2400" spc="-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i="1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</a:t>
                </a:r>
                <a:r>
                  <a:rPr lang="en-US" altLang="zh-CN" sz="2400" baseline="-20833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en-US" sz="2400" spc="-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…,</a:t>
                </a:r>
                <a:r>
                  <a:rPr lang="zh-CN" altLang="en-US" sz="2400" spc="-2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i="1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</a:t>
                </a:r>
                <a:r>
                  <a:rPr lang="en-US" altLang="zh-CN" sz="2400" i="1" spc="-7" baseline="-20833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spc="-7" baseline="-20833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-1</a:t>
                </a:r>
                <a:r>
                  <a:rPr lang="en-US" altLang="zh-CN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}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上的正则表达式</a:t>
                </a:r>
                <a:endPara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object 3">
                <a:extLst>
                  <a:ext uri="{FF2B5EF4-FFF2-40B4-BE49-F238E27FC236}">
                    <a16:creationId xmlns:a16="http://schemas.microsoft.com/office/drawing/2014/main" id="{71DD6577-43E6-5435-3257-E8532D392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36" y="5241176"/>
                <a:ext cx="8161020" cy="931024"/>
              </a:xfrm>
              <a:prstGeom prst="rect">
                <a:avLst/>
              </a:prstGeom>
              <a:blipFill>
                <a:blip r:embed="rId3"/>
                <a:stretch>
                  <a:fillRect b="-183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bject 3">
            <a:extLst>
              <a:ext uri="{FF2B5EF4-FFF2-40B4-BE49-F238E27FC236}">
                <a16:creationId xmlns:a16="http://schemas.microsoft.com/office/drawing/2014/main" id="{E803BA32-FBC0-B7CD-18C2-D8BFB5446E53}"/>
              </a:ext>
            </a:extLst>
          </p:cNvPr>
          <p:cNvSpPr txBox="1"/>
          <p:nvPr/>
        </p:nvSpPr>
        <p:spPr>
          <a:xfrm>
            <a:off x="444436" y="3016315"/>
            <a:ext cx="8161020" cy="493277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494666" indent="-457200">
              <a:lnSpc>
                <a:spcPts val="3600"/>
              </a:lnSpc>
              <a:spcBef>
                <a:spcPts val="30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85775" algn="l"/>
                <a:tab pos="486409" algn="l"/>
              </a:tabLst>
            </a:pPr>
            <a:r>
              <a:rPr lang="zh-CN" altLang="en-US" sz="2800" spc="-5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正则定义</a:t>
            </a: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是如下形式的定义序列</a:t>
            </a:r>
            <a:endParaRPr lang="zh-CN" altLang="en-US" sz="2400" baseline="-20833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2F63F17C-1303-E4A4-F113-55102A2063B2}"/>
              </a:ext>
            </a:extLst>
          </p:cNvPr>
          <p:cNvSpPr txBox="1"/>
          <p:nvPr/>
        </p:nvSpPr>
        <p:spPr>
          <a:xfrm>
            <a:off x="444436" y="797659"/>
            <a:ext cx="8161020" cy="954941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494666" marR="200660" indent="-457200">
              <a:lnSpc>
                <a:spcPts val="3600"/>
              </a:lnSpc>
              <a:spcBef>
                <a:spcPts val="48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85775" algn="l"/>
                <a:tab pos="4864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编程语言通常需要同时处理多种模式，即多个正则表达式，为方便起见，引入“变量”</a:t>
            </a:r>
            <a:endParaRPr lang="zh-CN" altLang="en-US" sz="2400" baseline="-20833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algn="ctr">
              <a:lnSpc>
                <a:spcPts val="1220"/>
              </a:lnSpc>
            </a:pPr>
            <a:r>
              <a:rPr dirty="0"/>
              <a:t>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671285" y="1371600"/>
                <a:ext cx="8125459" cy="3708066"/>
              </a:xfrm>
              <a:prstGeom prst="rect">
                <a:avLst/>
              </a:prstGeom>
            </p:spPr>
            <p:txBody>
              <a:bodyPr vert="horz" wrap="square" lIns="0" tIns="106045" rIns="0" bIns="0" rtlCol="0">
                <a:spAutoFit/>
              </a:bodyPr>
              <a:lstStyle/>
              <a:p>
                <a:pPr marL="494666" indent="-457200">
                  <a:lnSpc>
                    <a:spcPts val="3600"/>
                  </a:lnSpc>
                  <a:spcBef>
                    <a:spcPts val="835"/>
                  </a:spcBef>
                  <a:buClr>
                    <a:srgbClr val="CC9900"/>
                  </a:buClr>
                  <a:buSzPct val="69642"/>
                  <a:buFont typeface="微软雅黑" panose="020B0503020204020204" pitchFamily="34" charset="-122"/>
                  <a:buChar char="−"/>
                  <a:tabLst>
                    <a:tab pos="485775" algn="l"/>
                    <a:tab pos="486409" algn="l"/>
                  </a:tabLst>
                </a:pPr>
                <a:r>
                  <a:rPr sz="2800" spc="-5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C</a:t>
                </a:r>
                <a:r>
                  <a:rPr sz="2800" spc="-5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imSun"/>
                  </a:rPr>
                  <a:t>语言标识符的正则定义</a:t>
                </a:r>
                <a:endParaRPr sz="2800" dirty="0">
                  <a:latin typeface="微软雅黑" panose="020B0503020204020204" pitchFamily="34" charset="-122"/>
                  <a:ea typeface="微软雅黑" panose="020B0503020204020204" pitchFamily="34" charset="-122"/>
                  <a:cs typeface="SimSun"/>
                </a:endParaRPr>
              </a:p>
              <a:p>
                <a:pPr marL="829945" indent="-342900">
                  <a:lnSpc>
                    <a:spcPts val="3600"/>
                  </a:lnSpc>
                  <a:spcBef>
                    <a:spcPts val="640"/>
                  </a:spcBef>
                  <a:buClr>
                    <a:srgbClr val="CC9900"/>
                  </a:buClr>
                  <a:buFont typeface="Arial" panose="020B0604020202020204" pitchFamily="34" charset="0"/>
                  <a:buChar char="•"/>
                  <a:tabLst>
                    <a:tab pos="926465" algn="l"/>
                  </a:tabLst>
                </a:pPr>
                <a:r>
                  <a:rPr sz="2400" i="1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letter</a:t>
                </a:r>
                <a:r>
                  <a:rPr sz="2400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_</a:t>
                </a:r>
                <a:r>
                  <a:rPr sz="2400" spc="-20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 </a:t>
                </a:r>
                <a:r>
                  <a:rPr lang="en-US" sz="2400" spc="-20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sz="2400" b="0" i="1" spc="-5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n-US" sz="2400" spc="-10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   </a:t>
                </a:r>
                <a:r>
                  <a:rPr sz="2400" spc="-10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sz="2400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A</a:t>
                </a:r>
                <a:r>
                  <a:rPr sz="2400" spc="-10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 </a:t>
                </a:r>
                <a:r>
                  <a:rPr sz="2400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|</a:t>
                </a:r>
                <a:r>
                  <a:rPr sz="2400" spc="-5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 </a:t>
                </a:r>
                <a:r>
                  <a:rPr sz="2400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B</a:t>
                </a:r>
                <a:r>
                  <a:rPr sz="2400" spc="-5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 </a:t>
                </a:r>
                <a:r>
                  <a:rPr sz="2400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|</a:t>
                </a:r>
                <a:r>
                  <a:rPr sz="2400" spc="-10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 </a:t>
                </a:r>
                <a:r>
                  <a:rPr sz="2400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…</a:t>
                </a:r>
                <a:r>
                  <a:rPr sz="2400" spc="-5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 </a:t>
                </a:r>
                <a:r>
                  <a:rPr sz="2400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| Z</a:t>
                </a:r>
                <a:r>
                  <a:rPr sz="2400" spc="-15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 </a:t>
                </a:r>
                <a:r>
                  <a:rPr sz="2400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|</a:t>
                </a:r>
                <a:r>
                  <a:rPr sz="2400" spc="-5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 </a:t>
                </a:r>
                <a:r>
                  <a:rPr sz="2400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a |</a:t>
                </a:r>
                <a:r>
                  <a:rPr sz="2400" spc="-5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 </a:t>
                </a:r>
                <a:r>
                  <a:rPr sz="2400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b</a:t>
                </a:r>
                <a:r>
                  <a:rPr sz="2400" spc="-5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 </a:t>
                </a:r>
                <a:r>
                  <a:rPr sz="2400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|</a:t>
                </a:r>
                <a:r>
                  <a:rPr sz="2400" spc="-5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 </a:t>
                </a:r>
                <a:r>
                  <a:rPr sz="2400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…</a:t>
                </a:r>
                <a:r>
                  <a:rPr sz="2400" spc="-5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 </a:t>
                </a:r>
                <a:r>
                  <a:rPr sz="2400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|</a:t>
                </a:r>
                <a:r>
                  <a:rPr sz="2400" spc="-10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 </a:t>
                </a:r>
                <a:r>
                  <a:rPr sz="2400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z</a:t>
                </a:r>
                <a:r>
                  <a:rPr sz="2400" spc="-5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 </a:t>
                </a:r>
                <a:r>
                  <a:rPr sz="2400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| _</a:t>
                </a:r>
                <a:endParaRPr sz="2400" dirty="0">
                  <a:latin typeface="Palatino Linotype"/>
                  <a:cs typeface="Palatino Linotype"/>
                </a:endParaRPr>
              </a:p>
              <a:p>
                <a:pPr marL="829945" indent="-342900">
                  <a:lnSpc>
                    <a:spcPts val="3600"/>
                  </a:lnSpc>
                  <a:spcBef>
                    <a:spcPts val="580"/>
                  </a:spcBef>
                  <a:buClr>
                    <a:srgbClr val="CC9900"/>
                  </a:buClr>
                  <a:buFont typeface="Arial" panose="020B0604020202020204" pitchFamily="34" charset="0"/>
                  <a:buChar char="•"/>
                  <a:tabLst>
                    <a:tab pos="926465" algn="l"/>
                  </a:tabLst>
                </a:pPr>
                <a:r>
                  <a:rPr lang="en-US" sz="2400" i="1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   </a:t>
                </a:r>
                <a:r>
                  <a:rPr sz="2400" i="1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digit</a:t>
                </a:r>
                <a:r>
                  <a:rPr sz="2400" i="1" spc="-35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 </a:t>
                </a:r>
                <a:r>
                  <a:rPr lang="en-US" sz="2400" i="1" spc="-35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sz="2400" b="0" i="1" spc="-5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n-US" sz="2400" spc="-10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   </a:t>
                </a:r>
                <a:r>
                  <a:rPr sz="2400" spc="-10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sz="2400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0</a:t>
                </a:r>
                <a:r>
                  <a:rPr sz="2400" spc="-10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 </a:t>
                </a:r>
                <a:r>
                  <a:rPr sz="2400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|</a:t>
                </a:r>
                <a:r>
                  <a:rPr sz="2400" spc="-10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 </a:t>
                </a:r>
                <a:r>
                  <a:rPr sz="2400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1</a:t>
                </a:r>
                <a:r>
                  <a:rPr sz="2400" spc="-10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 </a:t>
                </a:r>
                <a:r>
                  <a:rPr sz="2400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|</a:t>
                </a:r>
                <a:r>
                  <a:rPr sz="2400" spc="-10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 </a:t>
                </a:r>
                <a:r>
                  <a:rPr sz="2400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…</a:t>
                </a:r>
                <a:r>
                  <a:rPr sz="2400" spc="-10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 </a:t>
                </a:r>
                <a:r>
                  <a:rPr sz="2400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|</a:t>
                </a:r>
                <a:r>
                  <a:rPr sz="2400" spc="-15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 </a:t>
                </a:r>
                <a:r>
                  <a:rPr sz="2400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9</a:t>
                </a:r>
                <a:endParaRPr sz="2400" dirty="0">
                  <a:latin typeface="Palatino Linotype"/>
                  <a:cs typeface="Palatino Linotype"/>
                </a:endParaRPr>
              </a:p>
              <a:p>
                <a:pPr marL="829945" indent="-342900">
                  <a:lnSpc>
                    <a:spcPts val="3600"/>
                  </a:lnSpc>
                  <a:spcBef>
                    <a:spcPts val="575"/>
                  </a:spcBef>
                  <a:buClr>
                    <a:srgbClr val="CC9900"/>
                  </a:buClr>
                  <a:buFont typeface="Arial" panose="020B0604020202020204" pitchFamily="34" charset="0"/>
                  <a:buChar char="•"/>
                  <a:tabLst>
                    <a:tab pos="926465" algn="l"/>
                  </a:tabLst>
                </a:pPr>
                <a:r>
                  <a:rPr lang="en-US" sz="2400" i="1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       </a:t>
                </a:r>
                <a:r>
                  <a:rPr sz="2400" i="1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id</a:t>
                </a:r>
                <a:r>
                  <a:rPr sz="2400" i="1" spc="-25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 </a:t>
                </a:r>
                <a:r>
                  <a:rPr lang="en-US" i="1" spc="-25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  </a:t>
                </a:r>
                <a:r>
                  <a:rPr lang="en-US" sz="2400" i="1" spc="-25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400" b="0" i="1" spc="-5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sz="2400" spc="-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400" spc="-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   </a:t>
                </a:r>
                <a:r>
                  <a:rPr sz="2400" i="1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letter</a:t>
                </a:r>
                <a:r>
                  <a:rPr sz="2400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_</a:t>
                </a:r>
                <a:r>
                  <a:rPr sz="2400" spc="-20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 </a:t>
                </a:r>
                <a:r>
                  <a:rPr sz="2400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(</a:t>
                </a:r>
                <a:r>
                  <a:rPr sz="2400" spc="-5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 </a:t>
                </a:r>
                <a:r>
                  <a:rPr sz="2400" i="1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letter</a:t>
                </a:r>
                <a:r>
                  <a:rPr sz="2400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_</a:t>
                </a:r>
                <a:r>
                  <a:rPr sz="2400" spc="-20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 </a:t>
                </a:r>
                <a:r>
                  <a:rPr sz="2400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|</a:t>
                </a:r>
                <a:r>
                  <a:rPr sz="2400" spc="-5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 </a:t>
                </a:r>
                <a:r>
                  <a:rPr sz="2400" i="1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digit</a:t>
                </a:r>
                <a:r>
                  <a:rPr sz="2400" i="1" spc="-25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 </a:t>
                </a:r>
                <a:r>
                  <a:rPr sz="2400" spc="-5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)</a:t>
                </a:r>
                <a:r>
                  <a:rPr sz="2400" spc="-7" baseline="24305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*</a:t>
                </a:r>
                <a:endParaRPr lang="en-US" sz="2400" spc="-7" baseline="24305" dirty="0">
                  <a:solidFill>
                    <a:srgbClr val="292929"/>
                  </a:solidFill>
                  <a:latin typeface="Palatino Linotype"/>
                  <a:cs typeface="Palatino Linotype"/>
                </a:endParaRPr>
              </a:p>
              <a:p>
                <a:pPr marL="829945" indent="-342900">
                  <a:lnSpc>
                    <a:spcPts val="3600"/>
                  </a:lnSpc>
                  <a:spcBef>
                    <a:spcPts val="575"/>
                  </a:spcBef>
                  <a:buClr>
                    <a:srgbClr val="CC9900"/>
                  </a:buClr>
                  <a:buFont typeface="Arial" panose="020B0604020202020204" pitchFamily="34" charset="0"/>
                  <a:buChar char="•"/>
                  <a:tabLst>
                    <a:tab pos="926465" algn="l"/>
                  </a:tabLst>
                </a:pPr>
                <a:endParaRPr sz="2400" baseline="24305" dirty="0">
                  <a:latin typeface="Palatino Linotype"/>
                  <a:cs typeface="Palatino Linotype"/>
                </a:endParaRPr>
              </a:p>
              <a:p>
                <a:pPr marL="494666" indent="-457200">
                  <a:lnSpc>
                    <a:spcPts val="3600"/>
                  </a:lnSpc>
                  <a:spcBef>
                    <a:spcPts val="610"/>
                  </a:spcBef>
                  <a:buClr>
                    <a:srgbClr val="CC9900"/>
                  </a:buClr>
                  <a:buSzPct val="69642"/>
                  <a:buFont typeface="微软雅黑" panose="020B0503020204020204" pitchFamily="34" charset="-122"/>
                  <a:buChar char="−"/>
                  <a:tabLst>
                    <a:tab pos="485775" algn="l"/>
                    <a:tab pos="486409" algn="l"/>
                  </a:tabLst>
                </a:pPr>
                <a:r>
                  <a:rPr lang="en-US" altLang="zh-CN" sz="2800" i="1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id </a:t>
                </a:r>
                <a:r>
                  <a:rPr sz="2800" spc="-10" dirty="0" err="1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imSun"/>
                  </a:rPr>
                  <a:t>对应的正则表达式为</a:t>
                </a:r>
                <a:endParaRPr sz="2800" dirty="0">
                  <a:latin typeface="微软雅黑" panose="020B0503020204020204" pitchFamily="34" charset="-122"/>
                  <a:ea typeface="微软雅黑" panose="020B0503020204020204" pitchFamily="34" charset="-122"/>
                  <a:cs typeface="SimSun"/>
                </a:endParaRPr>
              </a:p>
              <a:p>
                <a:pPr marL="829945" indent="-342900">
                  <a:lnSpc>
                    <a:spcPct val="100000"/>
                  </a:lnSpc>
                  <a:spcBef>
                    <a:spcPts val="630"/>
                  </a:spcBef>
                  <a:buClr>
                    <a:srgbClr val="CC9900"/>
                  </a:buClr>
                  <a:buFont typeface="Arial" panose="020B0604020202020204" pitchFamily="34" charset="0"/>
                  <a:buChar char="•"/>
                  <a:tabLst>
                    <a:tab pos="926465" algn="l"/>
                  </a:tabLst>
                </a:pPr>
                <a:r>
                  <a:rPr lang="en-US" sz="2400" dirty="0">
                    <a:solidFill>
                      <a:srgbClr val="0000FF"/>
                    </a:solidFill>
                    <a:latin typeface="Palatino Linotype"/>
                    <a:cs typeface="Palatino Linotype"/>
                  </a:rPr>
                  <a:t> </a:t>
                </a:r>
                <a:endParaRPr sz="2400" baseline="24305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85" y="1371600"/>
                <a:ext cx="8125459" cy="3708066"/>
              </a:xfrm>
              <a:prstGeom prst="rect">
                <a:avLst/>
              </a:prstGeom>
              <a:blipFill>
                <a:blip r:embed="rId3"/>
                <a:stretch>
                  <a:fillRect l="-1575" t="-164" b="-34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A886D4E7-8E7E-5925-7875-E1823F2B2199}"/>
              </a:ext>
            </a:extLst>
          </p:cNvPr>
          <p:cNvSpPr txBox="1"/>
          <p:nvPr/>
        </p:nvSpPr>
        <p:spPr>
          <a:xfrm>
            <a:off x="137885" y="838200"/>
            <a:ext cx="4677878" cy="524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266" indent="-457200">
              <a:lnSpc>
                <a:spcPts val="3600"/>
              </a:lnSpc>
              <a:spcBef>
                <a:spcPts val="67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例子</a:t>
            </a:r>
            <a:r>
              <a:rPr lang="en-US" altLang="zh-CN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: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华文仿宋"/>
            </a:endParaRPr>
          </a:p>
        </p:txBody>
      </p:sp>
      <p:pic>
        <p:nvPicPr>
          <p:cNvPr id="11" name="图片 10" descr="\documentclass[a4paper, 12pt]{extarticle}&#10;\usepackage{amsmath}&#10;\pagestyle{empty}&#10;\usepackage{enumitem}&#10;\usepackage[dvipsnames]{xcolor}&#10;\usepackage{geometry}&#10;\geometry{a4paper,scale=0.8}&#10;&#10;\usepackage{xeCJK}&#10;%\setCJKmainfont{SimSun}&#10;\setCJKmainfont{Microsoft YaHei}&#10;&#10;\usepackage{shadowtext}&#10;&#10;\usepackage{algorithm}&#10;\usepackage{algorithmic}&#10;&#10;\begin{document}&#10;\noindent&#10;$\textcolor[rgb]{0.50,0.00,0.00}{(\mathrm{A}|\mathrm{B}| \cdots|\mathrm{Z}| \mathrm{a}|\mathrm{b}| \cdots|\mathrm{z}|{ }_{-})}(\textcolor[rgb]{0.00,0.59,0.00}{(\mathrm{A}|\mathrm{B}| \cdots|\mathrm{Z}| \mathrm{a}|\mathrm{b}| \cdots|\mathrm{z}|{ }_{-})} \mid\textcolor[rgb]{0.50,0.50,0.00}{(0|1| \cdots \mid 9)})^{*}&#10;$&#10;&#10;\end{document} " title="IguanaTex Bitmap Display">
            <a:extLst>
              <a:ext uri="{FF2B5EF4-FFF2-40B4-BE49-F238E27FC236}">
                <a16:creationId xmlns:a16="http://schemas.microsoft.com/office/drawing/2014/main" id="{4A9D81C3-4155-B90C-2880-6D106F47F83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227" y="4731949"/>
            <a:ext cx="7634515" cy="287558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B1E64021-F686-B2F4-205A-3BDCB579C6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061" y="50800"/>
            <a:ext cx="897575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正则定义</a:t>
            </a:r>
            <a:endParaRPr spc="-5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76200"/>
            <a:ext cx="40855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运算符</a:t>
            </a:r>
            <a:r>
              <a:rPr spc="-5" dirty="0" err="1">
                <a:solidFill>
                  <a:schemeClr val="bg1"/>
                </a:solidFill>
              </a:rPr>
              <a:t>扩展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algn="ctr">
              <a:lnSpc>
                <a:spcPts val="1220"/>
              </a:lnSpc>
            </a:pPr>
            <a:r>
              <a:rPr dirty="0"/>
              <a:t>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381000" y="762000"/>
                <a:ext cx="8763000" cy="5788059"/>
              </a:xfrm>
              <a:prstGeom prst="rect">
                <a:avLst/>
              </a:prstGeom>
            </p:spPr>
            <p:txBody>
              <a:bodyPr vert="horz" wrap="square" lIns="0" tIns="97790" rIns="0" bIns="0" rtlCol="0">
                <a:spAutoFit/>
              </a:bodyPr>
              <a:lstStyle/>
              <a:p>
                <a:pPr marL="494666" indent="-457200">
                  <a:lnSpc>
                    <a:spcPts val="3600"/>
                  </a:lnSpc>
                  <a:spcBef>
                    <a:spcPts val="770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85775" algn="l"/>
                    <a:tab pos="486409" algn="l"/>
                  </a:tabLst>
                </a:pPr>
                <a:r>
                  <a:rPr lang="zh-CN" altLang="en-US" sz="28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基本运算符：</a:t>
                </a:r>
                <a:r>
                  <a:rPr lang="zh-CN" altLang="en-US" sz="2800" spc="-5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连接</a:t>
                </a:r>
                <a:r>
                  <a:rPr lang="zh-CN" altLang="en-US" sz="28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</a:t>
                </a:r>
                <a:r>
                  <a:rPr lang="zh-CN" altLang="en-US" sz="2800" spc="-5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选择</a:t>
                </a:r>
                <a:r>
                  <a:rPr lang="zh-CN" altLang="en-US" sz="28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</a:t>
                </a:r>
                <a:r>
                  <a:rPr lang="en-US" sz="2800" spc="-1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Kle</a:t>
                </a:r>
                <a:r>
                  <a:rPr lang="en-US" sz="28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</a:t>
                </a:r>
                <a:r>
                  <a:rPr lang="en-US" sz="2800" spc="-1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</a:t>
                </a:r>
                <a:r>
                  <a:rPr lang="en-US" sz="2800" spc="5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</a:t>
                </a:r>
                <a:r>
                  <a:rPr lang="zh-CN" altLang="en-US" sz="2800" spc="-5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闭包</a:t>
                </a:r>
                <a:endParaRPr lang="zh-CN" altLang="en-US" sz="2800" dirty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494666" indent="-457200">
                  <a:lnSpc>
                    <a:spcPts val="3600"/>
                  </a:lnSpc>
                  <a:spcBef>
                    <a:spcPts val="670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85775" algn="l"/>
                    <a:tab pos="486409" algn="l"/>
                  </a:tabLst>
                </a:pPr>
                <a:r>
                  <a:rPr lang="zh-CN" altLang="en-US" sz="28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扩展的运算符</a:t>
                </a:r>
                <a:endParaRPr lang="zh-CN" altLang="en-US"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26465" lvl="1" indent="-440055">
                  <a:lnSpc>
                    <a:spcPts val="3600"/>
                  </a:lnSpc>
                  <a:spcBef>
                    <a:spcPts val="595"/>
                  </a:spcBef>
                  <a:buClr>
                    <a:srgbClr val="808080"/>
                  </a:buClr>
                  <a:buSzPct val="64583"/>
                  <a:buChar char="–"/>
                  <a:tabLst>
                    <a:tab pos="926465" algn="l"/>
                    <a:tab pos="927100" algn="l"/>
                  </a:tabLst>
                </a:pP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一个或多个实例：</a:t>
                </a:r>
                <a:r>
                  <a:rPr lang="en-US" altLang="zh-CN" sz="2400" b="1" spc="5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+</a:t>
                </a:r>
                <a:endParaRPr lang="zh-CN" altLang="en-US" sz="2400" b="1" baseline="24305" dirty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332230" lvl="2" indent="-403225">
                  <a:lnSpc>
                    <a:spcPts val="3600"/>
                  </a:lnSpc>
                  <a:spcBef>
                    <a:spcPts val="520"/>
                  </a:spcBef>
                  <a:buClr>
                    <a:srgbClr val="CC9900"/>
                  </a:buClr>
                  <a:buSzPct val="60000"/>
                  <a:buFont typeface="Palatino Linotype"/>
                  <a:buChar char="•"/>
                  <a:tabLst>
                    <a:tab pos="1331595" algn="l"/>
                    <a:tab pos="1332865" algn="l"/>
                  </a:tabLst>
                </a:pPr>
                <a:r>
                  <a:rPr lang="en-US" sz="2000" i="1" spc="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r</a:t>
                </a:r>
                <a:r>
                  <a:rPr lang="en-US" sz="2400" spc="15" baseline="2564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+</a:t>
                </a:r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等价于</a:t>
                </a:r>
                <a:r>
                  <a:rPr lang="en-US" sz="2000" i="1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r</a:t>
                </a:r>
                <a:r>
                  <a:rPr lang="en-US" sz="2000" i="1" spc="-7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000" i="1" spc="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r</a:t>
                </a:r>
                <a:r>
                  <a:rPr lang="en-US" sz="1950" spc="7" baseline="25641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*</a:t>
                </a:r>
                <a:endParaRPr lang="en-US" sz="1950" baseline="2564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26465" lvl="1" indent="-440055">
                  <a:lnSpc>
                    <a:spcPts val="3600"/>
                  </a:lnSpc>
                  <a:spcBef>
                    <a:spcPts val="550"/>
                  </a:spcBef>
                  <a:buClr>
                    <a:srgbClr val="808080"/>
                  </a:buClr>
                  <a:buSzPct val="64583"/>
                  <a:buChar char="–"/>
                  <a:tabLst>
                    <a:tab pos="926465" algn="l"/>
                    <a:tab pos="927100" algn="l"/>
                  </a:tabLst>
                </a:pP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零个或一个实例：</a:t>
                </a:r>
                <a:r>
                  <a:rPr lang="en-US" altLang="zh-CN" sz="2400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?</a:t>
                </a:r>
                <a:endParaRPr lang="zh-CN" altLang="en-US" sz="2400" b="1" dirty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332230" lvl="2" indent="-403225">
                  <a:lnSpc>
                    <a:spcPts val="3600"/>
                  </a:lnSpc>
                  <a:spcBef>
                    <a:spcPts val="509"/>
                  </a:spcBef>
                  <a:buClr>
                    <a:srgbClr val="CC9900"/>
                  </a:buClr>
                  <a:buSzPct val="60000"/>
                  <a:buFont typeface="Palatino Linotype"/>
                  <a:buChar char="•"/>
                  <a:tabLst>
                    <a:tab pos="1331595" algn="l"/>
                    <a:tab pos="1332865" algn="l"/>
                  </a:tabLst>
                </a:pPr>
                <a:r>
                  <a:rPr lang="en-US" sz="2000" i="1" spc="-5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r</a:t>
                </a:r>
                <a:r>
                  <a:rPr lang="en-US" sz="2000" spc="-5" dirty="0" err="1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?</a:t>
                </a:r>
                <a:r>
                  <a:rPr lang="zh-CN" altLang="en-US" sz="2000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等价于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l-GR" altLang="zh-CN" sz="2000" b="0" i="1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r>
                  <a:rPr lang="el-GR" sz="2000" spc="-5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l-GR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|</a:t>
                </a:r>
                <a:r>
                  <a:rPr lang="el-GR" sz="2000" spc="-2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000" i="1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r</a:t>
                </a:r>
                <a:endParaRPr lang="en-US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26465" lvl="1" indent="-440055">
                  <a:lnSpc>
                    <a:spcPts val="3600"/>
                  </a:lnSpc>
                  <a:spcBef>
                    <a:spcPts val="545"/>
                  </a:spcBef>
                  <a:buClr>
                    <a:srgbClr val="808080"/>
                  </a:buClr>
                  <a:buSzPct val="64583"/>
                  <a:buChar char="–"/>
                  <a:tabLst>
                    <a:tab pos="926465" algn="l"/>
                    <a:tab pos="927100" algn="l"/>
                  </a:tabLst>
                </a:pP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字符类</a:t>
                </a:r>
                <a:endPara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332230" lvl="2" indent="-403225">
                  <a:lnSpc>
                    <a:spcPts val="3600"/>
                  </a:lnSpc>
                  <a:spcBef>
                    <a:spcPts val="505"/>
                  </a:spcBef>
                  <a:buClr>
                    <a:srgbClr val="CC9900"/>
                  </a:buClr>
                  <a:buSzPct val="60000"/>
                  <a:buFont typeface="Palatino Linotype"/>
                  <a:buChar char="•"/>
                  <a:tabLst>
                    <a:tab pos="1331595" algn="l"/>
                    <a:tab pos="1332865" algn="l"/>
                  </a:tabLst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000" spc="5" dirty="0" smtClean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[</m:t>
                    </m:r>
                    <m:r>
                      <m:rPr>
                        <m:nor/>
                      </m:rPr>
                      <a:rPr lang="en-US" altLang="zh-CN" sz="2000" i="1" spc="5" dirty="0">
                        <a:solidFill>
                          <a:srgbClr val="292929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altLang="zh-CN" sz="1950" spc="7" baseline="-21367" dirty="0">
                        <a:solidFill>
                          <a:srgbClr val="292929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n-US" altLang="zh-CN" sz="2000" i="1" spc="5" dirty="0">
                        <a:solidFill>
                          <a:srgbClr val="292929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altLang="zh-CN" sz="1950" spc="7" baseline="-21367" dirty="0">
                        <a:solidFill>
                          <a:srgbClr val="292929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2</m:t>
                    </m:r>
                    <m:r>
                      <m:rPr>
                        <m:nor/>
                      </m:rPr>
                      <a:rPr lang="en-US" altLang="zh-CN" sz="2000" spc="5" dirty="0">
                        <a:solidFill>
                          <a:srgbClr val="292929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…</m:t>
                    </m:r>
                    <m:r>
                      <m:rPr>
                        <m:nor/>
                      </m:rPr>
                      <a:rPr lang="en-US" altLang="zh-CN" sz="2000" i="1" spc="5" dirty="0">
                        <a:solidFill>
                          <a:srgbClr val="292929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altLang="zh-CN" sz="1950" i="1" spc="7" baseline="-21367" dirty="0">
                        <a:solidFill>
                          <a:srgbClr val="292929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n</m:t>
                    </m:r>
                    <m:r>
                      <m:rPr>
                        <m:nor/>
                      </m:rPr>
                      <a:rPr lang="en-US" altLang="zh-CN" sz="2000" spc="5" dirty="0" smtClean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]</m:t>
                    </m:r>
                    <m:r>
                      <m:rPr>
                        <m:nor/>
                      </m:rPr>
                      <a:rPr lang="zh-CN" altLang="en-US" sz="2000" spc="-10" dirty="0">
                        <a:solidFill>
                          <a:srgbClr val="292929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等</m:t>
                    </m:r>
                    <m:r>
                      <m:rPr>
                        <m:nor/>
                      </m:rPr>
                      <a:rPr lang="zh-CN" altLang="en-US" sz="2000" dirty="0">
                        <a:solidFill>
                          <a:srgbClr val="292929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价于</m:t>
                    </m:r>
                    <m:r>
                      <m:rPr>
                        <m:nor/>
                      </m:rPr>
                      <a:rPr lang="en-US" altLang="zh-CN" sz="2000" i="1" spc="5" dirty="0">
                        <a:solidFill>
                          <a:srgbClr val="292929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altLang="zh-CN" sz="1950" spc="7" baseline="-21367" dirty="0">
                        <a:solidFill>
                          <a:srgbClr val="292929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n-US" altLang="zh-CN" sz="1950" spc="187" baseline="-21367" dirty="0">
                        <a:solidFill>
                          <a:srgbClr val="292929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dirty="0">
                        <a:solidFill>
                          <a:srgbClr val="292929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US" altLang="zh-CN" sz="2000" spc="-15" dirty="0">
                        <a:solidFill>
                          <a:srgbClr val="292929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i="1" spc="5" dirty="0">
                        <a:solidFill>
                          <a:srgbClr val="292929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altLang="zh-CN" sz="1950" spc="7" baseline="-21367" dirty="0">
                        <a:solidFill>
                          <a:srgbClr val="292929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2</m:t>
                    </m:r>
                    <m:r>
                      <m:rPr>
                        <m:nor/>
                      </m:rPr>
                      <a:rPr lang="en-US" altLang="zh-CN" sz="1950" spc="240" baseline="-21367" dirty="0">
                        <a:solidFill>
                          <a:srgbClr val="292929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dirty="0">
                        <a:solidFill>
                          <a:srgbClr val="292929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US" altLang="zh-CN" sz="2000" spc="-10" dirty="0">
                        <a:solidFill>
                          <a:srgbClr val="292929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dirty="0">
                        <a:solidFill>
                          <a:srgbClr val="292929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…</m:t>
                    </m:r>
                    <m:r>
                      <m:rPr>
                        <m:nor/>
                      </m:rPr>
                      <a:rPr lang="en-US" altLang="zh-CN" sz="2000" spc="-20" dirty="0">
                        <a:solidFill>
                          <a:srgbClr val="292929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dirty="0">
                        <a:solidFill>
                          <a:srgbClr val="292929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US" altLang="zh-CN" sz="2000" spc="-10" dirty="0">
                        <a:solidFill>
                          <a:srgbClr val="292929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i="1" spc="5" dirty="0">
                        <a:solidFill>
                          <a:srgbClr val="292929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altLang="zh-CN" sz="1950" i="1" spc="7" baseline="-21367" dirty="0">
                        <a:solidFill>
                          <a:srgbClr val="292929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n</m:t>
                    </m:r>
                  </m:oMath>
                </a14:m>
                <a:endParaRPr lang="en-US" altLang="zh-CN" sz="2000" i="1" spc="-5" dirty="0">
                  <a:solidFill>
                    <a:srgbClr val="292929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1332230" lvl="2" indent="-403225">
                  <a:lnSpc>
                    <a:spcPts val="3600"/>
                  </a:lnSpc>
                  <a:spcBef>
                    <a:spcPts val="505"/>
                  </a:spcBef>
                  <a:buClr>
                    <a:srgbClr val="CC9900"/>
                  </a:buClr>
                  <a:buSzPct val="60000"/>
                  <a:buFont typeface="Palatino Linotype"/>
                  <a:buChar char="•"/>
                  <a:tabLst>
                    <a:tab pos="1331595" algn="l"/>
                    <a:tab pos="1332865" algn="l"/>
                  </a:tabLst>
                </a:pPr>
                <a:r>
                  <a:rPr lang="zh-CN" altLang="en-US" sz="2000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符号</a:t>
                </a:r>
                <a14:m>
                  <m:oMath xmlns:m="http://schemas.openxmlformats.org/officeDocument/2006/math">
                    <m:r>
                      <a:rPr lang="zh-CN" altLang="en-US" sz="2000" b="1" i="1" spc="-5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zh-CN" altLang="en-US" sz="2000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，如</a:t>
                </a:r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20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[</a:t>
                </a:r>
                <a:r>
                  <a:rPr lang="en-US" sz="2000" i="1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000" spc="-5" dirty="0">
                    <a:solidFill>
                      <a:srgbClr val="292929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spc="-5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000" i="1" spc="-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000" i="1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</a:t>
                </a:r>
                <a:r>
                  <a:rPr lang="en-US" sz="20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]</a:t>
                </a:r>
                <a:r>
                  <a:rPr lang="zh-CN" altLang="en-US" sz="2000" spc="-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等</a:t>
                </a:r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价于</a:t>
                </a:r>
                <a:r>
                  <a:rPr lang="en-US" sz="2000" i="1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en-US" sz="2000" spc="-4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|</a:t>
                </a:r>
                <a:r>
                  <a:rPr lang="en-US" sz="20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000" i="1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b</a:t>
                </a:r>
                <a:r>
                  <a:rPr lang="en-US" sz="2000" spc="-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|</a:t>
                </a:r>
                <a:r>
                  <a:rPr lang="en-US" sz="2000" spc="-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000" i="1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</a:t>
                </a:r>
                <a:r>
                  <a:rPr lang="en-US" sz="20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|</a:t>
                </a:r>
                <a:r>
                  <a:rPr lang="en-US" sz="2000" spc="-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000" i="1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</a:t>
                </a:r>
                <a:r>
                  <a:rPr lang="en-US" sz="2000" spc="-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|</a:t>
                </a:r>
                <a:r>
                  <a:rPr lang="en-US" sz="20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000" i="1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</a:t>
                </a:r>
                <a:endParaRPr lang="en-US" sz="2000" i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494666" indent="-457200">
                  <a:lnSpc>
                    <a:spcPts val="3600"/>
                  </a:lnSpc>
                  <a:spcBef>
                    <a:spcPts val="595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85775" algn="l"/>
                    <a:tab pos="486409" algn="l"/>
                  </a:tabLst>
                </a:pPr>
                <a:r>
                  <a:rPr lang="zh-CN" altLang="en-US" sz="28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引入正则定义及运算符扩展的唯一目的就是</a:t>
                </a:r>
                <a:r>
                  <a:rPr lang="zh-CN" altLang="en-US" sz="2800" spc="-5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使正则表达式更简洁</a:t>
                </a:r>
                <a:r>
                  <a:rPr lang="zh-CN" altLang="en-US" sz="28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，而其</a:t>
                </a:r>
                <a:r>
                  <a:rPr lang="zh-CN" altLang="en-US" sz="2800" spc="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描</a:t>
                </a:r>
                <a:r>
                  <a:rPr lang="zh-CN" altLang="en-US" sz="28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述能</a:t>
                </a:r>
                <a:r>
                  <a:rPr lang="zh-CN" altLang="en-US" sz="2800" spc="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力并无增强</a:t>
                </a:r>
                <a:endParaRPr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762000"/>
                <a:ext cx="8763000" cy="5788059"/>
              </a:xfrm>
              <a:prstGeom prst="rect">
                <a:avLst/>
              </a:prstGeom>
              <a:blipFill>
                <a:blip r:embed="rId2"/>
                <a:stretch>
                  <a:fillRect l="-1253" t="-211" r="-905" b="-28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6621002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正则表达式和正则语言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8458200" y="6553200"/>
            <a:ext cx="68580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23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61BE3CC-A5D9-4127-D926-51882186A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366" y="914400"/>
            <a:ext cx="5364524" cy="2578756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7A2EBB4-9DFD-6846-2DF4-616EAC4D3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300" y="3632878"/>
            <a:ext cx="4957600" cy="3148922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A99B45B-0CCC-DACD-1E32-0A70DEF6BC44}"/>
              </a:ext>
            </a:extLst>
          </p:cNvPr>
          <p:cNvSpPr txBox="1"/>
          <p:nvPr/>
        </p:nvSpPr>
        <p:spPr>
          <a:xfrm>
            <a:off x="304800" y="914400"/>
            <a:ext cx="2057400" cy="524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266" indent="-457200">
              <a:lnSpc>
                <a:spcPts val="3600"/>
              </a:lnSpc>
              <a:spcBef>
                <a:spcPts val="67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例子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华文仿宋"/>
            </a:endParaRPr>
          </a:p>
        </p:txBody>
      </p:sp>
      <p:sp>
        <p:nvSpPr>
          <p:cNvPr id="3" name="对话气泡: 圆角矩形 2">
            <a:extLst>
              <a:ext uri="{FF2B5EF4-FFF2-40B4-BE49-F238E27FC236}">
                <a16:creationId xmlns:a16="http://schemas.microsoft.com/office/drawing/2014/main" id="{03F0963B-4F4D-4E0D-22E7-01DC26C28D28}"/>
              </a:ext>
            </a:extLst>
          </p:cNvPr>
          <p:cNvSpPr/>
          <p:nvPr/>
        </p:nvSpPr>
        <p:spPr>
          <a:xfrm rot="10800000" flipV="1">
            <a:off x="601883" y="1925230"/>
            <a:ext cx="2560629" cy="1371424"/>
          </a:xfrm>
          <a:prstGeom prst="wedgeRoundRectCallout">
            <a:avLst>
              <a:gd name="adj1" fmla="val -58108"/>
              <a:gd name="adj2" fmla="val -34373"/>
              <a:gd name="adj3" fmla="val 16667"/>
            </a:avLst>
          </a:prstGeom>
          <a:solidFill>
            <a:srgbClr val="FFC000">
              <a:alpha val="22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700" spc="-100" dirty="0">
                <a:solidFill>
                  <a:sysClr val="windowText" lastClr="000000"/>
                </a:solidFill>
              </a:rPr>
              <a:t>因为服务于同一个目的，所以有时候就</a:t>
            </a:r>
            <a:r>
              <a:rPr lang="zh-CN" altLang="en-US" sz="1700" b="1" spc="-100" dirty="0">
                <a:solidFill>
                  <a:sysClr val="windowText" lastClr="000000"/>
                </a:solidFill>
              </a:rPr>
              <a:t>不区分</a:t>
            </a:r>
            <a:r>
              <a:rPr lang="zh-CN" altLang="en-US" sz="1700" b="1" spc="-100" dirty="0">
                <a:solidFill>
                  <a:srgbClr val="C00000"/>
                </a:solidFill>
              </a:rPr>
              <a:t>正则表达式</a:t>
            </a:r>
            <a:r>
              <a:rPr lang="zh-CN" altLang="en-US" sz="1700" b="1" spc="-100" dirty="0">
                <a:solidFill>
                  <a:sysClr val="windowText" lastClr="000000"/>
                </a:solidFill>
              </a:rPr>
              <a:t>与</a:t>
            </a:r>
            <a:r>
              <a:rPr lang="zh-CN" altLang="en-US" sz="1700" b="1" spc="-100" dirty="0">
                <a:solidFill>
                  <a:srgbClr val="C00000"/>
                </a:solidFill>
              </a:rPr>
              <a:t>正则定义</a:t>
            </a:r>
            <a:r>
              <a:rPr lang="zh-CN" altLang="en-US" sz="1700" spc="-100" dirty="0">
                <a:solidFill>
                  <a:sysClr val="windowText" lastClr="000000"/>
                </a:solidFill>
              </a:rPr>
              <a:t>这两个名称了，而是将其混用。</a:t>
            </a:r>
          </a:p>
        </p:txBody>
      </p:sp>
    </p:spTree>
    <p:extLst>
      <p:ext uri="{BB962C8B-B14F-4D97-AF65-F5344CB8AC3E}">
        <p14:creationId xmlns:p14="http://schemas.microsoft.com/office/powerpoint/2010/main" val="51400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对象 11">
            <a:hlinkClick r:id="" action="ppaction://ole?verb=0"/>
            <a:extLst>
              <a:ext uri="{FF2B5EF4-FFF2-40B4-BE49-F238E27FC236}">
                <a16:creationId xmlns:a16="http://schemas.microsoft.com/office/drawing/2014/main" id="{E962B3FA-58A8-8E99-1980-7F7C6484C3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340746"/>
              </p:ext>
            </p:extLst>
          </p:nvPr>
        </p:nvGraphicFramePr>
        <p:xfrm>
          <a:off x="3581400" y="1648918"/>
          <a:ext cx="3492447" cy="2614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2" imgW="0" imgH="360" progId="FoxitReader.Document">
                  <p:embed/>
                </p:oleObj>
              </mc:Choice>
              <mc:Fallback>
                <p:oleObj name="PDF" r:id="rId2" imgW="0" imgH="36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81400" y="1648918"/>
                        <a:ext cx="3492447" cy="2614948"/>
                      </a:xfrm>
                      <a:prstGeom prst="rect">
                        <a:avLst/>
                      </a:prstGeom>
                      <a:ln>
                        <a:solidFill>
                          <a:srgbClr val="FFC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6621002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正则表达式和正则语言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23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A99B45B-0CCC-DACD-1E32-0A70DEF6BC44}"/>
              </a:ext>
            </a:extLst>
          </p:cNvPr>
          <p:cNvSpPr txBox="1"/>
          <p:nvPr/>
        </p:nvSpPr>
        <p:spPr>
          <a:xfrm>
            <a:off x="304799" y="914400"/>
            <a:ext cx="2904067" cy="524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266" indent="-457200">
              <a:lnSpc>
                <a:spcPts val="3600"/>
              </a:lnSpc>
              <a:spcBef>
                <a:spcPts val="67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更多例子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华文仿宋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3ADE48C6-7902-5BB3-1857-555F9B113E45}"/>
              </a:ext>
            </a:extLst>
          </p:cNvPr>
          <p:cNvGrpSpPr/>
          <p:nvPr/>
        </p:nvGrpSpPr>
        <p:grpSpPr>
          <a:xfrm>
            <a:off x="3874625" y="4119623"/>
            <a:ext cx="1457325" cy="931481"/>
            <a:chOff x="2210095" y="5417506"/>
            <a:chExt cx="1457325" cy="931481"/>
          </a:xfrm>
        </p:grpSpPr>
        <p:pic>
          <p:nvPicPr>
            <p:cNvPr id="13" name="图形 12" descr="长篇语音气泡">
              <a:extLst>
                <a:ext uri="{FF2B5EF4-FFF2-40B4-BE49-F238E27FC236}">
                  <a16:creationId xmlns:a16="http://schemas.microsoft.com/office/drawing/2014/main" id="{D455A635-E721-A166-FBCF-36F176FF4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2210095" y="5417506"/>
              <a:ext cx="1457325" cy="931481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A3E9C72-9924-80B7-E983-485CD01534B4}"/>
                </a:ext>
              </a:extLst>
            </p:cNvPr>
            <p:cNvSpPr txBox="1"/>
            <p:nvPr/>
          </p:nvSpPr>
          <p:spPr>
            <a:xfrm>
              <a:off x="2331893" y="5813788"/>
              <a:ext cx="1213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click above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62513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99340B8-D3F3-58E6-ABA1-6A2831875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271" y="4852775"/>
            <a:ext cx="3736540" cy="1900622"/>
          </a:xfrm>
          <a:custGeom>
            <a:avLst/>
            <a:gdLst>
              <a:gd name="connsiteX0" fmla="*/ 0 w 3736540"/>
              <a:gd name="connsiteY0" fmla="*/ 0 h 1900622"/>
              <a:gd name="connsiteX1" fmla="*/ 585391 w 3736540"/>
              <a:gd name="connsiteY1" fmla="*/ 0 h 1900622"/>
              <a:gd name="connsiteX2" fmla="*/ 1096052 w 3736540"/>
              <a:gd name="connsiteY2" fmla="*/ 0 h 1900622"/>
              <a:gd name="connsiteX3" fmla="*/ 1681443 w 3736540"/>
              <a:gd name="connsiteY3" fmla="*/ 0 h 1900622"/>
              <a:gd name="connsiteX4" fmla="*/ 2192103 w 3736540"/>
              <a:gd name="connsiteY4" fmla="*/ 0 h 1900622"/>
              <a:gd name="connsiteX5" fmla="*/ 2777495 w 3736540"/>
              <a:gd name="connsiteY5" fmla="*/ 0 h 1900622"/>
              <a:gd name="connsiteX6" fmla="*/ 3736540 w 3736540"/>
              <a:gd name="connsiteY6" fmla="*/ 0 h 1900622"/>
              <a:gd name="connsiteX7" fmla="*/ 3736540 w 3736540"/>
              <a:gd name="connsiteY7" fmla="*/ 614534 h 1900622"/>
              <a:gd name="connsiteX8" fmla="*/ 3736540 w 3736540"/>
              <a:gd name="connsiteY8" fmla="*/ 1286088 h 1900622"/>
              <a:gd name="connsiteX9" fmla="*/ 3736540 w 3736540"/>
              <a:gd name="connsiteY9" fmla="*/ 1900622 h 1900622"/>
              <a:gd name="connsiteX10" fmla="*/ 3039053 w 3736540"/>
              <a:gd name="connsiteY10" fmla="*/ 1900622 h 1900622"/>
              <a:gd name="connsiteX11" fmla="*/ 2378930 w 3736540"/>
              <a:gd name="connsiteY11" fmla="*/ 1900622 h 1900622"/>
              <a:gd name="connsiteX12" fmla="*/ 1756174 w 3736540"/>
              <a:gd name="connsiteY12" fmla="*/ 1900622 h 1900622"/>
              <a:gd name="connsiteX13" fmla="*/ 1208148 w 3736540"/>
              <a:gd name="connsiteY13" fmla="*/ 1900622 h 1900622"/>
              <a:gd name="connsiteX14" fmla="*/ 697487 w 3736540"/>
              <a:gd name="connsiteY14" fmla="*/ 1900622 h 1900622"/>
              <a:gd name="connsiteX15" fmla="*/ 0 w 3736540"/>
              <a:gd name="connsiteY15" fmla="*/ 1900622 h 1900622"/>
              <a:gd name="connsiteX16" fmla="*/ 0 w 3736540"/>
              <a:gd name="connsiteY16" fmla="*/ 1286088 h 1900622"/>
              <a:gd name="connsiteX17" fmla="*/ 0 w 3736540"/>
              <a:gd name="connsiteY17" fmla="*/ 671553 h 1900622"/>
              <a:gd name="connsiteX18" fmla="*/ 0 w 3736540"/>
              <a:gd name="connsiteY18" fmla="*/ 0 h 1900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36540" h="1900622" fill="none" extrusionOk="0">
                <a:moveTo>
                  <a:pt x="0" y="0"/>
                </a:moveTo>
                <a:cubicBezTo>
                  <a:pt x="235617" y="-23752"/>
                  <a:pt x="436972" y="22231"/>
                  <a:pt x="585391" y="0"/>
                </a:cubicBezTo>
                <a:cubicBezTo>
                  <a:pt x="733810" y="-22231"/>
                  <a:pt x="881115" y="9778"/>
                  <a:pt x="1096052" y="0"/>
                </a:cubicBezTo>
                <a:cubicBezTo>
                  <a:pt x="1310989" y="-9778"/>
                  <a:pt x="1471257" y="-6058"/>
                  <a:pt x="1681443" y="0"/>
                </a:cubicBezTo>
                <a:cubicBezTo>
                  <a:pt x="1891629" y="6058"/>
                  <a:pt x="1939221" y="-1971"/>
                  <a:pt x="2192103" y="0"/>
                </a:cubicBezTo>
                <a:cubicBezTo>
                  <a:pt x="2444985" y="1971"/>
                  <a:pt x="2584428" y="-27756"/>
                  <a:pt x="2777495" y="0"/>
                </a:cubicBezTo>
                <a:cubicBezTo>
                  <a:pt x="2970562" y="27756"/>
                  <a:pt x="3376213" y="-20732"/>
                  <a:pt x="3736540" y="0"/>
                </a:cubicBezTo>
                <a:cubicBezTo>
                  <a:pt x="3733349" y="142613"/>
                  <a:pt x="3747632" y="420008"/>
                  <a:pt x="3736540" y="614534"/>
                </a:cubicBezTo>
                <a:cubicBezTo>
                  <a:pt x="3725448" y="809060"/>
                  <a:pt x="3717348" y="1069930"/>
                  <a:pt x="3736540" y="1286088"/>
                </a:cubicBezTo>
                <a:cubicBezTo>
                  <a:pt x="3755732" y="1502246"/>
                  <a:pt x="3708911" y="1711873"/>
                  <a:pt x="3736540" y="1900622"/>
                </a:cubicBezTo>
                <a:cubicBezTo>
                  <a:pt x="3407991" y="1921686"/>
                  <a:pt x="3337393" y="1870073"/>
                  <a:pt x="3039053" y="1900622"/>
                </a:cubicBezTo>
                <a:cubicBezTo>
                  <a:pt x="2740713" y="1931171"/>
                  <a:pt x="2634309" y="1916162"/>
                  <a:pt x="2378930" y="1900622"/>
                </a:cubicBezTo>
                <a:cubicBezTo>
                  <a:pt x="2123551" y="1885082"/>
                  <a:pt x="1930471" y="1920005"/>
                  <a:pt x="1756174" y="1900622"/>
                </a:cubicBezTo>
                <a:cubicBezTo>
                  <a:pt x="1581877" y="1881239"/>
                  <a:pt x="1323880" y="1918696"/>
                  <a:pt x="1208148" y="1900622"/>
                </a:cubicBezTo>
                <a:cubicBezTo>
                  <a:pt x="1092416" y="1882548"/>
                  <a:pt x="869104" y="1906855"/>
                  <a:pt x="697487" y="1900622"/>
                </a:cubicBezTo>
                <a:cubicBezTo>
                  <a:pt x="525870" y="1894389"/>
                  <a:pt x="246706" y="1896771"/>
                  <a:pt x="0" y="1900622"/>
                </a:cubicBezTo>
                <a:cubicBezTo>
                  <a:pt x="-7554" y="1707306"/>
                  <a:pt x="21898" y="1454659"/>
                  <a:pt x="0" y="1286088"/>
                </a:cubicBezTo>
                <a:cubicBezTo>
                  <a:pt x="-21898" y="1117517"/>
                  <a:pt x="-17155" y="970770"/>
                  <a:pt x="0" y="671553"/>
                </a:cubicBezTo>
                <a:cubicBezTo>
                  <a:pt x="17155" y="372337"/>
                  <a:pt x="1611" y="178135"/>
                  <a:pt x="0" y="0"/>
                </a:cubicBezTo>
                <a:close/>
              </a:path>
              <a:path w="3736540" h="1900622" stroke="0" extrusionOk="0">
                <a:moveTo>
                  <a:pt x="0" y="0"/>
                </a:moveTo>
                <a:cubicBezTo>
                  <a:pt x="229133" y="28508"/>
                  <a:pt x="450657" y="28344"/>
                  <a:pt x="660122" y="0"/>
                </a:cubicBezTo>
                <a:cubicBezTo>
                  <a:pt x="869587" y="-28344"/>
                  <a:pt x="1026978" y="6582"/>
                  <a:pt x="1245513" y="0"/>
                </a:cubicBezTo>
                <a:cubicBezTo>
                  <a:pt x="1464048" y="-6582"/>
                  <a:pt x="1665286" y="1952"/>
                  <a:pt x="1905635" y="0"/>
                </a:cubicBezTo>
                <a:cubicBezTo>
                  <a:pt x="2145984" y="-1952"/>
                  <a:pt x="2294346" y="-1229"/>
                  <a:pt x="2528392" y="0"/>
                </a:cubicBezTo>
                <a:cubicBezTo>
                  <a:pt x="2762438" y="1229"/>
                  <a:pt x="2963755" y="-6737"/>
                  <a:pt x="3076418" y="0"/>
                </a:cubicBezTo>
                <a:cubicBezTo>
                  <a:pt x="3189081" y="6737"/>
                  <a:pt x="3522712" y="11875"/>
                  <a:pt x="3736540" y="0"/>
                </a:cubicBezTo>
                <a:cubicBezTo>
                  <a:pt x="3715751" y="194742"/>
                  <a:pt x="3751768" y="358703"/>
                  <a:pt x="3736540" y="595528"/>
                </a:cubicBezTo>
                <a:cubicBezTo>
                  <a:pt x="3721312" y="832353"/>
                  <a:pt x="3758894" y="906726"/>
                  <a:pt x="3736540" y="1172050"/>
                </a:cubicBezTo>
                <a:cubicBezTo>
                  <a:pt x="3714186" y="1437374"/>
                  <a:pt x="3747591" y="1683166"/>
                  <a:pt x="3736540" y="1900622"/>
                </a:cubicBezTo>
                <a:cubicBezTo>
                  <a:pt x="3416679" y="1897403"/>
                  <a:pt x="3359594" y="1904330"/>
                  <a:pt x="3076418" y="1900622"/>
                </a:cubicBezTo>
                <a:cubicBezTo>
                  <a:pt x="2793242" y="1896914"/>
                  <a:pt x="2671987" y="1883116"/>
                  <a:pt x="2491027" y="1900622"/>
                </a:cubicBezTo>
                <a:cubicBezTo>
                  <a:pt x="2310067" y="1918128"/>
                  <a:pt x="2194466" y="1887806"/>
                  <a:pt x="1943001" y="1900622"/>
                </a:cubicBezTo>
                <a:cubicBezTo>
                  <a:pt x="1691536" y="1913438"/>
                  <a:pt x="1642585" y="1898334"/>
                  <a:pt x="1394975" y="1900622"/>
                </a:cubicBezTo>
                <a:cubicBezTo>
                  <a:pt x="1147365" y="1902910"/>
                  <a:pt x="960879" y="1906449"/>
                  <a:pt x="734853" y="1900622"/>
                </a:cubicBezTo>
                <a:cubicBezTo>
                  <a:pt x="508827" y="1894795"/>
                  <a:pt x="308418" y="1896915"/>
                  <a:pt x="0" y="1900622"/>
                </a:cubicBezTo>
                <a:cubicBezTo>
                  <a:pt x="-26522" y="1632957"/>
                  <a:pt x="-2610" y="1504293"/>
                  <a:pt x="0" y="1324100"/>
                </a:cubicBezTo>
                <a:cubicBezTo>
                  <a:pt x="2610" y="1143907"/>
                  <a:pt x="-9064" y="889432"/>
                  <a:pt x="0" y="728572"/>
                </a:cubicBezTo>
                <a:cubicBezTo>
                  <a:pt x="9064" y="567712"/>
                  <a:pt x="9548" y="257252"/>
                  <a:pt x="0" y="0"/>
                </a:cubicBezTo>
                <a:close/>
              </a:path>
            </a:pathLst>
          </a:custGeom>
          <a:ln w="63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622400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3" name="object 3"/>
          <p:cNvSpPr txBox="1"/>
          <p:nvPr/>
        </p:nvSpPr>
        <p:spPr>
          <a:xfrm>
            <a:off x="327062" y="838200"/>
            <a:ext cx="6124538" cy="4025461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词法分析器的作用</a:t>
            </a:r>
            <a:endParaRPr sz="2800" spc="-5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69266" indent="-457200">
              <a:lnSpc>
                <a:spcPct val="100000"/>
              </a:lnSpc>
              <a:spcBef>
                <a:spcPts val="6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词法单元的模式（正则表达式）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469266" indent="-457200">
              <a:lnSpc>
                <a:spcPct val="100000"/>
              </a:lnSpc>
              <a:spcBef>
                <a:spcPts val="6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词法单元的识别（状态转换图）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469266" indent="-457200">
              <a:spcBef>
                <a:spcPts val="6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词法分析器生成工具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926466" lvl="1" indent="-457200">
              <a:spcBef>
                <a:spcPts val="675"/>
              </a:spcBef>
              <a:buClr>
                <a:srgbClr val="CC9900"/>
              </a:buClr>
              <a:buSzPct val="69642"/>
              <a:buFont typeface="宋体" panose="02010600030101010101" pitchFamily="2" charset="-122"/>
              <a:buChar char="-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有限状态自动机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1358265" lvl="2" indent="-440055">
              <a:spcBef>
                <a:spcPts val="605"/>
              </a:spcBef>
              <a:buClr>
                <a:srgbClr val="808080"/>
              </a:buClr>
              <a:buSzPct val="64583"/>
              <a:buFont typeface="Arial" panose="020B0604020202020204" pitchFamily="34" charset="0"/>
              <a:buChar char="•"/>
              <a:tabLst>
                <a:tab pos="901065" algn="l"/>
                <a:tab pos="901700" algn="l"/>
              </a:tabLst>
            </a:pPr>
            <a:r>
              <a:rPr lang="zh-CN" altLang="en-US" sz="24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非</a:t>
            </a:r>
            <a:r>
              <a:rPr lang="zh-CN" altLang="en-US"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确定有限状态自动机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1358265" lvl="2" indent="-440055">
              <a:spcBef>
                <a:spcPts val="575"/>
              </a:spcBef>
              <a:buClr>
                <a:srgbClr val="808080"/>
              </a:buClr>
              <a:buSzPct val="64583"/>
              <a:buFont typeface="Arial" panose="020B0604020202020204" pitchFamily="34" charset="0"/>
              <a:buChar char="•"/>
              <a:tabLst>
                <a:tab pos="901065" algn="l"/>
                <a:tab pos="901700" algn="l"/>
              </a:tabLst>
            </a:pPr>
            <a:r>
              <a:rPr lang="zh-CN" altLang="en-US" sz="24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确定有限状态自动机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926466" lvl="1" indent="-457200">
              <a:spcBef>
                <a:spcPts val="675"/>
              </a:spcBef>
              <a:buClr>
                <a:srgbClr val="CC9900"/>
              </a:buClr>
              <a:buSzPct val="69642"/>
              <a:buFont typeface="宋体" panose="02010600030101010101" pitchFamily="2" charset="-122"/>
              <a:buChar char="-"/>
              <a:tabLst>
                <a:tab pos="460375" algn="l"/>
                <a:tab pos="461009" algn="l"/>
              </a:tabLst>
            </a:pPr>
            <a:r>
              <a:rPr lang="en-US" altLang="zh-CN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Flex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19BA9EA-94D0-2F3A-5093-66C8251998B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686800" y="6629400"/>
            <a:ext cx="304800" cy="153888"/>
          </a:xfrm>
        </p:spPr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pPr marL="190500">
                <a:lnSpc>
                  <a:spcPts val="1220"/>
                </a:lnSpc>
              </a:pPr>
              <a:t>2</a:t>
            </a:fld>
            <a:endParaRPr lang="en-US" altLang="zh-CN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C9A9FBC1-33F0-278D-76E9-8A3BD6D9FA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062" y="50800"/>
            <a:ext cx="408559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本章内容</a:t>
            </a:r>
            <a:endParaRPr spc="-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13976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99340B8-D3F3-58E6-ABA1-6A2831875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271" y="4852775"/>
            <a:ext cx="3736540" cy="1900622"/>
          </a:xfrm>
          <a:custGeom>
            <a:avLst/>
            <a:gdLst>
              <a:gd name="connsiteX0" fmla="*/ 0 w 3736540"/>
              <a:gd name="connsiteY0" fmla="*/ 0 h 1900622"/>
              <a:gd name="connsiteX1" fmla="*/ 421695 w 3736540"/>
              <a:gd name="connsiteY1" fmla="*/ 0 h 1900622"/>
              <a:gd name="connsiteX2" fmla="*/ 992852 w 3736540"/>
              <a:gd name="connsiteY2" fmla="*/ 0 h 1900622"/>
              <a:gd name="connsiteX3" fmla="*/ 1526643 w 3736540"/>
              <a:gd name="connsiteY3" fmla="*/ 0 h 1900622"/>
              <a:gd name="connsiteX4" fmla="*/ 2060435 w 3736540"/>
              <a:gd name="connsiteY4" fmla="*/ 0 h 1900622"/>
              <a:gd name="connsiteX5" fmla="*/ 2594226 w 3736540"/>
              <a:gd name="connsiteY5" fmla="*/ 0 h 1900622"/>
              <a:gd name="connsiteX6" fmla="*/ 3202749 w 3736540"/>
              <a:gd name="connsiteY6" fmla="*/ 0 h 1900622"/>
              <a:gd name="connsiteX7" fmla="*/ 3736540 w 3736540"/>
              <a:gd name="connsiteY7" fmla="*/ 0 h 1900622"/>
              <a:gd name="connsiteX8" fmla="*/ 3736540 w 3736540"/>
              <a:gd name="connsiteY8" fmla="*/ 437143 h 1900622"/>
              <a:gd name="connsiteX9" fmla="*/ 3736540 w 3736540"/>
              <a:gd name="connsiteY9" fmla="*/ 893292 h 1900622"/>
              <a:gd name="connsiteX10" fmla="*/ 3736540 w 3736540"/>
              <a:gd name="connsiteY10" fmla="*/ 1368448 h 1900622"/>
              <a:gd name="connsiteX11" fmla="*/ 3736540 w 3736540"/>
              <a:gd name="connsiteY11" fmla="*/ 1900622 h 1900622"/>
              <a:gd name="connsiteX12" fmla="*/ 3314845 w 3736540"/>
              <a:gd name="connsiteY12" fmla="*/ 1900622 h 1900622"/>
              <a:gd name="connsiteX13" fmla="*/ 2818419 w 3736540"/>
              <a:gd name="connsiteY13" fmla="*/ 1900622 h 1900622"/>
              <a:gd name="connsiteX14" fmla="*/ 2321993 w 3736540"/>
              <a:gd name="connsiteY14" fmla="*/ 1900622 h 1900622"/>
              <a:gd name="connsiteX15" fmla="*/ 1825567 w 3736540"/>
              <a:gd name="connsiteY15" fmla="*/ 1900622 h 1900622"/>
              <a:gd name="connsiteX16" fmla="*/ 1329141 w 3736540"/>
              <a:gd name="connsiteY16" fmla="*/ 1900622 h 1900622"/>
              <a:gd name="connsiteX17" fmla="*/ 795349 w 3736540"/>
              <a:gd name="connsiteY17" fmla="*/ 1900622 h 1900622"/>
              <a:gd name="connsiteX18" fmla="*/ 0 w 3736540"/>
              <a:gd name="connsiteY18" fmla="*/ 1900622 h 1900622"/>
              <a:gd name="connsiteX19" fmla="*/ 0 w 3736540"/>
              <a:gd name="connsiteY19" fmla="*/ 1406460 h 1900622"/>
              <a:gd name="connsiteX20" fmla="*/ 0 w 3736540"/>
              <a:gd name="connsiteY20" fmla="*/ 931305 h 1900622"/>
              <a:gd name="connsiteX21" fmla="*/ 0 w 3736540"/>
              <a:gd name="connsiteY21" fmla="*/ 475156 h 1900622"/>
              <a:gd name="connsiteX22" fmla="*/ 0 w 3736540"/>
              <a:gd name="connsiteY22" fmla="*/ 0 h 1900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736540" h="1900622" fill="none" extrusionOk="0">
                <a:moveTo>
                  <a:pt x="0" y="0"/>
                </a:moveTo>
                <a:cubicBezTo>
                  <a:pt x="89154" y="-21032"/>
                  <a:pt x="251694" y="25996"/>
                  <a:pt x="421695" y="0"/>
                </a:cubicBezTo>
                <a:cubicBezTo>
                  <a:pt x="591697" y="-25996"/>
                  <a:pt x="835734" y="18974"/>
                  <a:pt x="992852" y="0"/>
                </a:cubicBezTo>
                <a:cubicBezTo>
                  <a:pt x="1149970" y="-18974"/>
                  <a:pt x="1336093" y="27333"/>
                  <a:pt x="1526643" y="0"/>
                </a:cubicBezTo>
                <a:cubicBezTo>
                  <a:pt x="1717193" y="-27333"/>
                  <a:pt x="1911220" y="37835"/>
                  <a:pt x="2060435" y="0"/>
                </a:cubicBezTo>
                <a:cubicBezTo>
                  <a:pt x="2209650" y="-37835"/>
                  <a:pt x="2347329" y="52813"/>
                  <a:pt x="2594226" y="0"/>
                </a:cubicBezTo>
                <a:cubicBezTo>
                  <a:pt x="2841123" y="-52813"/>
                  <a:pt x="3073870" y="42602"/>
                  <a:pt x="3202749" y="0"/>
                </a:cubicBezTo>
                <a:cubicBezTo>
                  <a:pt x="3331628" y="-42602"/>
                  <a:pt x="3470275" y="38983"/>
                  <a:pt x="3736540" y="0"/>
                </a:cubicBezTo>
                <a:cubicBezTo>
                  <a:pt x="3778097" y="209042"/>
                  <a:pt x="3733899" y="342798"/>
                  <a:pt x="3736540" y="437143"/>
                </a:cubicBezTo>
                <a:cubicBezTo>
                  <a:pt x="3739181" y="531488"/>
                  <a:pt x="3692436" y="755973"/>
                  <a:pt x="3736540" y="893292"/>
                </a:cubicBezTo>
                <a:cubicBezTo>
                  <a:pt x="3780644" y="1030611"/>
                  <a:pt x="3685826" y="1245457"/>
                  <a:pt x="3736540" y="1368448"/>
                </a:cubicBezTo>
                <a:cubicBezTo>
                  <a:pt x="3787254" y="1491439"/>
                  <a:pt x="3682073" y="1702068"/>
                  <a:pt x="3736540" y="1900622"/>
                </a:cubicBezTo>
                <a:cubicBezTo>
                  <a:pt x="3581519" y="1950994"/>
                  <a:pt x="3454826" y="1898875"/>
                  <a:pt x="3314845" y="1900622"/>
                </a:cubicBezTo>
                <a:cubicBezTo>
                  <a:pt x="3174864" y="1902369"/>
                  <a:pt x="3031506" y="1881502"/>
                  <a:pt x="2818419" y="1900622"/>
                </a:cubicBezTo>
                <a:cubicBezTo>
                  <a:pt x="2605332" y="1919742"/>
                  <a:pt x="2467454" y="1890256"/>
                  <a:pt x="2321993" y="1900622"/>
                </a:cubicBezTo>
                <a:cubicBezTo>
                  <a:pt x="2176532" y="1910988"/>
                  <a:pt x="1992552" y="1847039"/>
                  <a:pt x="1825567" y="1900622"/>
                </a:cubicBezTo>
                <a:cubicBezTo>
                  <a:pt x="1658582" y="1954205"/>
                  <a:pt x="1439430" y="1873056"/>
                  <a:pt x="1329141" y="1900622"/>
                </a:cubicBezTo>
                <a:cubicBezTo>
                  <a:pt x="1218852" y="1928188"/>
                  <a:pt x="974444" y="1855899"/>
                  <a:pt x="795349" y="1900622"/>
                </a:cubicBezTo>
                <a:cubicBezTo>
                  <a:pt x="616254" y="1945345"/>
                  <a:pt x="161346" y="1892495"/>
                  <a:pt x="0" y="1900622"/>
                </a:cubicBezTo>
                <a:cubicBezTo>
                  <a:pt x="-29267" y="1749083"/>
                  <a:pt x="55131" y="1520515"/>
                  <a:pt x="0" y="1406460"/>
                </a:cubicBezTo>
                <a:cubicBezTo>
                  <a:pt x="-55131" y="1292405"/>
                  <a:pt x="54214" y="1154038"/>
                  <a:pt x="0" y="931305"/>
                </a:cubicBezTo>
                <a:cubicBezTo>
                  <a:pt x="-54214" y="708572"/>
                  <a:pt x="20173" y="674155"/>
                  <a:pt x="0" y="475156"/>
                </a:cubicBezTo>
                <a:cubicBezTo>
                  <a:pt x="-20173" y="276157"/>
                  <a:pt x="37003" y="219463"/>
                  <a:pt x="0" y="0"/>
                </a:cubicBezTo>
                <a:close/>
              </a:path>
              <a:path w="3736540" h="1900622" stroke="0" extrusionOk="0">
                <a:moveTo>
                  <a:pt x="0" y="0"/>
                </a:moveTo>
                <a:cubicBezTo>
                  <a:pt x="239288" y="-39396"/>
                  <a:pt x="455018" y="30753"/>
                  <a:pt x="571157" y="0"/>
                </a:cubicBezTo>
                <a:cubicBezTo>
                  <a:pt x="687296" y="-30753"/>
                  <a:pt x="966069" y="27007"/>
                  <a:pt x="1104948" y="0"/>
                </a:cubicBezTo>
                <a:cubicBezTo>
                  <a:pt x="1243827" y="-27007"/>
                  <a:pt x="1345216" y="37938"/>
                  <a:pt x="1526643" y="0"/>
                </a:cubicBezTo>
                <a:cubicBezTo>
                  <a:pt x="1708071" y="-37938"/>
                  <a:pt x="1820679" y="34776"/>
                  <a:pt x="1948339" y="0"/>
                </a:cubicBezTo>
                <a:cubicBezTo>
                  <a:pt x="2075999" y="-34776"/>
                  <a:pt x="2219654" y="1441"/>
                  <a:pt x="2407399" y="0"/>
                </a:cubicBezTo>
                <a:cubicBezTo>
                  <a:pt x="2595144" y="-1441"/>
                  <a:pt x="2844992" y="52388"/>
                  <a:pt x="2978556" y="0"/>
                </a:cubicBezTo>
                <a:cubicBezTo>
                  <a:pt x="3112120" y="-52388"/>
                  <a:pt x="3536134" y="63841"/>
                  <a:pt x="3736540" y="0"/>
                </a:cubicBezTo>
                <a:cubicBezTo>
                  <a:pt x="3768518" y="180006"/>
                  <a:pt x="3729221" y="375340"/>
                  <a:pt x="3736540" y="494162"/>
                </a:cubicBezTo>
                <a:cubicBezTo>
                  <a:pt x="3743859" y="612984"/>
                  <a:pt x="3723840" y="835545"/>
                  <a:pt x="3736540" y="988323"/>
                </a:cubicBezTo>
                <a:cubicBezTo>
                  <a:pt x="3749240" y="1141101"/>
                  <a:pt x="3714330" y="1543068"/>
                  <a:pt x="3736540" y="1900622"/>
                </a:cubicBezTo>
                <a:cubicBezTo>
                  <a:pt x="3568741" y="1904937"/>
                  <a:pt x="3415770" y="1853495"/>
                  <a:pt x="3277479" y="1900622"/>
                </a:cubicBezTo>
                <a:cubicBezTo>
                  <a:pt x="3139188" y="1947749"/>
                  <a:pt x="2949886" y="1875370"/>
                  <a:pt x="2855784" y="1900622"/>
                </a:cubicBezTo>
                <a:cubicBezTo>
                  <a:pt x="2761682" y="1925874"/>
                  <a:pt x="2433418" y="1841884"/>
                  <a:pt x="2321993" y="1900622"/>
                </a:cubicBezTo>
                <a:cubicBezTo>
                  <a:pt x="2210568" y="1959360"/>
                  <a:pt x="2040125" y="1889802"/>
                  <a:pt x="1825567" y="1900622"/>
                </a:cubicBezTo>
                <a:cubicBezTo>
                  <a:pt x="1611009" y="1911442"/>
                  <a:pt x="1516270" y="1894312"/>
                  <a:pt x="1366506" y="1900622"/>
                </a:cubicBezTo>
                <a:cubicBezTo>
                  <a:pt x="1216742" y="1906932"/>
                  <a:pt x="948532" y="1873266"/>
                  <a:pt x="832715" y="1900622"/>
                </a:cubicBezTo>
                <a:cubicBezTo>
                  <a:pt x="716898" y="1927978"/>
                  <a:pt x="363821" y="1874165"/>
                  <a:pt x="0" y="1900622"/>
                </a:cubicBezTo>
                <a:cubicBezTo>
                  <a:pt x="-10485" y="1686067"/>
                  <a:pt x="18920" y="1580468"/>
                  <a:pt x="0" y="1425467"/>
                </a:cubicBezTo>
                <a:cubicBezTo>
                  <a:pt x="-18920" y="1270466"/>
                  <a:pt x="43415" y="1174649"/>
                  <a:pt x="0" y="950311"/>
                </a:cubicBezTo>
                <a:cubicBezTo>
                  <a:pt x="-43415" y="725973"/>
                  <a:pt x="23647" y="706643"/>
                  <a:pt x="0" y="513168"/>
                </a:cubicBezTo>
                <a:cubicBezTo>
                  <a:pt x="-23647" y="319693"/>
                  <a:pt x="59840" y="202460"/>
                  <a:pt x="0" y="0"/>
                </a:cubicBezTo>
                <a:close/>
              </a:path>
            </a:pathLst>
          </a:custGeom>
          <a:ln w="63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5207434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3" name="object 3"/>
          <p:cNvSpPr txBox="1"/>
          <p:nvPr/>
        </p:nvSpPr>
        <p:spPr>
          <a:xfrm>
            <a:off x="327062" y="838200"/>
            <a:ext cx="6124538" cy="4025461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词法分析器的作用</a:t>
            </a:r>
            <a:endParaRPr sz="2800" spc="-5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69266" indent="-457200">
              <a:lnSpc>
                <a:spcPct val="100000"/>
              </a:lnSpc>
              <a:spcBef>
                <a:spcPts val="6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词法单元的模式（正则表达式）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469266" indent="-457200">
              <a:lnSpc>
                <a:spcPct val="100000"/>
              </a:lnSpc>
              <a:spcBef>
                <a:spcPts val="6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词法单元的识别（状态转换图）</a:t>
            </a:r>
            <a:endParaRPr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469266" indent="-457200">
              <a:spcBef>
                <a:spcPts val="6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词法分析器生成工具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926466" lvl="1" indent="-457200">
              <a:spcBef>
                <a:spcPts val="675"/>
              </a:spcBef>
              <a:buClr>
                <a:srgbClr val="CC9900"/>
              </a:buClr>
              <a:buSzPct val="69642"/>
              <a:buFont typeface="宋体" panose="02010600030101010101" pitchFamily="2" charset="-122"/>
              <a:buChar char="-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有限状态自动机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1358265" lvl="2" indent="-440055">
              <a:spcBef>
                <a:spcPts val="605"/>
              </a:spcBef>
              <a:buClr>
                <a:srgbClr val="808080"/>
              </a:buClr>
              <a:buSzPct val="64583"/>
              <a:buFont typeface="Arial" panose="020B0604020202020204" pitchFamily="34" charset="0"/>
              <a:buChar char="•"/>
              <a:tabLst>
                <a:tab pos="901065" algn="l"/>
                <a:tab pos="901700" algn="l"/>
              </a:tabLst>
            </a:pPr>
            <a:r>
              <a:rPr lang="zh-CN" altLang="en-US" sz="24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非</a:t>
            </a:r>
            <a:r>
              <a:rPr lang="zh-CN" altLang="en-US"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确定有限状态自动机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1358265" lvl="2" indent="-440055">
              <a:spcBef>
                <a:spcPts val="575"/>
              </a:spcBef>
              <a:buClr>
                <a:srgbClr val="808080"/>
              </a:buClr>
              <a:buSzPct val="64583"/>
              <a:buFont typeface="Arial" panose="020B0604020202020204" pitchFamily="34" charset="0"/>
              <a:buChar char="•"/>
              <a:tabLst>
                <a:tab pos="901065" algn="l"/>
                <a:tab pos="901700" algn="l"/>
              </a:tabLst>
            </a:pPr>
            <a:r>
              <a:rPr lang="zh-CN" altLang="en-US" sz="24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确定有限状态自动机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926466" lvl="1" indent="-457200">
              <a:spcBef>
                <a:spcPts val="675"/>
              </a:spcBef>
              <a:buClr>
                <a:srgbClr val="CC9900"/>
              </a:buClr>
              <a:buSzPct val="69642"/>
              <a:buFont typeface="宋体" panose="02010600030101010101" pitchFamily="2" charset="-122"/>
              <a:buChar char="-"/>
              <a:tabLst>
                <a:tab pos="460375" algn="l"/>
                <a:tab pos="461009" algn="l"/>
              </a:tabLst>
            </a:pPr>
            <a:r>
              <a:rPr lang="en-US" altLang="zh-CN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Flex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19BA9EA-94D0-2F3A-5093-66C8251998B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01100" y="6553200"/>
            <a:ext cx="685800" cy="153888"/>
          </a:xfrm>
        </p:spPr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29</a:t>
            </a:fld>
            <a:endParaRPr lang="en-US" altLang="zh-CN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C9A9FBC1-33F0-278D-76E9-8A3BD6D9FA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062" y="50800"/>
            <a:ext cx="408559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本章内容</a:t>
            </a:r>
            <a:endParaRPr spc="-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0936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9EED080-40B2-5769-81D2-1B35806FCE6A}"/>
              </a:ext>
            </a:extLst>
          </p:cNvPr>
          <p:cNvSpPr/>
          <p:nvPr/>
        </p:nvSpPr>
        <p:spPr>
          <a:xfrm>
            <a:off x="152400" y="4032192"/>
            <a:ext cx="4191000" cy="22860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4" y="76200"/>
            <a:ext cx="798413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词法单元的识别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25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3400" y="914400"/>
            <a:ext cx="8153400" cy="268355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ts val="36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词法分析器要求能够检查输入字符串，在其前缀中找出和某个模式匹配的词素，进而获得</a:t>
            </a:r>
            <a:r>
              <a:rPr lang="en-US" altLang="zh-CN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token</a:t>
            </a:r>
          </a:p>
          <a:p>
            <a:pPr marL="469266" indent="-457200">
              <a:lnSpc>
                <a:spcPts val="36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首先通过正则定义来描述各种词法单元的模式</a:t>
            </a:r>
            <a:endParaRPr lang="en-US" altLang="zh-CN" sz="2800" spc="-5" dirty="0">
              <a:solidFill>
                <a:srgbClr val="29292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69266" indent="-457200">
              <a:lnSpc>
                <a:spcPts val="36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然后构造状态转换图（在纸上，或者在你脑海里）</a:t>
            </a:r>
            <a:endParaRPr lang="en-US" altLang="zh-CN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69266" indent="-457200">
              <a:lnSpc>
                <a:spcPts val="36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用程序模拟状态转换图的状态转换过程</a:t>
            </a:r>
            <a:endParaRPr lang="en-US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F731560-49D5-D329-4E7F-3E398416546C}"/>
              </a:ext>
            </a:extLst>
          </p:cNvPr>
          <p:cNvGrpSpPr>
            <a:grpSpLocks noChangeAspect="1"/>
          </p:cNvGrpSpPr>
          <p:nvPr/>
        </p:nvGrpSpPr>
        <p:grpSpPr>
          <a:xfrm>
            <a:off x="315026" y="4083287"/>
            <a:ext cx="3839708" cy="2119548"/>
            <a:chOff x="4775200" y="1884023"/>
            <a:chExt cx="4363305" cy="2408577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40C8CCD0-9953-E0C3-0F4D-92B6D284808B}"/>
                </a:ext>
              </a:extLst>
            </p:cNvPr>
            <p:cNvGrpSpPr/>
            <p:nvPr/>
          </p:nvGrpSpPr>
          <p:grpSpPr>
            <a:xfrm>
              <a:off x="4775200" y="1884023"/>
              <a:ext cx="4363305" cy="2408577"/>
              <a:chOff x="4775200" y="1666692"/>
              <a:chExt cx="4363305" cy="2408577"/>
            </a:xfrm>
          </p:grpSpPr>
          <p:pic>
            <p:nvPicPr>
              <p:cNvPr id="36" name="图片 35">
                <a:extLst>
                  <a:ext uri="{FF2B5EF4-FFF2-40B4-BE49-F238E27FC236}">
                    <a16:creationId xmlns:a16="http://schemas.microsoft.com/office/drawing/2014/main" id="{69903A7D-0AA5-0DEB-9F20-7D20867271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87991" y="1666692"/>
                <a:ext cx="4350514" cy="2154577"/>
              </a:xfrm>
              <a:prstGeom prst="rect">
                <a:avLst/>
              </a:prstGeom>
            </p:spPr>
          </p:pic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68DD6DB4-5E28-EB71-AECD-52E2AD004432}"/>
                  </a:ext>
                </a:extLst>
              </p:cNvPr>
              <p:cNvSpPr/>
              <p:nvPr/>
            </p:nvSpPr>
            <p:spPr>
              <a:xfrm>
                <a:off x="4775200" y="3780336"/>
                <a:ext cx="4337905" cy="294933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noFill/>
                </a:endParaRPr>
              </a:p>
            </p:txBody>
          </p:sp>
        </p:grpSp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D6EB0B27-CBA5-58FF-4996-7DECC3F1B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4754" y="4024650"/>
              <a:ext cx="2969146" cy="248606"/>
            </a:xfrm>
            <a:prstGeom prst="rect">
              <a:avLst/>
            </a:prstGeom>
          </p:spPr>
        </p:pic>
      </p:grpSp>
      <p:pic>
        <p:nvPicPr>
          <p:cNvPr id="39" name="图片 38">
            <a:extLst>
              <a:ext uri="{FF2B5EF4-FFF2-40B4-BE49-F238E27FC236}">
                <a16:creationId xmlns:a16="http://schemas.microsoft.com/office/drawing/2014/main" id="{09F4FDEC-406D-62A7-4095-0D61532D7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6278" y="3872104"/>
            <a:ext cx="3963595" cy="2541914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1422266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25628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bg1"/>
                </a:solidFill>
              </a:rPr>
              <a:t>状态转换图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25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6072" y="943085"/>
            <a:ext cx="8146415" cy="5199437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ts val="3600"/>
              </a:lnSpc>
              <a:spcBef>
                <a:spcPts val="6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sz="2800" spc="5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状态转换</a:t>
            </a:r>
            <a:r>
              <a:rPr sz="2800" spc="-5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</a:t>
            </a:r>
            <a:r>
              <a:rPr sz="2800" spc="-185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sz="2800" spc="-5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sz="2800" spc="-5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ransition</a:t>
            </a:r>
            <a:r>
              <a:rPr sz="2800" spc="-3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diagram)</a:t>
            </a:r>
            <a:endParaRPr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01065" lvl="1" indent="-440055">
              <a:lnSpc>
                <a:spcPts val="3600"/>
              </a:lnSpc>
              <a:spcBef>
                <a:spcPts val="605"/>
              </a:spcBef>
              <a:buClr>
                <a:srgbClr val="808080"/>
              </a:buClr>
              <a:buSzPct val="64583"/>
              <a:buFont typeface="SimSun"/>
              <a:buChar char="–"/>
              <a:tabLst>
                <a:tab pos="901065" algn="l"/>
                <a:tab pos="901700" algn="l"/>
              </a:tabLst>
            </a:pPr>
            <a:r>
              <a:rPr sz="2400" spc="10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</a:t>
            </a:r>
            <a:r>
              <a:rPr sz="2400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态</a:t>
            </a:r>
            <a:r>
              <a:rPr sz="2400" b="1" spc="-17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4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sz="24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tate)：</a:t>
            </a:r>
            <a:r>
              <a:rPr sz="2400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表示在</a:t>
            </a:r>
            <a:r>
              <a:rPr lang="zh-CN" altLang="en-US" sz="24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词素</a:t>
            </a:r>
            <a:r>
              <a:rPr sz="2400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识别</a:t>
            </a:r>
            <a:r>
              <a:rPr lang="zh-CN" altLang="en-US" sz="24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过程中</a:t>
            </a:r>
            <a:r>
              <a:rPr sz="2400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可能出现的情况</a:t>
            </a:r>
            <a:endParaRPr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306830" lvl="2" indent="-403225">
              <a:lnSpc>
                <a:spcPts val="3600"/>
              </a:lnSpc>
              <a:spcBef>
                <a:spcPts val="509"/>
              </a:spcBef>
              <a:buClr>
                <a:srgbClr val="CC9900"/>
              </a:buClr>
              <a:buSzPct val="60000"/>
              <a:buFont typeface="Palatino Linotype"/>
              <a:buChar char="•"/>
              <a:tabLst>
                <a:tab pos="1306195" algn="l"/>
                <a:tab pos="1307465" algn="l"/>
              </a:tabLst>
            </a:pPr>
            <a:r>
              <a:rPr lang="zh-CN" altLang="en-US" sz="20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</a:t>
            </a:r>
            <a:r>
              <a:rPr sz="2000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看作是</a:t>
            </a:r>
            <a:r>
              <a:rPr lang="zh-CN" altLang="en-US" sz="20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对前一部分字符串处理情况</a:t>
            </a:r>
            <a:r>
              <a:rPr sz="2000" spc="-15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sz="2000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总结</a:t>
            </a:r>
            <a:endParaRPr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306830" lvl="2" indent="-403225">
              <a:lnSpc>
                <a:spcPts val="3600"/>
              </a:lnSpc>
              <a:spcBef>
                <a:spcPts val="480"/>
              </a:spcBef>
              <a:buClr>
                <a:srgbClr val="CC9900"/>
              </a:buClr>
              <a:buSzPct val="60000"/>
              <a:buFont typeface="Palatino Linotype"/>
              <a:buChar char="•"/>
              <a:tabLst>
                <a:tab pos="1306195" algn="l"/>
                <a:tab pos="1307465" algn="l"/>
              </a:tabLst>
            </a:pP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某些状态为</a:t>
            </a:r>
            <a:r>
              <a:rPr sz="2000" spc="1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接</a:t>
            </a:r>
            <a:r>
              <a:rPr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受</a:t>
            </a:r>
            <a:r>
              <a:rPr sz="2000" spc="-15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</a:t>
            </a:r>
            <a:r>
              <a:rPr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态</a:t>
            </a:r>
            <a:r>
              <a:rPr sz="2000" spc="-1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</a:t>
            </a:r>
            <a:r>
              <a:rPr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最终状</a:t>
            </a:r>
            <a:r>
              <a:rPr sz="2000" spc="-1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态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，表</a:t>
            </a:r>
            <a:r>
              <a:rPr sz="2000" spc="-1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明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已找</a:t>
            </a:r>
            <a:r>
              <a:rPr sz="2000" spc="-1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词素</a:t>
            </a:r>
            <a:endParaRPr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306830" lvl="2" indent="-403225">
              <a:lnSpc>
                <a:spcPts val="3600"/>
              </a:lnSpc>
              <a:spcBef>
                <a:spcPts val="480"/>
              </a:spcBef>
              <a:buClr>
                <a:srgbClr val="CC9900"/>
              </a:buClr>
              <a:buSzPct val="60000"/>
              <a:buFont typeface="Palatino Linotype"/>
              <a:buChar char="•"/>
              <a:tabLst>
                <a:tab pos="1306195" algn="l"/>
                <a:tab pos="1307465" algn="l"/>
              </a:tabLst>
            </a:pP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加</a:t>
            </a:r>
            <a:r>
              <a:rPr sz="20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  <a:r>
              <a:rPr lang="zh-CN" altLang="en-US" sz="20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sz="2000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接受状态表示</a:t>
            </a:r>
            <a:r>
              <a:rPr sz="2000" spc="-10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最</a:t>
            </a:r>
            <a:r>
              <a:rPr sz="2000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后读</a:t>
            </a:r>
            <a:r>
              <a:rPr sz="2000" spc="-10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入</a:t>
            </a:r>
            <a:r>
              <a:rPr sz="2000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的符</a:t>
            </a:r>
            <a:r>
              <a:rPr sz="2000" spc="-10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号</a:t>
            </a:r>
            <a:r>
              <a:rPr sz="2000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</a:t>
            </a:r>
            <a:r>
              <a:rPr lang="zh-CN" altLang="en-US" sz="20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纳入</a:t>
            </a:r>
            <a:r>
              <a:rPr sz="2000" spc="-10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词</a:t>
            </a:r>
            <a:r>
              <a:rPr sz="2000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素</a:t>
            </a:r>
            <a:endParaRPr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306830" lvl="2" indent="-403225">
              <a:lnSpc>
                <a:spcPts val="3600"/>
              </a:lnSpc>
              <a:spcBef>
                <a:spcPts val="480"/>
              </a:spcBef>
              <a:buClr>
                <a:srgbClr val="CC9900"/>
              </a:buClr>
              <a:buSzPct val="60000"/>
              <a:buFont typeface="Palatino Linotype"/>
              <a:buChar char="•"/>
              <a:tabLst>
                <a:tab pos="1306195" algn="l"/>
                <a:tab pos="1307465" algn="l"/>
              </a:tabLst>
            </a:pPr>
            <a:r>
              <a:rPr sz="2000" spc="1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开始</a:t>
            </a:r>
            <a:r>
              <a:rPr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状态</a:t>
            </a:r>
            <a:r>
              <a:rPr sz="2000" b="1" spc="-14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sz="2000" spc="1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初始</a:t>
            </a:r>
            <a:r>
              <a:rPr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</a:t>
            </a:r>
            <a:r>
              <a:rPr sz="2000" spc="-1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态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sz="2000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用</a:t>
            </a:r>
            <a:r>
              <a:rPr lang="en-US" sz="2000" spc="-10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sz="2000" spc="-5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</a:t>
            </a:r>
            <a:r>
              <a:rPr sz="2000" spc="-15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sz="2000" spc="-5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sz="2000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边表示</a:t>
            </a:r>
            <a:endParaRPr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01065" lvl="1" indent="-440055">
              <a:lnSpc>
                <a:spcPts val="3600"/>
              </a:lnSpc>
              <a:spcBef>
                <a:spcPts val="550"/>
              </a:spcBef>
              <a:buClr>
                <a:srgbClr val="808080"/>
              </a:buClr>
              <a:buSzPct val="64583"/>
              <a:buFont typeface="SimSun"/>
              <a:buChar char="–"/>
              <a:tabLst>
                <a:tab pos="901065" algn="l"/>
                <a:tab pos="901700" algn="l"/>
              </a:tabLst>
            </a:pPr>
            <a:r>
              <a:rPr sz="24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边</a:t>
            </a:r>
            <a:r>
              <a:rPr sz="2400" b="1" spc="-16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4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sz="24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dge)：从一个状态指向另一个状态</a:t>
            </a:r>
            <a:endParaRPr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306830" lvl="2" indent="-403225">
              <a:lnSpc>
                <a:spcPts val="3600"/>
              </a:lnSpc>
              <a:spcBef>
                <a:spcPts val="509"/>
              </a:spcBef>
              <a:buClr>
                <a:srgbClr val="CC9900"/>
              </a:buClr>
              <a:buSzPct val="60000"/>
              <a:buFont typeface="Palatino Linotype"/>
              <a:buChar char="•"/>
              <a:tabLst>
                <a:tab pos="1306195" algn="l"/>
                <a:tab pos="1307465" algn="l"/>
              </a:tabLst>
            </a:pP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边的标号是一个或多个</a:t>
            </a:r>
            <a:r>
              <a:rPr sz="2000" spc="-1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符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号</a:t>
            </a:r>
            <a:endParaRPr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306830" lvl="2" indent="-403225">
              <a:lnSpc>
                <a:spcPts val="3600"/>
              </a:lnSpc>
              <a:spcBef>
                <a:spcPts val="480"/>
              </a:spcBef>
              <a:buClr>
                <a:srgbClr val="CC9900"/>
              </a:buClr>
              <a:buSzPct val="60000"/>
              <a:buFont typeface="Palatino Linotype"/>
              <a:buChar char="•"/>
              <a:tabLst>
                <a:tab pos="1306195" algn="l"/>
                <a:tab pos="1307465" algn="l"/>
              </a:tabLst>
            </a:pPr>
            <a:r>
              <a:rPr lang="zh-CN" altLang="en-US" sz="20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若</a:t>
            </a:r>
            <a:r>
              <a:rPr sz="2000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当前状态</a:t>
            </a:r>
            <a:r>
              <a:rPr sz="2000" spc="5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</a:t>
            </a:r>
            <a:r>
              <a:rPr sz="2000" i="1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sz="2000" spc="5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，下</a:t>
            </a:r>
            <a:r>
              <a:rPr sz="2000" spc="-5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</a:t>
            </a:r>
            <a:r>
              <a:rPr sz="2000" spc="5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个输</a:t>
            </a:r>
            <a:r>
              <a:rPr sz="2000" spc="-20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入</a:t>
            </a:r>
            <a:r>
              <a:rPr sz="2000" spc="5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符号</a:t>
            </a:r>
            <a:r>
              <a:rPr sz="2000" spc="-15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</a:t>
            </a:r>
            <a:r>
              <a:rPr sz="2000" i="1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sz="2000" spc="-10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sz="2000" spc="5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就沿</a:t>
            </a:r>
            <a:r>
              <a:rPr sz="2000" spc="-20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着</a:t>
            </a:r>
            <a:r>
              <a:rPr sz="2000" spc="5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从</a:t>
            </a:r>
            <a:r>
              <a:rPr sz="2000" i="1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sz="2000" spc="-10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离</a:t>
            </a:r>
            <a:r>
              <a:rPr sz="2000" spc="5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开，</a:t>
            </a:r>
            <a:r>
              <a:rPr sz="2000" spc="-20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标</a:t>
            </a:r>
            <a:r>
              <a:rPr sz="2000" spc="5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号</a:t>
            </a:r>
            <a:r>
              <a:rPr sz="2000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</a:t>
            </a:r>
            <a:r>
              <a:rPr sz="2000" i="1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sz="2000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的边到达下一个状态</a:t>
            </a:r>
            <a:endParaRPr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4" y="76200"/>
            <a:ext cx="9156073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 err="1">
                <a:solidFill>
                  <a:schemeClr val="bg1"/>
                </a:solidFill>
              </a:rPr>
              <a:t>状态转换图</a:t>
            </a:r>
            <a:r>
              <a:rPr lang="zh-CN" altLang="en-US" spc="-5" dirty="0">
                <a:solidFill>
                  <a:schemeClr val="bg1"/>
                </a:solidFill>
              </a:rPr>
              <a:t>长什么样？有何用？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25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3AE3ACE-0971-A3AE-76B2-CAF842A13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316576"/>
            <a:ext cx="5830296" cy="4362297"/>
          </a:xfrm>
          <a:custGeom>
            <a:avLst/>
            <a:gdLst>
              <a:gd name="connsiteX0" fmla="*/ 0 w 5830296"/>
              <a:gd name="connsiteY0" fmla="*/ 0 h 4362297"/>
              <a:gd name="connsiteX1" fmla="*/ 531205 w 5830296"/>
              <a:gd name="connsiteY1" fmla="*/ 0 h 4362297"/>
              <a:gd name="connsiteX2" fmla="*/ 1120712 w 5830296"/>
              <a:gd name="connsiteY2" fmla="*/ 0 h 4362297"/>
              <a:gd name="connsiteX3" fmla="*/ 1768523 w 5830296"/>
              <a:gd name="connsiteY3" fmla="*/ 0 h 4362297"/>
              <a:gd name="connsiteX4" fmla="*/ 2416334 w 5830296"/>
              <a:gd name="connsiteY4" fmla="*/ 0 h 4362297"/>
              <a:gd name="connsiteX5" fmla="*/ 2889236 w 5830296"/>
              <a:gd name="connsiteY5" fmla="*/ 0 h 4362297"/>
              <a:gd name="connsiteX6" fmla="*/ 3420440 w 5830296"/>
              <a:gd name="connsiteY6" fmla="*/ 0 h 4362297"/>
              <a:gd name="connsiteX7" fmla="*/ 4184857 w 5830296"/>
              <a:gd name="connsiteY7" fmla="*/ 0 h 4362297"/>
              <a:gd name="connsiteX8" fmla="*/ 4657759 w 5830296"/>
              <a:gd name="connsiteY8" fmla="*/ 0 h 4362297"/>
              <a:gd name="connsiteX9" fmla="*/ 5830296 w 5830296"/>
              <a:gd name="connsiteY9" fmla="*/ 0 h 4362297"/>
              <a:gd name="connsiteX10" fmla="*/ 5830296 w 5830296"/>
              <a:gd name="connsiteY10" fmla="*/ 492316 h 4362297"/>
              <a:gd name="connsiteX11" fmla="*/ 5830296 w 5830296"/>
              <a:gd name="connsiteY11" fmla="*/ 1028256 h 4362297"/>
              <a:gd name="connsiteX12" fmla="*/ 5830296 w 5830296"/>
              <a:gd name="connsiteY12" fmla="*/ 1607818 h 4362297"/>
              <a:gd name="connsiteX13" fmla="*/ 5830296 w 5830296"/>
              <a:gd name="connsiteY13" fmla="*/ 2231003 h 4362297"/>
              <a:gd name="connsiteX14" fmla="*/ 5830296 w 5830296"/>
              <a:gd name="connsiteY14" fmla="*/ 2723320 h 4362297"/>
              <a:gd name="connsiteX15" fmla="*/ 5830296 w 5830296"/>
              <a:gd name="connsiteY15" fmla="*/ 3346505 h 4362297"/>
              <a:gd name="connsiteX16" fmla="*/ 5830296 w 5830296"/>
              <a:gd name="connsiteY16" fmla="*/ 4362297 h 4362297"/>
              <a:gd name="connsiteX17" fmla="*/ 5065879 w 5830296"/>
              <a:gd name="connsiteY17" fmla="*/ 4362297 h 4362297"/>
              <a:gd name="connsiteX18" fmla="*/ 4359766 w 5830296"/>
              <a:gd name="connsiteY18" fmla="*/ 4362297 h 4362297"/>
              <a:gd name="connsiteX19" fmla="*/ 3653652 w 5830296"/>
              <a:gd name="connsiteY19" fmla="*/ 4362297 h 4362297"/>
              <a:gd name="connsiteX20" fmla="*/ 3122447 w 5830296"/>
              <a:gd name="connsiteY20" fmla="*/ 4362297 h 4362297"/>
              <a:gd name="connsiteX21" fmla="*/ 2532940 w 5830296"/>
              <a:gd name="connsiteY21" fmla="*/ 4362297 h 4362297"/>
              <a:gd name="connsiteX22" fmla="*/ 1768523 w 5830296"/>
              <a:gd name="connsiteY22" fmla="*/ 4362297 h 4362297"/>
              <a:gd name="connsiteX23" fmla="*/ 1295621 w 5830296"/>
              <a:gd name="connsiteY23" fmla="*/ 4362297 h 4362297"/>
              <a:gd name="connsiteX24" fmla="*/ 822720 w 5830296"/>
              <a:gd name="connsiteY24" fmla="*/ 4362297 h 4362297"/>
              <a:gd name="connsiteX25" fmla="*/ 0 w 5830296"/>
              <a:gd name="connsiteY25" fmla="*/ 4362297 h 4362297"/>
              <a:gd name="connsiteX26" fmla="*/ 0 w 5830296"/>
              <a:gd name="connsiteY26" fmla="*/ 3869981 h 4362297"/>
              <a:gd name="connsiteX27" fmla="*/ 0 w 5830296"/>
              <a:gd name="connsiteY27" fmla="*/ 3246795 h 4362297"/>
              <a:gd name="connsiteX28" fmla="*/ 0 w 5830296"/>
              <a:gd name="connsiteY28" fmla="*/ 2754479 h 4362297"/>
              <a:gd name="connsiteX29" fmla="*/ 0 w 5830296"/>
              <a:gd name="connsiteY29" fmla="*/ 2262163 h 4362297"/>
              <a:gd name="connsiteX30" fmla="*/ 0 w 5830296"/>
              <a:gd name="connsiteY30" fmla="*/ 1769846 h 4362297"/>
              <a:gd name="connsiteX31" fmla="*/ 0 w 5830296"/>
              <a:gd name="connsiteY31" fmla="*/ 1190284 h 4362297"/>
              <a:gd name="connsiteX32" fmla="*/ 0 w 5830296"/>
              <a:gd name="connsiteY32" fmla="*/ 654345 h 4362297"/>
              <a:gd name="connsiteX33" fmla="*/ 0 w 5830296"/>
              <a:gd name="connsiteY33" fmla="*/ 0 h 4362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830296" h="4362297" fill="none" extrusionOk="0">
                <a:moveTo>
                  <a:pt x="0" y="0"/>
                </a:moveTo>
                <a:cubicBezTo>
                  <a:pt x="126019" y="-7691"/>
                  <a:pt x="266735" y="-24881"/>
                  <a:pt x="531205" y="0"/>
                </a:cubicBezTo>
                <a:cubicBezTo>
                  <a:pt x="795675" y="24881"/>
                  <a:pt x="904127" y="-10751"/>
                  <a:pt x="1120712" y="0"/>
                </a:cubicBezTo>
                <a:cubicBezTo>
                  <a:pt x="1337297" y="10751"/>
                  <a:pt x="1521677" y="-13834"/>
                  <a:pt x="1768523" y="0"/>
                </a:cubicBezTo>
                <a:cubicBezTo>
                  <a:pt x="2015369" y="13834"/>
                  <a:pt x="2225433" y="-15135"/>
                  <a:pt x="2416334" y="0"/>
                </a:cubicBezTo>
                <a:cubicBezTo>
                  <a:pt x="2607235" y="15135"/>
                  <a:pt x="2725832" y="7349"/>
                  <a:pt x="2889236" y="0"/>
                </a:cubicBezTo>
                <a:cubicBezTo>
                  <a:pt x="3052640" y="-7349"/>
                  <a:pt x="3198675" y="6685"/>
                  <a:pt x="3420440" y="0"/>
                </a:cubicBezTo>
                <a:cubicBezTo>
                  <a:pt x="3642205" y="-6685"/>
                  <a:pt x="3900135" y="-8936"/>
                  <a:pt x="4184857" y="0"/>
                </a:cubicBezTo>
                <a:cubicBezTo>
                  <a:pt x="4469579" y="8936"/>
                  <a:pt x="4463131" y="-18867"/>
                  <a:pt x="4657759" y="0"/>
                </a:cubicBezTo>
                <a:cubicBezTo>
                  <a:pt x="4852387" y="18867"/>
                  <a:pt x="5300350" y="27634"/>
                  <a:pt x="5830296" y="0"/>
                </a:cubicBezTo>
                <a:cubicBezTo>
                  <a:pt x="5809322" y="230244"/>
                  <a:pt x="5844249" y="358014"/>
                  <a:pt x="5830296" y="492316"/>
                </a:cubicBezTo>
                <a:cubicBezTo>
                  <a:pt x="5816343" y="626618"/>
                  <a:pt x="5805079" y="869089"/>
                  <a:pt x="5830296" y="1028256"/>
                </a:cubicBezTo>
                <a:cubicBezTo>
                  <a:pt x="5855513" y="1187423"/>
                  <a:pt x="5830278" y="1463144"/>
                  <a:pt x="5830296" y="1607818"/>
                </a:cubicBezTo>
                <a:cubicBezTo>
                  <a:pt x="5830314" y="1752492"/>
                  <a:pt x="5802841" y="1926429"/>
                  <a:pt x="5830296" y="2231003"/>
                </a:cubicBezTo>
                <a:cubicBezTo>
                  <a:pt x="5857751" y="2535578"/>
                  <a:pt x="5839656" y="2578630"/>
                  <a:pt x="5830296" y="2723320"/>
                </a:cubicBezTo>
                <a:cubicBezTo>
                  <a:pt x="5820936" y="2868010"/>
                  <a:pt x="5836984" y="3104905"/>
                  <a:pt x="5830296" y="3346505"/>
                </a:cubicBezTo>
                <a:cubicBezTo>
                  <a:pt x="5823608" y="3588106"/>
                  <a:pt x="5821008" y="3908898"/>
                  <a:pt x="5830296" y="4362297"/>
                </a:cubicBezTo>
                <a:cubicBezTo>
                  <a:pt x="5558726" y="4331643"/>
                  <a:pt x="5340618" y="4389119"/>
                  <a:pt x="5065879" y="4362297"/>
                </a:cubicBezTo>
                <a:cubicBezTo>
                  <a:pt x="4791140" y="4335475"/>
                  <a:pt x="4672954" y="4387520"/>
                  <a:pt x="4359766" y="4362297"/>
                </a:cubicBezTo>
                <a:cubicBezTo>
                  <a:pt x="4046578" y="4337074"/>
                  <a:pt x="3874954" y="4328860"/>
                  <a:pt x="3653652" y="4362297"/>
                </a:cubicBezTo>
                <a:cubicBezTo>
                  <a:pt x="3432350" y="4395734"/>
                  <a:pt x="3370745" y="4347699"/>
                  <a:pt x="3122447" y="4362297"/>
                </a:cubicBezTo>
                <a:cubicBezTo>
                  <a:pt x="2874149" y="4376895"/>
                  <a:pt x="2816347" y="4376513"/>
                  <a:pt x="2532940" y="4362297"/>
                </a:cubicBezTo>
                <a:cubicBezTo>
                  <a:pt x="2249533" y="4348081"/>
                  <a:pt x="2089175" y="4392647"/>
                  <a:pt x="1768523" y="4362297"/>
                </a:cubicBezTo>
                <a:cubicBezTo>
                  <a:pt x="1447871" y="4331947"/>
                  <a:pt x="1495926" y="4371256"/>
                  <a:pt x="1295621" y="4362297"/>
                </a:cubicBezTo>
                <a:cubicBezTo>
                  <a:pt x="1095316" y="4353338"/>
                  <a:pt x="1016009" y="4360008"/>
                  <a:pt x="822720" y="4362297"/>
                </a:cubicBezTo>
                <a:cubicBezTo>
                  <a:pt x="629431" y="4364586"/>
                  <a:pt x="305578" y="4401644"/>
                  <a:pt x="0" y="4362297"/>
                </a:cubicBezTo>
                <a:cubicBezTo>
                  <a:pt x="-21822" y="4225845"/>
                  <a:pt x="3753" y="4026578"/>
                  <a:pt x="0" y="3869981"/>
                </a:cubicBezTo>
                <a:cubicBezTo>
                  <a:pt x="-3753" y="3713384"/>
                  <a:pt x="25003" y="3432131"/>
                  <a:pt x="0" y="3246795"/>
                </a:cubicBezTo>
                <a:cubicBezTo>
                  <a:pt x="-25003" y="3061459"/>
                  <a:pt x="-12110" y="2863215"/>
                  <a:pt x="0" y="2754479"/>
                </a:cubicBezTo>
                <a:cubicBezTo>
                  <a:pt x="12110" y="2645743"/>
                  <a:pt x="-6404" y="2485571"/>
                  <a:pt x="0" y="2262163"/>
                </a:cubicBezTo>
                <a:cubicBezTo>
                  <a:pt x="6404" y="2038755"/>
                  <a:pt x="-16731" y="1918450"/>
                  <a:pt x="0" y="1769846"/>
                </a:cubicBezTo>
                <a:cubicBezTo>
                  <a:pt x="16731" y="1621242"/>
                  <a:pt x="-11742" y="1473968"/>
                  <a:pt x="0" y="1190284"/>
                </a:cubicBezTo>
                <a:cubicBezTo>
                  <a:pt x="11742" y="906600"/>
                  <a:pt x="-22666" y="858690"/>
                  <a:pt x="0" y="654345"/>
                </a:cubicBezTo>
                <a:cubicBezTo>
                  <a:pt x="22666" y="450000"/>
                  <a:pt x="-31188" y="207352"/>
                  <a:pt x="0" y="0"/>
                </a:cubicBezTo>
                <a:close/>
              </a:path>
              <a:path w="5830296" h="4362297" stroke="0" extrusionOk="0">
                <a:moveTo>
                  <a:pt x="0" y="0"/>
                </a:moveTo>
                <a:cubicBezTo>
                  <a:pt x="275986" y="-33759"/>
                  <a:pt x="585202" y="1524"/>
                  <a:pt x="764417" y="0"/>
                </a:cubicBezTo>
                <a:cubicBezTo>
                  <a:pt x="943632" y="-1524"/>
                  <a:pt x="1132032" y="25909"/>
                  <a:pt x="1295621" y="0"/>
                </a:cubicBezTo>
                <a:cubicBezTo>
                  <a:pt x="1459210" y="-25909"/>
                  <a:pt x="1678455" y="14148"/>
                  <a:pt x="1885129" y="0"/>
                </a:cubicBezTo>
                <a:cubicBezTo>
                  <a:pt x="2091803" y="-14148"/>
                  <a:pt x="2164626" y="6715"/>
                  <a:pt x="2358031" y="0"/>
                </a:cubicBezTo>
                <a:cubicBezTo>
                  <a:pt x="2551436" y="-6715"/>
                  <a:pt x="2625521" y="-5366"/>
                  <a:pt x="2830933" y="0"/>
                </a:cubicBezTo>
                <a:cubicBezTo>
                  <a:pt x="3036345" y="5366"/>
                  <a:pt x="3149018" y="-18369"/>
                  <a:pt x="3420440" y="0"/>
                </a:cubicBezTo>
                <a:cubicBezTo>
                  <a:pt x="3691862" y="18369"/>
                  <a:pt x="3741963" y="27437"/>
                  <a:pt x="4009948" y="0"/>
                </a:cubicBezTo>
                <a:cubicBezTo>
                  <a:pt x="4277933" y="-27437"/>
                  <a:pt x="4500157" y="21002"/>
                  <a:pt x="4774365" y="0"/>
                </a:cubicBezTo>
                <a:cubicBezTo>
                  <a:pt x="5048573" y="-21002"/>
                  <a:pt x="5578209" y="10202"/>
                  <a:pt x="5830296" y="0"/>
                </a:cubicBezTo>
                <a:cubicBezTo>
                  <a:pt x="5847255" y="243726"/>
                  <a:pt x="5832575" y="299825"/>
                  <a:pt x="5830296" y="492316"/>
                </a:cubicBezTo>
                <a:cubicBezTo>
                  <a:pt x="5828017" y="684807"/>
                  <a:pt x="5851842" y="872945"/>
                  <a:pt x="5830296" y="1071879"/>
                </a:cubicBezTo>
                <a:cubicBezTo>
                  <a:pt x="5808750" y="1270813"/>
                  <a:pt x="5844367" y="1463835"/>
                  <a:pt x="5830296" y="1607818"/>
                </a:cubicBezTo>
                <a:cubicBezTo>
                  <a:pt x="5816225" y="1751801"/>
                  <a:pt x="5844799" y="2081273"/>
                  <a:pt x="5830296" y="2231003"/>
                </a:cubicBezTo>
                <a:cubicBezTo>
                  <a:pt x="5815793" y="2380733"/>
                  <a:pt x="5809668" y="2551507"/>
                  <a:pt x="5830296" y="2723320"/>
                </a:cubicBezTo>
                <a:cubicBezTo>
                  <a:pt x="5850924" y="2895133"/>
                  <a:pt x="5847439" y="3219635"/>
                  <a:pt x="5830296" y="3390128"/>
                </a:cubicBezTo>
                <a:cubicBezTo>
                  <a:pt x="5813153" y="3560621"/>
                  <a:pt x="5873716" y="4061969"/>
                  <a:pt x="5830296" y="4362297"/>
                </a:cubicBezTo>
                <a:cubicBezTo>
                  <a:pt x="5616963" y="4340186"/>
                  <a:pt x="5376675" y="4335461"/>
                  <a:pt x="5182485" y="4362297"/>
                </a:cubicBezTo>
                <a:cubicBezTo>
                  <a:pt x="4988295" y="4389133"/>
                  <a:pt x="4645249" y="4344658"/>
                  <a:pt x="4418069" y="4362297"/>
                </a:cubicBezTo>
                <a:cubicBezTo>
                  <a:pt x="4190889" y="4379936"/>
                  <a:pt x="3918144" y="4340049"/>
                  <a:pt x="3770258" y="4362297"/>
                </a:cubicBezTo>
                <a:cubicBezTo>
                  <a:pt x="3622372" y="4384545"/>
                  <a:pt x="3266769" y="4383588"/>
                  <a:pt x="3122447" y="4362297"/>
                </a:cubicBezTo>
                <a:cubicBezTo>
                  <a:pt x="2978125" y="4341006"/>
                  <a:pt x="2585352" y="4343782"/>
                  <a:pt x="2358031" y="4362297"/>
                </a:cubicBezTo>
                <a:cubicBezTo>
                  <a:pt x="2130710" y="4380812"/>
                  <a:pt x="1913363" y="4335718"/>
                  <a:pt x="1768523" y="4362297"/>
                </a:cubicBezTo>
                <a:cubicBezTo>
                  <a:pt x="1623683" y="4388876"/>
                  <a:pt x="1399010" y="4358707"/>
                  <a:pt x="1295621" y="4362297"/>
                </a:cubicBezTo>
                <a:cubicBezTo>
                  <a:pt x="1192232" y="4365887"/>
                  <a:pt x="893071" y="4389237"/>
                  <a:pt x="647811" y="4362297"/>
                </a:cubicBezTo>
                <a:cubicBezTo>
                  <a:pt x="402551" y="4335358"/>
                  <a:pt x="260361" y="4388950"/>
                  <a:pt x="0" y="4362297"/>
                </a:cubicBezTo>
                <a:cubicBezTo>
                  <a:pt x="-235" y="4176034"/>
                  <a:pt x="-20678" y="3963210"/>
                  <a:pt x="0" y="3826358"/>
                </a:cubicBezTo>
                <a:cubicBezTo>
                  <a:pt x="20678" y="3689506"/>
                  <a:pt x="-28437" y="3365515"/>
                  <a:pt x="0" y="3115926"/>
                </a:cubicBezTo>
                <a:cubicBezTo>
                  <a:pt x="28437" y="2866337"/>
                  <a:pt x="18586" y="2747240"/>
                  <a:pt x="0" y="2579987"/>
                </a:cubicBezTo>
                <a:cubicBezTo>
                  <a:pt x="-18586" y="2412734"/>
                  <a:pt x="416" y="2181535"/>
                  <a:pt x="0" y="2000425"/>
                </a:cubicBezTo>
                <a:cubicBezTo>
                  <a:pt x="-416" y="1819315"/>
                  <a:pt x="-14877" y="1613971"/>
                  <a:pt x="0" y="1420862"/>
                </a:cubicBezTo>
                <a:cubicBezTo>
                  <a:pt x="14877" y="1227753"/>
                  <a:pt x="-10716" y="1024105"/>
                  <a:pt x="0" y="754054"/>
                </a:cubicBezTo>
                <a:cubicBezTo>
                  <a:pt x="10716" y="484003"/>
                  <a:pt x="13881" y="195963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53133517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ACE664D-1BBC-7573-9CA3-10D0365242CC}"/>
              </a:ext>
            </a:extLst>
          </p:cNvPr>
          <p:cNvSpPr txBox="1"/>
          <p:nvPr/>
        </p:nvSpPr>
        <p:spPr>
          <a:xfrm>
            <a:off x="300213" y="5876108"/>
            <a:ext cx="8994258" cy="524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266" indent="-457200">
              <a:lnSpc>
                <a:spcPts val="3600"/>
              </a:lnSpc>
              <a:spcBef>
                <a:spcPts val="67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词法分析器的主体代码就是在模拟状态转换图的运行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45263E8-8EAF-5871-5BEB-DABBFD91A05B}"/>
              </a:ext>
            </a:extLst>
          </p:cNvPr>
          <p:cNvSpPr txBox="1"/>
          <p:nvPr/>
        </p:nvSpPr>
        <p:spPr>
          <a:xfrm>
            <a:off x="300213" y="792522"/>
            <a:ext cx="8994258" cy="524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266" indent="-457200">
              <a:lnSpc>
                <a:spcPts val="3600"/>
              </a:lnSpc>
              <a:spcBef>
                <a:spcPts val="67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例子：</a:t>
            </a:r>
          </a:p>
        </p:txBody>
      </p:sp>
    </p:spTree>
    <p:extLst>
      <p:ext uri="{BB962C8B-B14F-4D97-AF65-F5344CB8AC3E}">
        <p14:creationId xmlns:p14="http://schemas.microsoft.com/office/powerpoint/2010/main" val="33332808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40855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状态转换图</a:t>
            </a:r>
            <a:endParaRPr spc="-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26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C183AD5-8C1C-388D-7B06-241B72EA3EC6}"/>
              </a:ext>
            </a:extLst>
          </p:cNvPr>
          <p:cNvSpPr txBox="1"/>
          <p:nvPr/>
        </p:nvSpPr>
        <p:spPr>
          <a:xfrm>
            <a:off x="238560" y="760097"/>
            <a:ext cx="3342840" cy="524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266" indent="-457200">
              <a:lnSpc>
                <a:spcPts val="3600"/>
              </a:lnSpc>
              <a:spcBef>
                <a:spcPts val="67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更多例子：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华文仿宋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2B2C8ED-C2FF-3FAD-84FC-BB98CBFF3479}"/>
              </a:ext>
            </a:extLst>
          </p:cNvPr>
          <p:cNvGrpSpPr/>
          <p:nvPr/>
        </p:nvGrpSpPr>
        <p:grpSpPr>
          <a:xfrm>
            <a:off x="382229" y="1242258"/>
            <a:ext cx="1154582" cy="400110"/>
            <a:chOff x="321491" y="2032068"/>
            <a:chExt cx="1154582" cy="400110"/>
          </a:xfrm>
        </p:grpSpPr>
        <p:pic>
          <p:nvPicPr>
            <p:cNvPr id="10" name="图片 6 2 1 1 3" descr="\documentclass[a4paper, 12pt]{extarticle}&#10;\usepackage{amsmath}&#10;\pagestyle{empty}&#10;\usepackage{enumitem}&#10;\usepackage[dvipsnames]{xcolor}&#10;\usepackage{geometry}&#10;\geometry{a4paper,scale=0.65}&#10;&#10;\usepackage[no-math]{fontspec}&#10;\setmainfont{Linux Libertine G}&#10;&#10;\begin{document}&#10;&#10;&#10;&#10;\begin{itemize}&#10; \item[\textcolor{blue}{\LARGE\textbullet}]&#10;&#10;\end{itemize}&#10;&#10;\end{document} " title="IguanaTex Bitmap Display">
              <a:extLst>
                <a:ext uri="{FF2B5EF4-FFF2-40B4-BE49-F238E27FC236}">
                  <a16:creationId xmlns:a16="http://schemas.microsoft.com/office/drawing/2014/main" id="{FA5D04DB-818E-8C6C-C1AB-25F6AC7E17A3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491" y="2148489"/>
              <a:ext cx="134131" cy="13077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4240D5A-E3B2-AE73-00D7-799A0749C9FA}"/>
                </a:ext>
              </a:extLst>
            </p:cNvPr>
            <p:cNvSpPr txBox="1"/>
            <p:nvPr/>
          </p:nvSpPr>
          <p:spPr>
            <a:xfrm>
              <a:off x="521966" y="2032068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+mn-lt"/>
                  <a:ea typeface="Linux Libertine G" panose="02000503000000000000" pitchFamily="2" charset="0"/>
                  <a:cs typeface="Linux Libertine G" panose="02000503000000000000" pitchFamily="2" charset="0"/>
                </a:rPr>
                <a:t>文法：</a:t>
              </a:r>
              <a:endParaRPr lang="zh-CN" altLang="en-US" sz="2000" dirty="0">
                <a:solidFill>
                  <a:schemeClr val="bg2">
                    <a:lumMod val="10000"/>
                  </a:schemeClr>
                </a:solidFill>
                <a:latin typeface="+mn-lt"/>
                <a:cs typeface="Linux Libertine G" panose="02000503000000000000" pitchFamily="2" charset="0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A2B61A0-6384-37D0-47D1-D252D45B6530}"/>
              </a:ext>
            </a:extLst>
          </p:cNvPr>
          <p:cNvGrpSpPr/>
          <p:nvPr/>
        </p:nvGrpSpPr>
        <p:grpSpPr>
          <a:xfrm>
            <a:off x="397805" y="3657600"/>
            <a:ext cx="7298395" cy="3063240"/>
            <a:chOff x="397805" y="3657600"/>
            <a:chExt cx="7298395" cy="3063240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123820E-DD2F-7651-2B80-EA9AFE8E5CD2}"/>
                </a:ext>
              </a:extLst>
            </p:cNvPr>
            <p:cNvSpPr/>
            <p:nvPr/>
          </p:nvSpPr>
          <p:spPr>
            <a:xfrm>
              <a:off x="2971800" y="3657600"/>
              <a:ext cx="4724400" cy="3063240"/>
            </a:xfrm>
            <a:custGeom>
              <a:avLst/>
              <a:gdLst>
                <a:gd name="connsiteX0" fmla="*/ 0 w 4724400"/>
                <a:gd name="connsiteY0" fmla="*/ 0 h 3063240"/>
                <a:gd name="connsiteX1" fmla="*/ 533182 w 4724400"/>
                <a:gd name="connsiteY1" fmla="*/ 0 h 3063240"/>
                <a:gd name="connsiteX2" fmla="*/ 1208097 w 4724400"/>
                <a:gd name="connsiteY2" fmla="*/ 0 h 3063240"/>
                <a:gd name="connsiteX3" fmla="*/ 1788523 w 4724400"/>
                <a:gd name="connsiteY3" fmla="*/ 0 h 3063240"/>
                <a:gd name="connsiteX4" fmla="*/ 2510681 w 4724400"/>
                <a:gd name="connsiteY4" fmla="*/ 0 h 3063240"/>
                <a:gd name="connsiteX5" fmla="*/ 3232839 w 4724400"/>
                <a:gd name="connsiteY5" fmla="*/ 0 h 3063240"/>
                <a:gd name="connsiteX6" fmla="*/ 3813266 w 4724400"/>
                <a:gd name="connsiteY6" fmla="*/ 0 h 3063240"/>
                <a:gd name="connsiteX7" fmla="*/ 4724400 w 4724400"/>
                <a:gd name="connsiteY7" fmla="*/ 0 h 3063240"/>
                <a:gd name="connsiteX8" fmla="*/ 4724400 w 4724400"/>
                <a:gd name="connsiteY8" fmla="*/ 643280 h 3063240"/>
                <a:gd name="connsiteX9" fmla="*/ 4724400 w 4724400"/>
                <a:gd name="connsiteY9" fmla="*/ 1317193 h 3063240"/>
                <a:gd name="connsiteX10" fmla="*/ 4724400 w 4724400"/>
                <a:gd name="connsiteY10" fmla="*/ 1868576 h 3063240"/>
                <a:gd name="connsiteX11" fmla="*/ 4724400 w 4724400"/>
                <a:gd name="connsiteY11" fmla="*/ 2419960 h 3063240"/>
                <a:gd name="connsiteX12" fmla="*/ 4724400 w 4724400"/>
                <a:gd name="connsiteY12" fmla="*/ 3063240 h 3063240"/>
                <a:gd name="connsiteX13" fmla="*/ 4096730 w 4724400"/>
                <a:gd name="connsiteY13" fmla="*/ 3063240 h 3063240"/>
                <a:gd name="connsiteX14" fmla="*/ 3563547 w 4724400"/>
                <a:gd name="connsiteY14" fmla="*/ 3063240 h 3063240"/>
                <a:gd name="connsiteX15" fmla="*/ 2983121 w 4724400"/>
                <a:gd name="connsiteY15" fmla="*/ 3063240 h 3063240"/>
                <a:gd name="connsiteX16" fmla="*/ 2260963 w 4724400"/>
                <a:gd name="connsiteY16" fmla="*/ 3063240 h 3063240"/>
                <a:gd name="connsiteX17" fmla="*/ 1491561 w 4724400"/>
                <a:gd name="connsiteY17" fmla="*/ 3063240 h 3063240"/>
                <a:gd name="connsiteX18" fmla="*/ 769402 w 4724400"/>
                <a:gd name="connsiteY18" fmla="*/ 3063240 h 3063240"/>
                <a:gd name="connsiteX19" fmla="*/ 0 w 4724400"/>
                <a:gd name="connsiteY19" fmla="*/ 3063240 h 3063240"/>
                <a:gd name="connsiteX20" fmla="*/ 0 w 4724400"/>
                <a:gd name="connsiteY20" fmla="*/ 2389327 h 3063240"/>
                <a:gd name="connsiteX21" fmla="*/ 0 w 4724400"/>
                <a:gd name="connsiteY21" fmla="*/ 1715414 h 3063240"/>
                <a:gd name="connsiteX22" fmla="*/ 0 w 4724400"/>
                <a:gd name="connsiteY22" fmla="*/ 1194664 h 3063240"/>
                <a:gd name="connsiteX23" fmla="*/ 0 w 4724400"/>
                <a:gd name="connsiteY23" fmla="*/ 673913 h 3063240"/>
                <a:gd name="connsiteX24" fmla="*/ 0 w 4724400"/>
                <a:gd name="connsiteY24" fmla="*/ 0 h 3063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24400" h="3063240" fill="none" extrusionOk="0">
                  <a:moveTo>
                    <a:pt x="0" y="0"/>
                  </a:moveTo>
                  <a:cubicBezTo>
                    <a:pt x="262998" y="2676"/>
                    <a:pt x="281080" y="-16873"/>
                    <a:pt x="533182" y="0"/>
                  </a:cubicBezTo>
                  <a:cubicBezTo>
                    <a:pt x="785284" y="16873"/>
                    <a:pt x="877606" y="22472"/>
                    <a:pt x="1208097" y="0"/>
                  </a:cubicBezTo>
                  <a:cubicBezTo>
                    <a:pt x="1538589" y="-22472"/>
                    <a:pt x="1627316" y="-11275"/>
                    <a:pt x="1788523" y="0"/>
                  </a:cubicBezTo>
                  <a:cubicBezTo>
                    <a:pt x="1949730" y="11275"/>
                    <a:pt x="2295797" y="33152"/>
                    <a:pt x="2510681" y="0"/>
                  </a:cubicBezTo>
                  <a:cubicBezTo>
                    <a:pt x="2725565" y="-33152"/>
                    <a:pt x="2938662" y="2057"/>
                    <a:pt x="3232839" y="0"/>
                  </a:cubicBezTo>
                  <a:cubicBezTo>
                    <a:pt x="3527016" y="-2057"/>
                    <a:pt x="3602404" y="16282"/>
                    <a:pt x="3813266" y="0"/>
                  </a:cubicBezTo>
                  <a:cubicBezTo>
                    <a:pt x="4024128" y="-16282"/>
                    <a:pt x="4305717" y="22258"/>
                    <a:pt x="4724400" y="0"/>
                  </a:cubicBezTo>
                  <a:cubicBezTo>
                    <a:pt x="4745083" y="314098"/>
                    <a:pt x="4700431" y="391972"/>
                    <a:pt x="4724400" y="643280"/>
                  </a:cubicBezTo>
                  <a:cubicBezTo>
                    <a:pt x="4748369" y="894588"/>
                    <a:pt x="4718827" y="1032470"/>
                    <a:pt x="4724400" y="1317193"/>
                  </a:cubicBezTo>
                  <a:cubicBezTo>
                    <a:pt x="4729973" y="1601916"/>
                    <a:pt x="4750996" y="1692719"/>
                    <a:pt x="4724400" y="1868576"/>
                  </a:cubicBezTo>
                  <a:cubicBezTo>
                    <a:pt x="4697804" y="2044433"/>
                    <a:pt x="4710047" y="2151226"/>
                    <a:pt x="4724400" y="2419960"/>
                  </a:cubicBezTo>
                  <a:cubicBezTo>
                    <a:pt x="4738753" y="2688694"/>
                    <a:pt x="4717754" y="2748064"/>
                    <a:pt x="4724400" y="3063240"/>
                  </a:cubicBezTo>
                  <a:cubicBezTo>
                    <a:pt x="4598539" y="3061329"/>
                    <a:pt x="4339600" y="3033801"/>
                    <a:pt x="4096730" y="3063240"/>
                  </a:cubicBezTo>
                  <a:cubicBezTo>
                    <a:pt x="3853860" y="3092680"/>
                    <a:pt x="3791789" y="3045591"/>
                    <a:pt x="3563547" y="3063240"/>
                  </a:cubicBezTo>
                  <a:cubicBezTo>
                    <a:pt x="3335305" y="3080889"/>
                    <a:pt x="3163335" y="3046570"/>
                    <a:pt x="2983121" y="3063240"/>
                  </a:cubicBezTo>
                  <a:cubicBezTo>
                    <a:pt x="2802907" y="3079910"/>
                    <a:pt x="2590930" y="3073397"/>
                    <a:pt x="2260963" y="3063240"/>
                  </a:cubicBezTo>
                  <a:cubicBezTo>
                    <a:pt x="1930996" y="3053083"/>
                    <a:pt x="1822418" y="3065350"/>
                    <a:pt x="1491561" y="3063240"/>
                  </a:cubicBezTo>
                  <a:cubicBezTo>
                    <a:pt x="1160704" y="3061130"/>
                    <a:pt x="1128580" y="3036221"/>
                    <a:pt x="769402" y="3063240"/>
                  </a:cubicBezTo>
                  <a:cubicBezTo>
                    <a:pt x="410224" y="3090259"/>
                    <a:pt x="364637" y="3033679"/>
                    <a:pt x="0" y="3063240"/>
                  </a:cubicBezTo>
                  <a:cubicBezTo>
                    <a:pt x="24399" y="2865121"/>
                    <a:pt x="-10665" y="2674836"/>
                    <a:pt x="0" y="2389327"/>
                  </a:cubicBezTo>
                  <a:cubicBezTo>
                    <a:pt x="10665" y="2103818"/>
                    <a:pt x="-6429" y="1934223"/>
                    <a:pt x="0" y="1715414"/>
                  </a:cubicBezTo>
                  <a:cubicBezTo>
                    <a:pt x="6429" y="1496605"/>
                    <a:pt x="22275" y="1430373"/>
                    <a:pt x="0" y="1194664"/>
                  </a:cubicBezTo>
                  <a:cubicBezTo>
                    <a:pt x="-22275" y="958955"/>
                    <a:pt x="-1841" y="906119"/>
                    <a:pt x="0" y="673913"/>
                  </a:cubicBezTo>
                  <a:cubicBezTo>
                    <a:pt x="1841" y="441707"/>
                    <a:pt x="-19153" y="166706"/>
                    <a:pt x="0" y="0"/>
                  </a:cubicBezTo>
                  <a:close/>
                </a:path>
                <a:path w="4724400" h="3063240" stroke="0" extrusionOk="0">
                  <a:moveTo>
                    <a:pt x="0" y="0"/>
                  </a:moveTo>
                  <a:cubicBezTo>
                    <a:pt x="208830" y="27218"/>
                    <a:pt x="372166" y="-7867"/>
                    <a:pt x="627670" y="0"/>
                  </a:cubicBezTo>
                  <a:cubicBezTo>
                    <a:pt x="883174" y="7867"/>
                    <a:pt x="995905" y="13257"/>
                    <a:pt x="1160853" y="0"/>
                  </a:cubicBezTo>
                  <a:cubicBezTo>
                    <a:pt x="1325801" y="-13257"/>
                    <a:pt x="1552224" y="-21550"/>
                    <a:pt x="1835767" y="0"/>
                  </a:cubicBezTo>
                  <a:cubicBezTo>
                    <a:pt x="2119310" y="21550"/>
                    <a:pt x="2215700" y="-23189"/>
                    <a:pt x="2368949" y="0"/>
                  </a:cubicBezTo>
                  <a:cubicBezTo>
                    <a:pt x="2522198" y="23189"/>
                    <a:pt x="2666400" y="18991"/>
                    <a:pt x="2902131" y="0"/>
                  </a:cubicBezTo>
                  <a:cubicBezTo>
                    <a:pt x="3137862" y="-18991"/>
                    <a:pt x="3370110" y="33656"/>
                    <a:pt x="3671534" y="0"/>
                  </a:cubicBezTo>
                  <a:cubicBezTo>
                    <a:pt x="3972958" y="-33656"/>
                    <a:pt x="4251607" y="26550"/>
                    <a:pt x="4724400" y="0"/>
                  </a:cubicBezTo>
                  <a:cubicBezTo>
                    <a:pt x="4705579" y="132847"/>
                    <a:pt x="4753184" y="294137"/>
                    <a:pt x="4724400" y="582016"/>
                  </a:cubicBezTo>
                  <a:cubicBezTo>
                    <a:pt x="4695616" y="869895"/>
                    <a:pt x="4692543" y="1058898"/>
                    <a:pt x="4724400" y="1255928"/>
                  </a:cubicBezTo>
                  <a:cubicBezTo>
                    <a:pt x="4756257" y="1452958"/>
                    <a:pt x="4710109" y="1599071"/>
                    <a:pt x="4724400" y="1929841"/>
                  </a:cubicBezTo>
                  <a:cubicBezTo>
                    <a:pt x="4738691" y="2260611"/>
                    <a:pt x="4730590" y="2285284"/>
                    <a:pt x="4724400" y="2450592"/>
                  </a:cubicBezTo>
                  <a:cubicBezTo>
                    <a:pt x="4718210" y="2615900"/>
                    <a:pt x="4698432" y="2853676"/>
                    <a:pt x="4724400" y="3063240"/>
                  </a:cubicBezTo>
                  <a:cubicBezTo>
                    <a:pt x="4481507" y="3045398"/>
                    <a:pt x="4424184" y="3077771"/>
                    <a:pt x="4191218" y="3063240"/>
                  </a:cubicBezTo>
                  <a:cubicBezTo>
                    <a:pt x="3958252" y="3048709"/>
                    <a:pt x="3729142" y="3032447"/>
                    <a:pt x="3469059" y="3063240"/>
                  </a:cubicBezTo>
                  <a:cubicBezTo>
                    <a:pt x="3208976" y="3094033"/>
                    <a:pt x="3060130" y="3047604"/>
                    <a:pt x="2794145" y="3063240"/>
                  </a:cubicBezTo>
                  <a:cubicBezTo>
                    <a:pt x="2528160" y="3078876"/>
                    <a:pt x="2312065" y="3052395"/>
                    <a:pt x="2166475" y="3063240"/>
                  </a:cubicBezTo>
                  <a:cubicBezTo>
                    <a:pt x="2020885" y="3074086"/>
                    <a:pt x="1777594" y="3040515"/>
                    <a:pt x="1633293" y="3063240"/>
                  </a:cubicBezTo>
                  <a:cubicBezTo>
                    <a:pt x="1488992" y="3085965"/>
                    <a:pt x="1203917" y="3068830"/>
                    <a:pt x="911134" y="3063240"/>
                  </a:cubicBezTo>
                  <a:cubicBezTo>
                    <a:pt x="618351" y="3057650"/>
                    <a:pt x="331389" y="3092550"/>
                    <a:pt x="0" y="3063240"/>
                  </a:cubicBezTo>
                  <a:cubicBezTo>
                    <a:pt x="-2837" y="2958581"/>
                    <a:pt x="7865" y="2692204"/>
                    <a:pt x="0" y="2542489"/>
                  </a:cubicBezTo>
                  <a:cubicBezTo>
                    <a:pt x="-7865" y="2392774"/>
                    <a:pt x="27534" y="2063493"/>
                    <a:pt x="0" y="1868576"/>
                  </a:cubicBezTo>
                  <a:cubicBezTo>
                    <a:pt x="-27534" y="1673659"/>
                    <a:pt x="-24318" y="1452045"/>
                    <a:pt x="0" y="1317193"/>
                  </a:cubicBezTo>
                  <a:cubicBezTo>
                    <a:pt x="24318" y="1182341"/>
                    <a:pt x="24325" y="1052329"/>
                    <a:pt x="0" y="796442"/>
                  </a:cubicBezTo>
                  <a:cubicBezTo>
                    <a:pt x="-24325" y="540555"/>
                    <a:pt x="-18371" y="359908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2692463655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D2D0A3DC-7337-441F-3F54-EA7DF94E7163}"/>
                </a:ext>
              </a:extLst>
            </p:cNvPr>
            <p:cNvGrpSpPr/>
            <p:nvPr/>
          </p:nvGrpSpPr>
          <p:grpSpPr>
            <a:xfrm>
              <a:off x="397805" y="3783434"/>
              <a:ext cx="1411063" cy="400110"/>
              <a:chOff x="321491" y="2032068"/>
              <a:chExt cx="1411063" cy="400110"/>
            </a:xfrm>
          </p:grpSpPr>
          <p:pic>
            <p:nvPicPr>
              <p:cNvPr id="17" name="图片 6 2 1 1 3" descr="\documentclass[a4paper, 12pt]{extarticle}&#10;\usepackage{amsmath}&#10;\pagestyle{empty}&#10;\usepackage{enumitem}&#10;\usepackage[dvipsnames]{xcolor}&#10;\usepackage{geometry}&#10;\geometry{a4paper,scale=0.65}&#10;&#10;\usepackage[no-math]{fontspec}&#10;\setmainfont{Linux Libertine G}&#10;&#10;\begin{document}&#10;&#10;&#10;&#10;\begin{itemize}&#10; \item[\textcolor{blue}{\LARGE\textbullet}]&#10;&#10;\end{itemize}&#10;&#10;\end{document} " title="IguanaTex Bitmap Display">
                <a:extLst>
                  <a:ext uri="{FF2B5EF4-FFF2-40B4-BE49-F238E27FC236}">
                    <a16:creationId xmlns:a16="http://schemas.microsoft.com/office/drawing/2014/main" id="{8B47AF6E-B69A-351F-181F-9705ED08C27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491" y="2148489"/>
                <a:ext cx="134131" cy="13077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A885390-F884-E965-C755-57D7F7BA48F8}"/>
                  </a:ext>
                </a:extLst>
              </p:cNvPr>
              <p:cNvSpPr txBox="1"/>
              <p:nvPr/>
            </p:nvSpPr>
            <p:spPr>
              <a:xfrm>
                <a:off x="521966" y="2032068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+mn-lt"/>
                    <a:cs typeface="Linux Libertine G" panose="02000503000000000000" pitchFamily="2" charset="0"/>
                  </a:rPr>
                  <a:t>转换图：</a:t>
                </a:r>
              </a:p>
            </p:txBody>
          </p:sp>
        </p:grp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9F261439-44A9-C4B2-8592-41D26518F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51869" y="3774224"/>
              <a:ext cx="4119680" cy="2838225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9036B0F-F191-BECE-5782-041634861540}"/>
              </a:ext>
            </a:extLst>
          </p:cNvPr>
          <p:cNvGrpSpPr/>
          <p:nvPr/>
        </p:nvGrpSpPr>
        <p:grpSpPr>
          <a:xfrm>
            <a:off x="369529" y="1737858"/>
            <a:ext cx="3712847" cy="1771774"/>
            <a:chOff x="401952" y="1579523"/>
            <a:chExt cx="3712847" cy="1771774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C2CD09D8-FAC4-39B9-1DB7-261039C9CE6A}"/>
                </a:ext>
              </a:extLst>
            </p:cNvPr>
            <p:cNvSpPr/>
            <p:nvPr/>
          </p:nvSpPr>
          <p:spPr>
            <a:xfrm>
              <a:off x="401952" y="1579523"/>
              <a:ext cx="3712847" cy="177177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63F56DC9-E71B-E71B-270D-AFCACA451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8177" y="1620609"/>
              <a:ext cx="3508234" cy="1654474"/>
            </a:xfrm>
            <a:prstGeom prst="rect">
              <a:avLst/>
            </a:prstGeom>
          </p:spPr>
        </p:pic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6A3C42E-88AE-9A34-D6C1-977FFCAC1986}"/>
              </a:ext>
            </a:extLst>
          </p:cNvPr>
          <p:cNvGrpSpPr/>
          <p:nvPr/>
        </p:nvGrpSpPr>
        <p:grpSpPr>
          <a:xfrm>
            <a:off x="4638800" y="923397"/>
            <a:ext cx="4422702" cy="2590625"/>
            <a:chOff x="4638800" y="923397"/>
            <a:chExt cx="4422702" cy="2590625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40C698AB-C23F-2C56-C916-233C78CB3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10988" y="1359445"/>
              <a:ext cx="4350514" cy="2154577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43485DA4-48F8-E7BA-10F1-2EC161C00578}"/>
                </a:ext>
              </a:extLst>
            </p:cNvPr>
            <p:cNvGrpSpPr/>
            <p:nvPr/>
          </p:nvGrpSpPr>
          <p:grpSpPr>
            <a:xfrm>
              <a:off x="4638800" y="923397"/>
              <a:ext cx="1667543" cy="400110"/>
              <a:chOff x="321491" y="2032068"/>
              <a:chExt cx="1667543" cy="400110"/>
            </a:xfrm>
          </p:grpSpPr>
          <p:pic>
            <p:nvPicPr>
              <p:cNvPr id="24" name="图片 6 2 1 1 3" descr="\documentclass[a4paper, 12pt]{extarticle}&#10;\usepackage{amsmath}&#10;\pagestyle{empty}&#10;\usepackage{enumitem}&#10;\usepackage[dvipsnames]{xcolor}&#10;\usepackage{geometry}&#10;\geometry{a4paper,scale=0.65}&#10;&#10;\usepackage[no-math]{fontspec}&#10;\setmainfont{Linux Libertine G}&#10;&#10;\begin{document}&#10;&#10;&#10;&#10;\begin{itemize}&#10; \item[\textcolor{blue}{\LARGE\textbullet}]&#10;&#10;\end{itemize}&#10;&#10;\end{document} " title="IguanaTex Bitmap Display">
                <a:extLst>
                  <a:ext uri="{FF2B5EF4-FFF2-40B4-BE49-F238E27FC236}">
                    <a16:creationId xmlns:a16="http://schemas.microsoft.com/office/drawing/2014/main" id="{5DAEB2C4-2DE8-7040-0D4A-6E2C14CDC6A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491" y="2148489"/>
                <a:ext cx="134131" cy="13077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0D80633-E4BA-EFB7-D4AD-9EB53B634ADC}"/>
                  </a:ext>
                </a:extLst>
              </p:cNvPr>
              <p:cNvSpPr txBox="1"/>
              <p:nvPr/>
            </p:nvSpPr>
            <p:spPr>
              <a:xfrm>
                <a:off x="521966" y="2032068"/>
                <a:ext cx="14670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+mn-lt"/>
                    <a:cs typeface="Linux Libertine G" panose="02000503000000000000" pitchFamily="2" charset="0"/>
                  </a:rPr>
                  <a:t>正则定义：</a:t>
                </a:r>
              </a:p>
            </p:txBody>
          </p:sp>
        </p:grp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E84B6C07-2F18-DB31-7049-6F3412C11D2E}"/>
              </a:ext>
            </a:extLst>
          </p:cNvPr>
          <p:cNvSpPr/>
          <p:nvPr/>
        </p:nvSpPr>
        <p:spPr>
          <a:xfrm>
            <a:off x="4874166" y="3236038"/>
            <a:ext cx="3469734" cy="256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40500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CB9C4B11-D6DA-521E-B451-9E8F5D0DE1A5}"/>
              </a:ext>
            </a:extLst>
          </p:cNvPr>
          <p:cNvGrpSpPr/>
          <p:nvPr/>
        </p:nvGrpSpPr>
        <p:grpSpPr>
          <a:xfrm>
            <a:off x="4638800" y="923397"/>
            <a:ext cx="4422702" cy="2590625"/>
            <a:chOff x="4638800" y="923397"/>
            <a:chExt cx="4422702" cy="2590625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7EA61C2A-C69C-F761-FC87-DB550E4F9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10988" y="1359445"/>
              <a:ext cx="4350514" cy="2154577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E386FEE7-AC7C-6FE3-9E15-13A18D843137}"/>
                </a:ext>
              </a:extLst>
            </p:cNvPr>
            <p:cNvGrpSpPr/>
            <p:nvPr/>
          </p:nvGrpSpPr>
          <p:grpSpPr>
            <a:xfrm>
              <a:off x="4638800" y="923397"/>
              <a:ext cx="1667543" cy="400110"/>
              <a:chOff x="321491" y="2032068"/>
              <a:chExt cx="1667543" cy="400110"/>
            </a:xfrm>
          </p:grpSpPr>
          <p:pic>
            <p:nvPicPr>
              <p:cNvPr id="37" name="图片 6 2 1 1 3 1" descr="\documentclass[a4paper, 12pt]{extarticle}&#10;\usepackage{amsmath}&#10;\pagestyle{empty}&#10;\usepackage{enumitem}&#10;\usepackage[dvipsnames]{xcolor}&#10;\usepackage{geometry}&#10;\geometry{a4paper,scale=0.65}&#10;&#10;\usepackage[no-math]{fontspec}&#10;\setmainfont{Linux Libertine G}&#10;&#10;\begin{document}&#10;&#10;&#10;&#10;\begin{itemize}&#10; \item[\textcolor{blue}{\LARGE\textbullet}]&#10;&#10;\end{itemize}&#10;&#10;\end{document} " title="IguanaTex Bitmap Display">
                <a:extLst>
                  <a:ext uri="{FF2B5EF4-FFF2-40B4-BE49-F238E27FC236}">
                    <a16:creationId xmlns:a16="http://schemas.microsoft.com/office/drawing/2014/main" id="{1D39B3C6-625A-E9D2-533E-42EED2284A3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491" y="2148489"/>
                <a:ext cx="134131" cy="13077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77D3E76C-CF8E-F77A-2BA8-B0E88D8B782D}"/>
                  </a:ext>
                </a:extLst>
              </p:cNvPr>
              <p:cNvSpPr txBox="1"/>
              <p:nvPr/>
            </p:nvSpPr>
            <p:spPr>
              <a:xfrm>
                <a:off x="521966" y="2032068"/>
                <a:ext cx="14670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+mn-lt"/>
                    <a:cs typeface="Linux Libertine G" panose="02000503000000000000" pitchFamily="2" charset="0"/>
                  </a:rPr>
                  <a:t>正则定义：</a:t>
                </a:r>
              </a:p>
            </p:txBody>
          </p:sp>
        </p:grp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40855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状态转换图</a:t>
            </a:r>
            <a:endParaRPr spc="-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8627041" y="6566952"/>
            <a:ext cx="190500" cy="1563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26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1A6D682-4074-DEF4-4C56-90B7F3D9E435}"/>
              </a:ext>
            </a:extLst>
          </p:cNvPr>
          <p:cNvSpPr/>
          <p:nvPr/>
        </p:nvSpPr>
        <p:spPr>
          <a:xfrm>
            <a:off x="4998220" y="2280379"/>
            <a:ext cx="3469734" cy="256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E14B89E-E904-C71B-3610-27C7C1B9ED4B}"/>
              </a:ext>
            </a:extLst>
          </p:cNvPr>
          <p:cNvSpPr txBox="1"/>
          <p:nvPr/>
        </p:nvSpPr>
        <p:spPr>
          <a:xfrm>
            <a:off x="238560" y="760097"/>
            <a:ext cx="2913714" cy="524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266" indent="-457200">
              <a:lnSpc>
                <a:spcPts val="3600"/>
              </a:lnSpc>
              <a:spcBef>
                <a:spcPts val="67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更多例子：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华文仿宋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98E5216-26D3-238A-2B8B-4D8F782FBEEF}"/>
              </a:ext>
            </a:extLst>
          </p:cNvPr>
          <p:cNvGrpSpPr/>
          <p:nvPr/>
        </p:nvGrpSpPr>
        <p:grpSpPr>
          <a:xfrm>
            <a:off x="382229" y="1242258"/>
            <a:ext cx="1154582" cy="400110"/>
            <a:chOff x="321491" y="2032068"/>
            <a:chExt cx="1154582" cy="400110"/>
          </a:xfrm>
        </p:grpSpPr>
        <p:pic>
          <p:nvPicPr>
            <p:cNvPr id="9" name="图片 6 2 1 1 3 2" descr="\documentclass[a4paper, 12pt]{extarticle}&#10;\usepackage{amsmath}&#10;\pagestyle{empty}&#10;\usepackage{enumitem}&#10;\usepackage[dvipsnames]{xcolor}&#10;\usepackage{geometry}&#10;\geometry{a4paper,scale=0.65}&#10;&#10;\usepackage[no-math]{fontspec}&#10;\setmainfont{Linux Libertine G}&#10;&#10;\begin{document}&#10;&#10;&#10;&#10;\begin{itemize}&#10; \item[\textcolor{blue}{\LARGE\textbullet}]&#10;&#10;\end{itemize}&#10;&#10;\end{document} " title="IguanaTex Bitmap Display">
              <a:extLst>
                <a:ext uri="{FF2B5EF4-FFF2-40B4-BE49-F238E27FC236}">
                  <a16:creationId xmlns:a16="http://schemas.microsoft.com/office/drawing/2014/main" id="{EE40886A-7795-9F97-6ECF-59A6B5F2BA0E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491" y="2148489"/>
              <a:ext cx="134131" cy="13077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767D4D4-F9A7-BDA6-5C3D-795D2C7CF608}"/>
                </a:ext>
              </a:extLst>
            </p:cNvPr>
            <p:cNvSpPr txBox="1"/>
            <p:nvPr/>
          </p:nvSpPr>
          <p:spPr>
            <a:xfrm>
              <a:off x="521966" y="2032068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+mn-lt"/>
                  <a:ea typeface="Linux Libertine G" panose="02000503000000000000" pitchFamily="2" charset="0"/>
                  <a:cs typeface="Linux Libertine G" panose="02000503000000000000" pitchFamily="2" charset="0"/>
                </a:rPr>
                <a:t>文法：</a:t>
              </a:r>
              <a:endParaRPr lang="zh-CN" altLang="en-US" sz="2000" dirty="0">
                <a:solidFill>
                  <a:schemeClr val="bg2">
                    <a:lumMod val="10000"/>
                  </a:schemeClr>
                </a:solidFill>
                <a:latin typeface="+mn-lt"/>
                <a:cs typeface="Linux Libertine G" panose="02000503000000000000" pitchFamily="2" charset="0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14F9701B-A521-A333-E5B3-D478C0B96C2C}"/>
              </a:ext>
            </a:extLst>
          </p:cNvPr>
          <p:cNvGrpSpPr/>
          <p:nvPr/>
        </p:nvGrpSpPr>
        <p:grpSpPr>
          <a:xfrm>
            <a:off x="397805" y="3783434"/>
            <a:ext cx="7997420" cy="2378602"/>
            <a:chOff x="397805" y="3783434"/>
            <a:chExt cx="7997420" cy="2378602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C7891F3-D8A5-56BC-396F-97A277A51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8200" y="4543121"/>
              <a:ext cx="7557025" cy="1618915"/>
            </a:xfrm>
            <a:custGeom>
              <a:avLst/>
              <a:gdLst>
                <a:gd name="connsiteX0" fmla="*/ 0 w 7557025"/>
                <a:gd name="connsiteY0" fmla="*/ 0 h 1618915"/>
                <a:gd name="connsiteX1" fmla="*/ 687002 w 7557025"/>
                <a:gd name="connsiteY1" fmla="*/ 0 h 1618915"/>
                <a:gd name="connsiteX2" fmla="*/ 1374005 w 7557025"/>
                <a:gd name="connsiteY2" fmla="*/ 0 h 1618915"/>
                <a:gd name="connsiteX3" fmla="*/ 1834296 w 7557025"/>
                <a:gd name="connsiteY3" fmla="*/ 0 h 1618915"/>
                <a:gd name="connsiteX4" fmla="*/ 2370158 w 7557025"/>
                <a:gd name="connsiteY4" fmla="*/ 0 h 1618915"/>
                <a:gd name="connsiteX5" fmla="*/ 2830449 w 7557025"/>
                <a:gd name="connsiteY5" fmla="*/ 0 h 1618915"/>
                <a:gd name="connsiteX6" fmla="*/ 3517452 w 7557025"/>
                <a:gd name="connsiteY6" fmla="*/ 0 h 1618915"/>
                <a:gd name="connsiteX7" fmla="*/ 4053313 w 7557025"/>
                <a:gd name="connsiteY7" fmla="*/ 0 h 1618915"/>
                <a:gd name="connsiteX8" fmla="*/ 4891456 w 7557025"/>
                <a:gd name="connsiteY8" fmla="*/ 0 h 1618915"/>
                <a:gd name="connsiteX9" fmla="*/ 5502888 w 7557025"/>
                <a:gd name="connsiteY9" fmla="*/ 0 h 1618915"/>
                <a:gd name="connsiteX10" fmla="*/ 6114320 w 7557025"/>
                <a:gd name="connsiteY10" fmla="*/ 0 h 1618915"/>
                <a:gd name="connsiteX11" fmla="*/ 6725752 w 7557025"/>
                <a:gd name="connsiteY11" fmla="*/ 0 h 1618915"/>
                <a:gd name="connsiteX12" fmla="*/ 7557025 w 7557025"/>
                <a:gd name="connsiteY12" fmla="*/ 0 h 1618915"/>
                <a:gd name="connsiteX13" fmla="*/ 7557025 w 7557025"/>
                <a:gd name="connsiteY13" fmla="*/ 539638 h 1618915"/>
                <a:gd name="connsiteX14" fmla="*/ 7557025 w 7557025"/>
                <a:gd name="connsiteY14" fmla="*/ 1111655 h 1618915"/>
                <a:gd name="connsiteX15" fmla="*/ 7557025 w 7557025"/>
                <a:gd name="connsiteY15" fmla="*/ 1618915 h 1618915"/>
                <a:gd name="connsiteX16" fmla="*/ 6794452 w 7557025"/>
                <a:gd name="connsiteY16" fmla="*/ 1618915 h 1618915"/>
                <a:gd name="connsiteX17" fmla="*/ 6107450 w 7557025"/>
                <a:gd name="connsiteY17" fmla="*/ 1618915 h 1618915"/>
                <a:gd name="connsiteX18" fmla="*/ 5344878 w 7557025"/>
                <a:gd name="connsiteY18" fmla="*/ 1618915 h 1618915"/>
                <a:gd name="connsiteX19" fmla="*/ 4884586 w 7557025"/>
                <a:gd name="connsiteY19" fmla="*/ 1618915 h 1618915"/>
                <a:gd name="connsiteX20" fmla="*/ 4348724 w 7557025"/>
                <a:gd name="connsiteY20" fmla="*/ 1618915 h 1618915"/>
                <a:gd name="connsiteX21" fmla="*/ 3586152 w 7557025"/>
                <a:gd name="connsiteY21" fmla="*/ 1618915 h 1618915"/>
                <a:gd name="connsiteX22" fmla="*/ 2974720 w 7557025"/>
                <a:gd name="connsiteY22" fmla="*/ 1618915 h 1618915"/>
                <a:gd name="connsiteX23" fmla="*/ 2514428 w 7557025"/>
                <a:gd name="connsiteY23" fmla="*/ 1618915 h 1618915"/>
                <a:gd name="connsiteX24" fmla="*/ 1827426 w 7557025"/>
                <a:gd name="connsiteY24" fmla="*/ 1618915 h 1618915"/>
                <a:gd name="connsiteX25" fmla="*/ 1215994 w 7557025"/>
                <a:gd name="connsiteY25" fmla="*/ 1618915 h 1618915"/>
                <a:gd name="connsiteX26" fmla="*/ 0 w 7557025"/>
                <a:gd name="connsiteY26" fmla="*/ 1618915 h 1618915"/>
                <a:gd name="connsiteX27" fmla="*/ 0 w 7557025"/>
                <a:gd name="connsiteY27" fmla="*/ 1095466 h 1618915"/>
                <a:gd name="connsiteX28" fmla="*/ 0 w 7557025"/>
                <a:gd name="connsiteY28" fmla="*/ 539638 h 1618915"/>
                <a:gd name="connsiteX29" fmla="*/ 0 w 7557025"/>
                <a:gd name="connsiteY29" fmla="*/ 0 h 1618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557025" h="1618915" fill="none" extrusionOk="0">
                  <a:moveTo>
                    <a:pt x="0" y="0"/>
                  </a:moveTo>
                  <a:cubicBezTo>
                    <a:pt x="286797" y="30555"/>
                    <a:pt x="351391" y="-6795"/>
                    <a:pt x="687002" y="0"/>
                  </a:cubicBezTo>
                  <a:cubicBezTo>
                    <a:pt x="1022613" y="6795"/>
                    <a:pt x="1065792" y="-24322"/>
                    <a:pt x="1374005" y="0"/>
                  </a:cubicBezTo>
                  <a:cubicBezTo>
                    <a:pt x="1682218" y="24322"/>
                    <a:pt x="1610565" y="-8821"/>
                    <a:pt x="1834296" y="0"/>
                  </a:cubicBezTo>
                  <a:cubicBezTo>
                    <a:pt x="2058027" y="8821"/>
                    <a:pt x="2228115" y="9928"/>
                    <a:pt x="2370158" y="0"/>
                  </a:cubicBezTo>
                  <a:cubicBezTo>
                    <a:pt x="2512201" y="-9928"/>
                    <a:pt x="2716837" y="15305"/>
                    <a:pt x="2830449" y="0"/>
                  </a:cubicBezTo>
                  <a:cubicBezTo>
                    <a:pt x="2944061" y="-15305"/>
                    <a:pt x="3269073" y="18772"/>
                    <a:pt x="3517452" y="0"/>
                  </a:cubicBezTo>
                  <a:cubicBezTo>
                    <a:pt x="3765831" y="-18772"/>
                    <a:pt x="3841280" y="-23919"/>
                    <a:pt x="4053313" y="0"/>
                  </a:cubicBezTo>
                  <a:cubicBezTo>
                    <a:pt x="4265346" y="23919"/>
                    <a:pt x="4553152" y="-22094"/>
                    <a:pt x="4891456" y="0"/>
                  </a:cubicBezTo>
                  <a:cubicBezTo>
                    <a:pt x="5229760" y="22094"/>
                    <a:pt x="5221629" y="-22777"/>
                    <a:pt x="5502888" y="0"/>
                  </a:cubicBezTo>
                  <a:cubicBezTo>
                    <a:pt x="5784147" y="22777"/>
                    <a:pt x="5976757" y="13692"/>
                    <a:pt x="6114320" y="0"/>
                  </a:cubicBezTo>
                  <a:cubicBezTo>
                    <a:pt x="6251883" y="-13692"/>
                    <a:pt x="6468723" y="26620"/>
                    <a:pt x="6725752" y="0"/>
                  </a:cubicBezTo>
                  <a:cubicBezTo>
                    <a:pt x="6982781" y="-26620"/>
                    <a:pt x="7390177" y="-17124"/>
                    <a:pt x="7557025" y="0"/>
                  </a:cubicBezTo>
                  <a:cubicBezTo>
                    <a:pt x="7553484" y="220249"/>
                    <a:pt x="7551579" y="379592"/>
                    <a:pt x="7557025" y="539638"/>
                  </a:cubicBezTo>
                  <a:cubicBezTo>
                    <a:pt x="7562471" y="699684"/>
                    <a:pt x="7539584" y="856522"/>
                    <a:pt x="7557025" y="1111655"/>
                  </a:cubicBezTo>
                  <a:cubicBezTo>
                    <a:pt x="7574466" y="1366788"/>
                    <a:pt x="7537775" y="1481492"/>
                    <a:pt x="7557025" y="1618915"/>
                  </a:cubicBezTo>
                  <a:cubicBezTo>
                    <a:pt x="7323952" y="1620816"/>
                    <a:pt x="7031640" y="1650402"/>
                    <a:pt x="6794452" y="1618915"/>
                  </a:cubicBezTo>
                  <a:cubicBezTo>
                    <a:pt x="6557264" y="1587428"/>
                    <a:pt x="6252411" y="1627355"/>
                    <a:pt x="6107450" y="1618915"/>
                  </a:cubicBezTo>
                  <a:cubicBezTo>
                    <a:pt x="5962489" y="1610475"/>
                    <a:pt x="5708867" y="1638390"/>
                    <a:pt x="5344878" y="1618915"/>
                  </a:cubicBezTo>
                  <a:cubicBezTo>
                    <a:pt x="4980889" y="1599440"/>
                    <a:pt x="5050908" y="1622208"/>
                    <a:pt x="4884586" y="1618915"/>
                  </a:cubicBezTo>
                  <a:cubicBezTo>
                    <a:pt x="4718264" y="1615622"/>
                    <a:pt x="4507563" y="1627716"/>
                    <a:pt x="4348724" y="1618915"/>
                  </a:cubicBezTo>
                  <a:cubicBezTo>
                    <a:pt x="4189885" y="1610114"/>
                    <a:pt x="3911204" y="1647944"/>
                    <a:pt x="3586152" y="1618915"/>
                  </a:cubicBezTo>
                  <a:cubicBezTo>
                    <a:pt x="3261100" y="1589886"/>
                    <a:pt x="3158374" y="1636971"/>
                    <a:pt x="2974720" y="1618915"/>
                  </a:cubicBezTo>
                  <a:cubicBezTo>
                    <a:pt x="2791066" y="1600859"/>
                    <a:pt x="2679474" y="1610474"/>
                    <a:pt x="2514428" y="1618915"/>
                  </a:cubicBezTo>
                  <a:cubicBezTo>
                    <a:pt x="2349382" y="1627356"/>
                    <a:pt x="2068585" y="1595140"/>
                    <a:pt x="1827426" y="1618915"/>
                  </a:cubicBezTo>
                  <a:cubicBezTo>
                    <a:pt x="1586267" y="1642690"/>
                    <a:pt x="1369466" y="1642209"/>
                    <a:pt x="1215994" y="1618915"/>
                  </a:cubicBezTo>
                  <a:cubicBezTo>
                    <a:pt x="1062522" y="1595621"/>
                    <a:pt x="253740" y="1598257"/>
                    <a:pt x="0" y="1618915"/>
                  </a:cubicBezTo>
                  <a:cubicBezTo>
                    <a:pt x="13415" y="1452535"/>
                    <a:pt x="15156" y="1243754"/>
                    <a:pt x="0" y="1095466"/>
                  </a:cubicBezTo>
                  <a:cubicBezTo>
                    <a:pt x="-15156" y="947178"/>
                    <a:pt x="26427" y="745175"/>
                    <a:pt x="0" y="539638"/>
                  </a:cubicBezTo>
                  <a:cubicBezTo>
                    <a:pt x="-26427" y="334101"/>
                    <a:pt x="18569" y="236292"/>
                    <a:pt x="0" y="0"/>
                  </a:cubicBezTo>
                  <a:close/>
                </a:path>
                <a:path w="7557025" h="1618915" stroke="0" extrusionOk="0">
                  <a:moveTo>
                    <a:pt x="0" y="0"/>
                  </a:moveTo>
                  <a:cubicBezTo>
                    <a:pt x="305966" y="-24612"/>
                    <a:pt x="543763" y="-17736"/>
                    <a:pt x="762573" y="0"/>
                  </a:cubicBezTo>
                  <a:cubicBezTo>
                    <a:pt x="981383" y="17736"/>
                    <a:pt x="1267700" y="-3128"/>
                    <a:pt x="1600715" y="0"/>
                  </a:cubicBezTo>
                  <a:cubicBezTo>
                    <a:pt x="1933730" y="3128"/>
                    <a:pt x="1873615" y="-1687"/>
                    <a:pt x="2061007" y="0"/>
                  </a:cubicBezTo>
                  <a:cubicBezTo>
                    <a:pt x="2248399" y="1687"/>
                    <a:pt x="2471069" y="23133"/>
                    <a:pt x="2596869" y="0"/>
                  </a:cubicBezTo>
                  <a:cubicBezTo>
                    <a:pt x="2722669" y="-23133"/>
                    <a:pt x="2944779" y="-1942"/>
                    <a:pt x="3283871" y="0"/>
                  </a:cubicBezTo>
                  <a:cubicBezTo>
                    <a:pt x="3622963" y="1942"/>
                    <a:pt x="3734823" y="-1024"/>
                    <a:pt x="3895303" y="0"/>
                  </a:cubicBezTo>
                  <a:cubicBezTo>
                    <a:pt x="4055783" y="1024"/>
                    <a:pt x="4473733" y="-16885"/>
                    <a:pt x="4733446" y="0"/>
                  </a:cubicBezTo>
                  <a:cubicBezTo>
                    <a:pt x="4993159" y="16885"/>
                    <a:pt x="5138362" y="-20764"/>
                    <a:pt x="5344878" y="0"/>
                  </a:cubicBezTo>
                  <a:cubicBezTo>
                    <a:pt x="5551394" y="20764"/>
                    <a:pt x="5577519" y="-7686"/>
                    <a:pt x="5805169" y="0"/>
                  </a:cubicBezTo>
                  <a:cubicBezTo>
                    <a:pt x="6032819" y="7686"/>
                    <a:pt x="6229349" y="7994"/>
                    <a:pt x="6567742" y="0"/>
                  </a:cubicBezTo>
                  <a:cubicBezTo>
                    <a:pt x="6906135" y="-7994"/>
                    <a:pt x="7357041" y="17903"/>
                    <a:pt x="7557025" y="0"/>
                  </a:cubicBezTo>
                  <a:cubicBezTo>
                    <a:pt x="7533443" y="145847"/>
                    <a:pt x="7550551" y="302091"/>
                    <a:pt x="7557025" y="523449"/>
                  </a:cubicBezTo>
                  <a:cubicBezTo>
                    <a:pt x="7563499" y="744807"/>
                    <a:pt x="7549789" y="877052"/>
                    <a:pt x="7557025" y="1063088"/>
                  </a:cubicBezTo>
                  <a:cubicBezTo>
                    <a:pt x="7564261" y="1249124"/>
                    <a:pt x="7551218" y="1452845"/>
                    <a:pt x="7557025" y="1618915"/>
                  </a:cubicBezTo>
                  <a:cubicBezTo>
                    <a:pt x="7301778" y="1599817"/>
                    <a:pt x="7021939" y="1652451"/>
                    <a:pt x="6870023" y="1618915"/>
                  </a:cubicBezTo>
                  <a:cubicBezTo>
                    <a:pt x="6718107" y="1585379"/>
                    <a:pt x="6527201" y="1597319"/>
                    <a:pt x="6258591" y="1618915"/>
                  </a:cubicBezTo>
                  <a:cubicBezTo>
                    <a:pt x="5989981" y="1640511"/>
                    <a:pt x="5749406" y="1611903"/>
                    <a:pt x="5496018" y="1618915"/>
                  </a:cubicBezTo>
                  <a:cubicBezTo>
                    <a:pt x="5242630" y="1625927"/>
                    <a:pt x="4849243" y="1650548"/>
                    <a:pt x="4657875" y="1618915"/>
                  </a:cubicBezTo>
                  <a:cubicBezTo>
                    <a:pt x="4466507" y="1587282"/>
                    <a:pt x="4317003" y="1618578"/>
                    <a:pt x="4197584" y="1618915"/>
                  </a:cubicBezTo>
                  <a:cubicBezTo>
                    <a:pt x="4078165" y="1619252"/>
                    <a:pt x="3857619" y="1638580"/>
                    <a:pt x="3586152" y="1618915"/>
                  </a:cubicBezTo>
                  <a:cubicBezTo>
                    <a:pt x="3314685" y="1599250"/>
                    <a:pt x="2996225" y="1617495"/>
                    <a:pt x="2748009" y="1618915"/>
                  </a:cubicBezTo>
                  <a:cubicBezTo>
                    <a:pt x="2499793" y="1620335"/>
                    <a:pt x="2253129" y="1632470"/>
                    <a:pt x="1909866" y="1618915"/>
                  </a:cubicBezTo>
                  <a:cubicBezTo>
                    <a:pt x="1566603" y="1605360"/>
                    <a:pt x="1470499" y="1642287"/>
                    <a:pt x="1147294" y="1618915"/>
                  </a:cubicBezTo>
                  <a:cubicBezTo>
                    <a:pt x="824089" y="1595543"/>
                    <a:pt x="430681" y="1646158"/>
                    <a:pt x="0" y="1618915"/>
                  </a:cubicBezTo>
                  <a:cubicBezTo>
                    <a:pt x="15486" y="1400023"/>
                    <a:pt x="-9971" y="1317970"/>
                    <a:pt x="0" y="1046898"/>
                  </a:cubicBezTo>
                  <a:cubicBezTo>
                    <a:pt x="9971" y="775826"/>
                    <a:pt x="-20752" y="634396"/>
                    <a:pt x="0" y="474882"/>
                  </a:cubicBezTo>
                  <a:cubicBezTo>
                    <a:pt x="20752" y="315368"/>
                    <a:pt x="-457" y="192831"/>
                    <a:pt x="0" y="0"/>
                  </a:cubicBezTo>
                  <a:close/>
                </a:path>
              </a:pathLst>
            </a:custGeom>
            <a:ln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119724041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EB69554E-79C1-CB34-B173-35E5B0389F6F}"/>
                </a:ext>
              </a:extLst>
            </p:cNvPr>
            <p:cNvGrpSpPr/>
            <p:nvPr/>
          </p:nvGrpSpPr>
          <p:grpSpPr>
            <a:xfrm>
              <a:off x="397805" y="3783434"/>
              <a:ext cx="1411063" cy="400110"/>
              <a:chOff x="321491" y="2032068"/>
              <a:chExt cx="1411063" cy="400110"/>
            </a:xfrm>
          </p:grpSpPr>
          <p:pic>
            <p:nvPicPr>
              <p:cNvPr id="24" name="图片 6 2 1 1 3 3" descr="\documentclass[a4paper, 12pt]{extarticle}&#10;\usepackage{amsmath}&#10;\pagestyle{empty}&#10;\usepackage{enumitem}&#10;\usepackage[dvipsnames]{xcolor}&#10;\usepackage{geometry}&#10;\geometry{a4paper,scale=0.65}&#10;&#10;\usepackage[no-math]{fontspec}&#10;\setmainfont{Linux Libertine G}&#10;&#10;\begin{document}&#10;&#10;&#10;&#10;\begin{itemize}&#10; \item[\textcolor{blue}{\LARGE\textbullet}]&#10;&#10;\end{itemize}&#10;&#10;\end{document} " title="IguanaTex Bitmap Display">
                <a:extLst>
                  <a:ext uri="{FF2B5EF4-FFF2-40B4-BE49-F238E27FC236}">
                    <a16:creationId xmlns:a16="http://schemas.microsoft.com/office/drawing/2014/main" id="{94CB9676-5FF6-1F76-FF1D-2E7F62B67C6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491" y="2148489"/>
                <a:ext cx="134131" cy="13077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513AA727-A71B-D768-B5E5-B8450E63204F}"/>
                  </a:ext>
                </a:extLst>
              </p:cNvPr>
              <p:cNvSpPr txBox="1"/>
              <p:nvPr/>
            </p:nvSpPr>
            <p:spPr>
              <a:xfrm>
                <a:off x="521966" y="2032068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+mn-lt"/>
                    <a:cs typeface="Linux Libertine G" panose="02000503000000000000" pitchFamily="2" charset="0"/>
                  </a:rPr>
                  <a:t>转换图：</a:t>
                </a:r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6888618-FAE8-CE94-2DF2-487CAAFEB629}"/>
              </a:ext>
            </a:extLst>
          </p:cNvPr>
          <p:cNvGrpSpPr/>
          <p:nvPr/>
        </p:nvGrpSpPr>
        <p:grpSpPr>
          <a:xfrm>
            <a:off x="369529" y="1737858"/>
            <a:ext cx="3712847" cy="1771774"/>
            <a:chOff x="401952" y="1579523"/>
            <a:chExt cx="3712847" cy="1771774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8EE26475-7DB9-DFBA-62C6-5F26776D0F09}"/>
                </a:ext>
              </a:extLst>
            </p:cNvPr>
            <p:cNvSpPr/>
            <p:nvPr/>
          </p:nvSpPr>
          <p:spPr>
            <a:xfrm>
              <a:off x="401952" y="1579523"/>
              <a:ext cx="3712847" cy="177177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FB8B83F7-0E93-B04C-C282-D8C3A4E13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8177" y="1620609"/>
              <a:ext cx="3508234" cy="1654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101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51003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bg1"/>
                </a:solidFill>
              </a:rPr>
              <a:t>保留字和标识符的识别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3400" y="838200"/>
            <a:ext cx="8382000" cy="2675861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indent="-457200">
              <a:lnSpc>
                <a:spcPts val="36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sz="2800" spc="-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在很多时候</a:t>
            </a:r>
            <a:r>
              <a:rPr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，</a:t>
            </a: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关键词</a:t>
            </a:r>
            <a:r>
              <a:rPr sz="2800" spc="-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也符合标识符</a:t>
            </a:r>
            <a:r>
              <a:rPr sz="2800" spc="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的</a:t>
            </a:r>
            <a:r>
              <a:rPr sz="2800" spc="-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模式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SimSun"/>
            </a:endParaRPr>
          </a:p>
          <a:p>
            <a:pPr marL="901065" lvl="1" indent="-440055">
              <a:lnSpc>
                <a:spcPts val="3600"/>
              </a:lnSpc>
              <a:spcBef>
                <a:spcPts val="605"/>
              </a:spcBef>
              <a:buClr>
                <a:srgbClr val="808080"/>
              </a:buClr>
              <a:buSzPct val="64583"/>
              <a:buChar char="–"/>
              <a:tabLst>
                <a:tab pos="901065" algn="l"/>
                <a:tab pos="901700" algn="l"/>
              </a:tabLst>
            </a:pPr>
            <a:r>
              <a:rPr sz="2400" spc="-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识别标识符的状态转换图也会识别</a:t>
            </a:r>
            <a:r>
              <a:rPr lang="zh-CN" altLang="en-US" sz="24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关键词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SimSun"/>
            </a:endParaRPr>
          </a:p>
          <a:p>
            <a:pPr marL="469266" indent="-457200">
              <a:lnSpc>
                <a:spcPts val="3600"/>
              </a:lnSpc>
              <a:spcBef>
                <a:spcPts val="64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两种</a:t>
            </a:r>
            <a:r>
              <a:rPr sz="2800" spc="-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解决方法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SimSun"/>
            </a:endParaRPr>
          </a:p>
          <a:p>
            <a:pPr marL="918210" lvl="1" indent="-457200">
              <a:lnSpc>
                <a:spcPts val="3600"/>
              </a:lnSpc>
              <a:spcBef>
                <a:spcPts val="605"/>
              </a:spcBef>
              <a:buClr>
                <a:srgbClr val="808080"/>
              </a:buClr>
              <a:buSzPct val="64583"/>
              <a:buFont typeface="+mj-lt"/>
              <a:buAutoNum type="arabicPeriod"/>
              <a:tabLst>
                <a:tab pos="901065" algn="l"/>
                <a:tab pos="901700" algn="l"/>
              </a:tabLst>
            </a:pPr>
            <a:r>
              <a:rPr sz="2400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在符号表中</a:t>
            </a:r>
            <a:r>
              <a:rPr sz="24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先填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关键词</a:t>
            </a:r>
            <a:r>
              <a:rPr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，并指明它们不是普通标识符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SimSun"/>
            </a:endParaRPr>
          </a:p>
          <a:p>
            <a:pPr marL="918210" lvl="1" indent="-457200">
              <a:lnSpc>
                <a:spcPts val="3600"/>
              </a:lnSpc>
              <a:spcBef>
                <a:spcPts val="575"/>
              </a:spcBef>
              <a:buClr>
                <a:srgbClr val="808080"/>
              </a:buClr>
              <a:buSzPct val="64583"/>
              <a:buFont typeface="+mj-lt"/>
              <a:buAutoNum type="arabicPeriod"/>
              <a:tabLst>
                <a:tab pos="901065" algn="l"/>
                <a:tab pos="901700" algn="l"/>
              </a:tabLst>
            </a:pPr>
            <a:r>
              <a:rPr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为保留字建立独立的、</a:t>
            </a:r>
            <a:r>
              <a:rPr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高优先级</a:t>
            </a:r>
            <a:r>
              <a:rPr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的状态转换图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27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19836E5-618A-FA35-6BF6-7A65B26995E7}"/>
              </a:ext>
            </a:extLst>
          </p:cNvPr>
          <p:cNvSpPr/>
          <p:nvPr/>
        </p:nvSpPr>
        <p:spPr>
          <a:xfrm>
            <a:off x="393538" y="4267200"/>
            <a:ext cx="8287475" cy="1066800"/>
          </a:xfrm>
          <a:custGeom>
            <a:avLst/>
            <a:gdLst>
              <a:gd name="connsiteX0" fmla="*/ 0 w 8287475"/>
              <a:gd name="connsiteY0" fmla="*/ 0 h 1066800"/>
              <a:gd name="connsiteX1" fmla="*/ 524873 w 8287475"/>
              <a:gd name="connsiteY1" fmla="*/ 0 h 1066800"/>
              <a:gd name="connsiteX2" fmla="*/ 1298371 w 8287475"/>
              <a:gd name="connsiteY2" fmla="*/ 0 h 1066800"/>
              <a:gd name="connsiteX3" fmla="*/ 2071869 w 8287475"/>
              <a:gd name="connsiteY3" fmla="*/ 0 h 1066800"/>
              <a:gd name="connsiteX4" fmla="*/ 2928241 w 8287475"/>
              <a:gd name="connsiteY4" fmla="*/ 0 h 1066800"/>
              <a:gd name="connsiteX5" fmla="*/ 3618864 w 8287475"/>
              <a:gd name="connsiteY5" fmla="*/ 0 h 1066800"/>
              <a:gd name="connsiteX6" fmla="*/ 4309487 w 8287475"/>
              <a:gd name="connsiteY6" fmla="*/ 0 h 1066800"/>
              <a:gd name="connsiteX7" fmla="*/ 4834360 w 8287475"/>
              <a:gd name="connsiteY7" fmla="*/ 0 h 1066800"/>
              <a:gd name="connsiteX8" fmla="*/ 5524983 w 8287475"/>
              <a:gd name="connsiteY8" fmla="*/ 0 h 1066800"/>
              <a:gd name="connsiteX9" fmla="*/ 5966982 w 8287475"/>
              <a:gd name="connsiteY9" fmla="*/ 0 h 1066800"/>
              <a:gd name="connsiteX10" fmla="*/ 6491855 w 8287475"/>
              <a:gd name="connsiteY10" fmla="*/ 0 h 1066800"/>
              <a:gd name="connsiteX11" fmla="*/ 7016729 w 8287475"/>
              <a:gd name="connsiteY11" fmla="*/ 0 h 1066800"/>
              <a:gd name="connsiteX12" fmla="*/ 8287475 w 8287475"/>
              <a:gd name="connsiteY12" fmla="*/ 0 h 1066800"/>
              <a:gd name="connsiteX13" fmla="*/ 8287475 w 8287475"/>
              <a:gd name="connsiteY13" fmla="*/ 512064 h 1066800"/>
              <a:gd name="connsiteX14" fmla="*/ 8287475 w 8287475"/>
              <a:gd name="connsiteY14" fmla="*/ 1066800 h 1066800"/>
              <a:gd name="connsiteX15" fmla="*/ 7762602 w 8287475"/>
              <a:gd name="connsiteY15" fmla="*/ 1066800 h 1066800"/>
              <a:gd name="connsiteX16" fmla="*/ 7071979 w 8287475"/>
              <a:gd name="connsiteY16" fmla="*/ 1066800 h 1066800"/>
              <a:gd name="connsiteX17" fmla="*/ 6547105 w 8287475"/>
              <a:gd name="connsiteY17" fmla="*/ 1066800 h 1066800"/>
              <a:gd name="connsiteX18" fmla="*/ 6022232 w 8287475"/>
              <a:gd name="connsiteY18" fmla="*/ 1066800 h 1066800"/>
              <a:gd name="connsiteX19" fmla="*/ 5331609 w 8287475"/>
              <a:gd name="connsiteY19" fmla="*/ 1066800 h 1066800"/>
              <a:gd name="connsiteX20" fmla="*/ 4558111 w 8287475"/>
              <a:gd name="connsiteY20" fmla="*/ 1066800 h 1066800"/>
              <a:gd name="connsiteX21" fmla="*/ 3950363 w 8287475"/>
              <a:gd name="connsiteY21" fmla="*/ 1066800 h 1066800"/>
              <a:gd name="connsiteX22" fmla="*/ 3342615 w 8287475"/>
              <a:gd name="connsiteY22" fmla="*/ 1066800 h 1066800"/>
              <a:gd name="connsiteX23" fmla="*/ 2651992 w 8287475"/>
              <a:gd name="connsiteY23" fmla="*/ 1066800 h 1066800"/>
              <a:gd name="connsiteX24" fmla="*/ 2044244 w 8287475"/>
              <a:gd name="connsiteY24" fmla="*/ 1066800 h 1066800"/>
              <a:gd name="connsiteX25" fmla="*/ 1602245 w 8287475"/>
              <a:gd name="connsiteY25" fmla="*/ 1066800 h 1066800"/>
              <a:gd name="connsiteX26" fmla="*/ 745873 w 8287475"/>
              <a:gd name="connsiteY26" fmla="*/ 1066800 h 1066800"/>
              <a:gd name="connsiteX27" fmla="*/ 0 w 8287475"/>
              <a:gd name="connsiteY27" fmla="*/ 1066800 h 1066800"/>
              <a:gd name="connsiteX28" fmla="*/ 0 w 8287475"/>
              <a:gd name="connsiteY28" fmla="*/ 544068 h 1066800"/>
              <a:gd name="connsiteX29" fmla="*/ 0 w 8287475"/>
              <a:gd name="connsiteY29" fmla="*/ 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287475" h="1066800" fill="none" extrusionOk="0">
                <a:moveTo>
                  <a:pt x="0" y="0"/>
                </a:moveTo>
                <a:cubicBezTo>
                  <a:pt x="125237" y="-1586"/>
                  <a:pt x="341124" y="-19057"/>
                  <a:pt x="524873" y="0"/>
                </a:cubicBezTo>
                <a:cubicBezTo>
                  <a:pt x="708622" y="19057"/>
                  <a:pt x="1133885" y="-7919"/>
                  <a:pt x="1298371" y="0"/>
                </a:cubicBezTo>
                <a:cubicBezTo>
                  <a:pt x="1462857" y="7919"/>
                  <a:pt x="1725337" y="25214"/>
                  <a:pt x="2071869" y="0"/>
                </a:cubicBezTo>
                <a:cubicBezTo>
                  <a:pt x="2418401" y="-25214"/>
                  <a:pt x="2649444" y="7340"/>
                  <a:pt x="2928241" y="0"/>
                </a:cubicBezTo>
                <a:cubicBezTo>
                  <a:pt x="3207038" y="-7340"/>
                  <a:pt x="3413162" y="-20478"/>
                  <a:pt x="3618864" y="0"/>
                </a:cubicBezTo>
                <a:cubicBezTo>
                  <a:pt x="3824566" y="20478"/>
                  <a:pt x="4059797" y="13129"/>
                  <a:pt x="4309487" y="0"/>
                </a:cubicBezTo>
                <a:cubicBezTo>
                  <a:pt x="4559177" y="-13129"/>
                  <a:pt x="4656728" y="2075"/>
                  <a:pt x="4834360" y="0"/>
                </a:cubicBezTo>
                <a:cubicBezTo>
                  <a:pt x="5011992" y="-2075"/>
                  <a:pt x="5277104" y="19648"/>
                  <a:pt x="5524983" y="0"/>
                </a:cubicBezTo>
                <a:cubicBezTo>
                  <a:pt x="5772862" y="-19648"/>
                  <a:pt x="5764124" y="-12725"/>
                  <a:pt x="5966982" y="0"/>
                </a:cubicBezTo>
                <a:cubicBezTo>
                  <a:pt x="6169840" y="12725"/>
                  <a:pt x="6282235" y="-13751"/>
                  <a:pt x="6491855" y="0"/>
                </a:cubicBezTo>
                <a:cubicBezTo>
                  <a:pt x="6701475" y="13751"/>
                  <a:pt x="6905592" y="-8417"/>
                  <a:pt x="7016729" y="0"/>
                </a:cubicBezTo>
                <a:cubicBezTo>
                  <a:pt x="7127866" y="8417"/>
                  <a:pt x="7824245" y="-24386"/>
                  <a:pt x="8287475" y="0"/>
                </a:cubicBezTo>
                <a:cubicBezTo>
                  <a:pt x="8276172" y="238440"/>
                  <a:pt x="8275503" y="285305"/>
                  <a:pt x="8287475" y="512064"/>
                </a:cubicBezTo>
                <a:cubicBezTo>
                  <a:pt x="8299447" y="738823"/>
                  <a:pt x="8283527" y="928222"/>
                  <a:pt x="8287475" y="1066800"/>
                </a:cubicBezTo>
                <a:cubicBezTo>
                  <a:pt x="8125711" y="1062636"/>
                  <a:pt x="7970594" y="1046457"/>
                  <a:pt x="7762602" y="1066800"/>
                </a:cubicBezTo>
                <a:cubicBezTo>
                  <a:pt x="7554610" y="1087143"/>
                  <a:pt x="7306954" y="1050001"/>
                  <a:pt x="7071979" y="1066800"/>
                </a:cubicBezTo>
                <a:cubicBezTo>
                  <a:pt x="6837004" y="1083599"/>
                  <a:pt x="6809170" y="1078396"/>
                  <a:pt x="6547105" y="1066800"/>
                </a:cubicBezTo>
                <a:cubicBezTo>
                  <a:pt x="6285040" y="1055204"/>
                  <a:pt x="6152046" y="1053443"/>
                  <a:pt x="6022232" y="1066800"/>
                </a:cubicBezTo>
                <a:cubicBezTo>
                  <a:pt x="5892418" y="1080157"/>
                  <a:pt x="5536076" y="1041395"/>
                  <a:pt x="5331609" y="1066800"/>
                </a:cubicBezTo>
                <a:cubicBezTo>
                  <a:pt x="5127142" y="1092205"/>
                  <a:pt x="4854535" y="1047634"/>
                  <a:pt x="4558111" y="1066800"/>
                </a:cubicBezTo>
                <a:cubicBezTo>
                  <a:pt x="4261687" y="1085966"/>
                  <a:pt x="4199806" y="1063458"/>
                  <a:pt x="3950363" y="1066800"/>
                </a:cubicBezTo>
                <a:cubicBezTo>
                  <a:pt x="3700920" y="1070142"/>
                  <a:pt x="3567674" y="1085215"/>
                  <a:pt x="3342615" y="1066800"/>
                </a:cubicBezTo>
                <a:cubicBezTo>
                  <a:pt x="3117556" y="1048385"/>
                  <a:pt x="2854576" y="1070381"/>
                  <a:pt x="2651992" y="1066800"/>
                </a:cubicBezTo>
                <a:cubicBezTo>
                  <a:pt x="2449408" y="1063219"/>
                  <a:pt x="2197015" y="1091807"/>
                  <a:pt x="2044244" y="1066800"/>
                </a:cubicBezTo>
                <a:cubicBezTo>
                  <a:pt x="1891473" y="1041793"/>
                  <a:pt x="1788067" y="1069759"/>
                  <a:pt x="1602245" y="1066800"/>
                </a:cubicBezTo>
                <a:cubicBezTo>
                  <a:pt x="1416423" y="1063841"/>
                  <a:pt x="1089046" y="1081207"/>
                  <a:pt x="745873" y="1066800"/>
                </a:cubicBezTo>
                <a:cubicBezTo>
                  <a:pt x="402700" y="1052393"/>
                  <a:pt x="314405" y="1035232"/>
                  <a:pt x="0" y="1066800"/>
                </a:cubicBezTo>
                <a:cubicBezTo>
                  <a:pt x="6226" y="888456"/>
                  <a:pt x="7104" y="789715"/>
                  <a:pt x="0" y="544068"/>
                </a:cubicBezTo>
                <a:cubicBezTo>
                  <a:pt x="-7104" y="298421"/>
                  <a:pt x="9800" y="266533"/>
                  <a:pt x="0" y="0"/>
                </a:cubicBezTo>
                <a:close/>
              </a:path>
              <a:path w="8287475" h="1066800" stroke="0" extrusionOk="0">
                <a:moveTo>
                  <a:pt x="0" y="0"/>
                </a:moveTo>
                <a:cubicBezTo>
                  <a:pt x="129575" y="2204"/>
                  <a:pt x="264796" y="-9775"/>
                  <a:pt x="441999" y="0"/>
                </a:cubicBezTo>
                <a:cubicBezTo>
                  <a:pt x="619202" y="9775"/>
                  <a:pt x="831918" y="-7140"/>
                  <a:pt x="966872" y="0"/>
                </a:cubicBezTo>
                <a:cubicBezTo>
                  <a:pt x="1101826" y="7140"/>
                  <a:pt x="1223858" y="21196"/>
                  <a:pt x="1408871" y="0"/>
                </a:cubicBezTo>
                <a:cubicBezTo>
                  <a:pt x="1593884" y="-21196"/>
                  <a:pt x="1798466" y="-8566"/>
                  <a:pt x="2099494" y="0"/>
                </a:cubicBezTo>
                <a:cubicBezTo>
                  <a:pt x="2400522" y="8566"/>
                  <a:pt x="2572300" y="6983"/>
                  <a:pt x="2872991" y="0"/>
                </a:cubicBezTo>
                <a:cubicBezTo>
                  <a:pt x="3173682" y="-6983"/>
                  <a:pt x="3180838" y="20553"/>
                  <a:pt x="3480739" y="0"/>
                </a:cubicBezTo>
                <a:cubicBezTo>
                  <a:pt x="3780640" y="-20553"/>
                  <a:pt x="3943082" y="-244"/>
                  <a:pt x="4337112" y="0"/>
                </a:cubicBezTo>
                <a:cubicBezTo>
                  <a:pt x="4731142" y="244"/>
                  <a:pt x="4753861" y="-19409"/>
                  <a:pt x="5027735" y="0"/>
                </a:cubicBezTo>
                <a:cubicBezTo>
                  <a:pt x="5301609" y="19409"/>
                  <a:pt x="5342913" y="-12639"/>
                  <a:pt x="5469733" y="0"/>
                </a:cubicBezTo>
                <a:cubicBezTo>
                  <a:pt x="5596553" y="12639"/>
                  <a:pt x="5873342" y="18602"/>
                  <a:pt x="6243231" y="0"/>
                </a:cubicBezTo>
                <a:cubicBezTo>
                  <a:pt x="6613120" y="-18602"/>
                  <a:pt x="6746195" y="34107"/>
                  <a:pt x="6933854" y="0"/>
                </a:cubicBezTo>
                <a:cubicBezTo>
                  <a:pt x="7121513" y="-34107"/>
                  <a:pt x="7975949" y="29746"/>
                  <a:pt x="8287475" y="0"/>
                </a:cubicBezTo>
                <a:cubicBezTo>
                  <a:pt x="8270989" y="105266"/>
                  <a:pt x="8296251" y="311967"/>
                  <a:pt x="8287475" y="522732"/>
                </a:cubicBezTo>
                <a:cubicBezTo>
                  <a:pt x="8278699" y="733497"/>
                  <a:pt x="8271129" y="929063"/>
                  <a:pt x="8287475" y="1066800"/>
                </a:cubicBezTo>
                <a:cubicBezTo>
                  <a:pt x="7913841" y="1069677"/>
                  <a:pt x="7795551" y="1052470"/>
                  <a:pt x="7431103" y="1066800"/>
                </a:cubicBezTo>
                <a:cubicBezTo>
                  <a:pt x="7066655" y="1081130"/>
                  <a:pt x="6851031" y="1049486"/>
                  <a:pt x="6574730" y="1066800"/>
                </a:cubicBezTo>
                <a:cubicBezTo>
                  <a:pt x="6298429" y="1084114"/>
                  <a:pt x="6052808" y="1048732"/>
                  <a:pt x="5801233" y="1066800"/>
                </a:cubicBezTo>
                <a:cubicBezTo>
                  <a:pt x="5549658" y="1084868"/>
                  <a:pt x="5363713" y="1042028"/>
                  <a:pt x="5193484" y="1066800"/>
                </a:cubicBezTo>
                <a:cubicBezTo>
                  <a:pt x="5023255" y="1091572"/>
                  <a:pt x="4813922" y="1065004"/>
                  <a:pt x="4668611" y="1066800"/>
                </a:cubicBezTo>
                <a:cubicBezTo>
                  <a:pt x="4523300" y="1068596"/>
                  <a:pt x="4280760" y="1064839"/>
                  <a:pt x="3977988" y="1066800"/>
                </a:cubicBezTo>
                <a:cubicBezTo>
                  <a:pt x="3675216" y="1068761"/>
                  <a:pt x="3615201" y="1078767"/>
                  <a:pt x="3453115" y="1066800"/>
                </a:cubicBezTo>
                <a:cubicBezTo>
                  <a:pt x="3291029" y="1054833"/>
                  <a:pt x="3121174" y="1075357"/>
                  <a:pt x="3011116" y="1066800"/>
                </a:cubicBezTo>
                <a:cubicBezTo>
                  <a:pt x="2901058" y="1058243"/>
                  <a:pt x="2586655" y="1057550"/>
                  <a:pt x="2403368" y="1066800"/>
                </a:cubicBezTo>
                <a:cubicBezTo>
                  <a:pt x="2220081" y="1076050"/>
                  <a:pt x="2018091" y="1053284"/>
                  <a:pt x="1878494" y="1066800"/>
                </a:cubicBezTo>
                <a:cubicBezTo>
                  <a:pt x="1738897" y="1080316"/>
                  <a:pt x="1341472" y="1099803"/>
                  <a:pt x="1187871" y="1066800"/>
                </a:cubicBezTo>
                <a:cubicBezTo>
                  <a:pt x="1034270" y="1033797"/>
                  <a:pt x="778161" y="1073066"/>
                  <a:pt x="662998" y="1066800"/>
                </a:cubicBezTo>
                <a:cubicBezTo>
                  <a:pt x="547835" y="1060534"/>
                  <a:pt x="183928" y="1056543"/>
                  <a:pt x="0" y="1066800"/>
                </a:cubicBezTo>
                <a:cubicBezTo>
                  <a:pt x="286" y="835450"/>
                  <a:pt x="-11856" y="745006"/>
                  <a:pt x="0" y="565404"/>
                </a:cubicBezTo>
                <a:cubicBezTo>
                  <a:pt x="11856" y="385802"/>
                  <a:pt x="17298" y="265448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07952707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6AC7ED6-7427-E8F9-32E6-E6E8CB8A7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495800"/>
            <a:ext cx="7557025" cy="64474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E7BDD876-14E4-A994-2AA8-8E23AC00E33B}"/>
              </a:ext>
            </a:extLst>
          </p:cNvPr>
          <p:cNvGrpSpPr/>
          <p:nvPr/>
        </p:nvGrpSpPr>
        <p:grpSpPr>
          <a:xfrm>
            <a:off x="4638800" y="923397"/>
            <a:ext cx="4422702" cy="2590625"/>
            <a:chOff x="4638800" y="923397"/>
            <a:chExt cx="4422702" cy="2590625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7DF40530-9068-D526-5887-7BC8D72A9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10988" y="1359445"/>
              <a:ext cx="4350514" cy="2154577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12354413-8CDD-E7EA-410A-C3E6D683A93C}"/>
                </a:ext>
              </a:extLst>
            </p:cNvPr>
            <p:cNvGrpSpPr/>
            <p:nvPr/>
          </p:nvGrpSpPr>
          <p:grpSpPr>
            <a:xfrm>
              <a:off x="4638800" y="923397"/>
              <a:ext cx="1667543" cy="400110"/>
              <a:chOff x="321491" y="2032068"/>
              <a:chExt cx="1667543" cy="400110"/>
            </a:xfrm>
          </p:grpSpPr>
          <p:pic>
            <p:nvPicPr>
              <p:cNvPr id="21" name="图片 6 2 1 1 3" descr="\documentclass[a4paper, 12pt]{extarticle}&#10;\usepackage{amsmath}&#10;\pagestyle{empty}&#10;\usepackage{enumitem}&#10;\usepackage[dvipsnames]{xcolor}&#10;\usepackage{geometry}&#10;\geometry{a4paper,scale=0.65}&#10;&#10;\usepackage[no-math]{fontspec}&#10;\setmainfont{Linux Libertine G}&#10;&#10;\begin{document}&#10;&#10;&#10;&#10;\begin{itemize}&#10; \item[\textcolor{blue}{\LARGE\textbullet}]&#10;&#10;\end{itemize}&#10;&#10;\end{document} " title="IguanaTex Bitmap Display">
                <a:extLst>
                  <a:ext uri="{FF2B5EF4-FFF2-40B4-BE49-F238E27FC236}">
                    <a16:creationId xmlns:a16="http://schemas.microsoft.com/office/drawing/2014/main" id="{EF712049-23E1-7A3C-DB00-7211C77CF09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491" y="2148489"/>
                <a:ext cx="134131" cy="13077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CAC211B-074C-36D3-113A-F86C4DEDB0F6}"/>
                  </a:ext>
                </a:extLst>
              </p:cNvPr>
              <p:cNvSpPr txBox="1"/>
              <p:nvPr/>
            </p:nvSpPr>
            <p:spPr>
              <a:xfrm>
                <a:off x="521966" y="2032068"/>
                <a:ext cx="14670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+mn-lt"/>
                    <a:cs typeface="Linux Libertine G" panose="02000503000000000000" pitchFamily="2" charset="0"/>
                  </a:rPr>
                  <a:t>正则定义：</a:t>
                </a:r>
              </a:p>
            </p:txBody>
          </p:sp>
        </p:grp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40855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状态转换图</a:t>
            </a:r>
            <a:endParaRPr spc="-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8877300" y="6566952"/>
            <a:ext cx="190500" cy="1563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26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61F70DC-C4CB-2C79-ED9F-4D94D67E9D70}"/>
              </a:ext>
            </a:extLst>
          </p:cNvPr>
          <p:cNvSpPr/>
          <p:nvPr/>
        </p:nvSpPr>
        <p:spPr>
          <a:xfrm>
            <a:off x="4711259" y="1783989"/>
            <a:ext cx="4337905" cy="2949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96558EF-9C74-4713-2CD6-8C758AF4F1C6}"/>
              </a:ext>
            </a:extLst>
          </p:cNvPr>
          <p:cNvSpPr txBox="1"/>
          <p:nvPr/>
        </p:nvSpPr>
        <p:spPr>
          <a:xfrm>
            <a:off x="238560" y="760097"/>
            <a:ext cx="2913714" cy="524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266" indent="-457200">
              <a:lnSpc>
                <a:spcPts val="3600"/>
              </a:lnSpc>
              <a:spcBef>
                <a:spcPts val="67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更多例子：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华文仿宋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D0EDFF9-3F3F-075C-65C7-59227B7DFC35}"/>
              </a:ext>
            </a:extLst>
          </p:cNvPr>
          <p:cNvGrpSpPr/>
          <p:nvPr/>
        </p:nvGrpSpPr>
        <p:grpSpPr>
          <a:xfrm>
            <a:off x="382229" y="1242258"/>
            <a:ext cx="1154582" cy="400110"/>
            <a:chOff x="321491" y="2032068"/>
            <a:chExt cx="1154582" cy="400110"/>
          </a:xfrm>
        </p:grpSpPr>
        <p:pic>
          <p:nvPicPr>
            <p:cNvPr id="11" name="图片 6 2 1 1 3" descr="\documentclass[a4paper, 12pt]{extarticle}&#10;\usepackage{amsmath}&#10;\pagestyle{empty}&#10;\usepackage{enumitem}&#10;\usepackage[dvipsnames]{xcolor}&#10;\usepackage{geometry}&#10;\geometry{a4paper,scale=0.65}&#10;&#10;\usepackage[no-math]{fontspec}&#10;\setmainfont{Linux Libertine G}&#10;&#10;\begin{document}&#10;&#10;&#10;&#10;\begin{itemize}&#10; \item[\textcolor{blue}{\LARGE\textbullet}]&#10;&#10;\end{itemize}&#10;&#10;\end{document} " title="IguanaTex Bitmap Display">
              <a:extLst>
                <a:ext uri="{FF2B5EF4-FFF2-40B4-BE49-F238E27FC236}">
                  <a16:creationId xmlns:a16="http://schemas.microsoft.com/office/drawing/2014/main" id="{84AB752F-1BC3-4F6B-2761-B2B6D8C7C32C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491" y="2148489"/>
              <a:ext cx="134131" cy="13077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C375AD2-15F7-48B1-78F5-69CA4180EC25}"/>
                </a:ext>
              </a:extLst>
            </p:cNvPr>
            <p:cNvSpPr txBox="1"/>
            <p:nvPr/>
          </p:nvSpPr>
          <p:spPr>
            <a:xfrm>
              <a:off x="521966" y="2032068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+mn-lt"/>
                  <a:ea typeface="Linux Libertine G" panose="02000503000000000000" pitchFamily="2" charset="0"/>
                  <a:cs typeface="Linux Libertine G" panose="02000503000000000000" pitchFamily="2" charset="0"/>
                </a:rPr>
                <a:t>文法：</a:t>
              </a:r>
              <a:endParaRPr lang="zh-CN" altLang="en-US" sz="2000" dirty="0">
                <a:solidFill>
                  <a:schemeClr val="bg2">
                    <a:lumMod val="10000"/>
                  </a:schemeClr>
                </a:solidFill>
                <a:latin typeface="+mn-lt"/>
                <a:cs typeface="Linux Libertine G" panose="02000503000000000000" pitchFamily="2" charset="0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4DF9D3F3-7C17-C8B9-5E24-666AA0642A5F}"/>
              </a:ext>
            </a:extLst>
          </p:cNvPr>
          <p:cNvGrpSpPr/>
          <p:nvPr/>
        </p:nvGrpSpPr>
        <p:grpSpPr>
          <a:xfrm>
            <a:off x="397805" y="3783434"/>
            <a:ext cx="8177895" cy="2593323"/>
            <a:chOff x="397805" y="3783434"/>
            <a:chExt cx="8177895" cy="259332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EE23A31-63CC-C277-FBDF-B1331B50D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8675" y="4272813"/>
              <a:ext cx="7557025" cy="2103944"/>
            </a:xfrm>
            <a:custGeom>
              <a:avLst/>
              <a:gdLst>
                <a:gd name="connsiteX0" fmla="*/ 0 w 7557025"/>
                <a:gd name="connsiteY0" fmla="*/ 0 h 2103944"/>
                <a:gd name="connsiteX1" fmla="*/ 687002 w 7557025"/>
                <a:gd name="connsiteY1" fmla="*/ 0 h 2103944"/>
                <a:gd name="connsiteX2" fmla="*/ 1222864 w 7557025"/>
                <a:gd name="connsiteY2" fmla="*/ 0 h 2103944"/>
                <a:gd name="connsiteX3" fmla="*/ 1683156 w 7557025"/>
                <a:gd name="connsiteY3" fmla="*/ 0 h 2103944"/>
                <a:gd name="connsiteX4" fmla="*/ 2370158 w 7557025"/>
                <a:gd name="connsiteY4" fmla="*/ 0 h 2103944"/>
                <a:gd name="connsiteX5" fmla="*/ 2906020 w 7557025"/>
                <a:gd name="connsiteY5" fmla="*/ 0 h 2103944"/>
                <a:gd name="connsiteX6" fmla="*/ 3744162 w 7557025"/>
                <a:gd name="connsiteY6" fmla="*/ 0 h 2103944"/>
                <a:gd name="connsiteX7" fmla="*/ 4355594 w 7557025"/>
                <a:gd name="connsiteY7" fmla="*/ 0 h 2103944"/>
                <a:gd name="connsiteX8" fmla="*/ 4967026 w 7557025"/>
                <a:gd name="connsiteY8" fmla="*/ 0 h 2103944"/>
                <a:gd name="connsiteX9" fmla="*/ 5578458 w 7557025"/>
                <a:gd name="connsiteY9" fmla="*/ 0 h 2103944"/>
                <a:gd name="connsiteX10" fmla="*/ 6189890 w 7557025"/>
                <a:gd name="connsiteY10" fmla="*/ 0 h 2103944"/>
                <a:gd name="connsiteX11" fmla="*/ 6876893 w 7557025"/>
                <a:gd name="connsiteY11" fmla="*/ 0 h 2103944"/>
                <a:gd name="connsiteX12" fmla="*/ 7557025 w 7557025"/>
                <a:gd name="connsiteY12" fmla="*/ 0 h 2103944"/>
                <a:gd name="connsiteX13" fmla="*/ 7557025 w 7557025"/>
                <a:gd name="connsiteY13" fmla="*/ 525986 h 2103944"/>
                <a:gd name="connsiteX14" fmla="*/ 7557025 w 7557025"/>
                <a:gd name="connsiteY14" fmla="*/ 1073011 h 2103944"/>
                <a:gd name="connsiteX15" fmla="*/ 7557025 w 7557025"/>
                <a:gd name="connsiteY15" fmla="*/ 1620037 h 2103944"/>
                <a:gd name="connsiteX16" fmla="*/ 7557025 w 7557025"/>
                <a:gd name="connsiteY16" fmla="*/ 2103944 h 2103944"/>
                <a:gd name="connsiteX17" fmla="*/ 6718882 w 7557025"/>
                <a:gd name="connsiteY17" fmla="*/ 2103944 h 2103944"/>
                <a:gd name="connsiteX18" fmla="*/ 6183020 w 7557025"/>
                <a:gd name="connsiteY18" fmla="*/ 2103944 h 2103944"/>
                <a:gd name="connsiteX19" fmla="*/ 5420448 w 7557025"/>
                <a:gd name="connsiteY19" fmla="*/ 2103944 h 2103944"/>
                <a:gd name="connsiteX20" fmla="*/ 4809016 w 7557025"/>
                <a:gd name="connsiteY20" fmla="*/ 2103944 h 2103944"/>
                <a:gd name="connsiteX21" fmla="*/ 4348724 w 7557025"/>
                <a:gd name="connsiteY21" fmla="*/ 2103944 h 2103944"/>
                <a:gd name="connsiteX22" fmla="*/ 3661722 w 7557025"/>
                <a:gd name="connsiteY22" fmla="*/ 2103944 h 2103944"/>
                <a:gd name="connsiteX23" fmla="*/ 3050290 w 7557025"/>
                <a:gd name="connsiteY23" fmla="*/ 2103944 h 2103944"/>
                <a:gd name="connsiteX24" fmla="*/ 2287718 w 7557025"/>
                <a:gd name="connsiteY24" fmla="*/ 2103944 h 2103944"/>
                <a:gd name="connsiteX25" fmla="*/ 1676286 w 7557025"/>
                <a:gd name="connsiteY25" fmla="*/ 2103944 h 2103944"/>
                <a:gd name="connsiteX26" fmla="*/ 1064854 w 7557025"/>
                <a:gd name="connsiteY26" fmla="*/ 2103944 h 2103944"/>
                <a:gd name="connsiteX27" fmla="*/ 0 w 7557025"/>
                <a:gd name="connsiteY27" fmla="*/ 2103944 h 2103944"/>
                <a:gd name="connsiteX28" fmla="*/ 0 w 7557025"/>
                <a:gd name="connsiteY28" fmla="*/ 1556919 h 2103944"/>
                <a:gd name="connsiteX29" fmla="*/ 0 w 7557025"/>
                <a:gd name="connsiteY29" fmla="*/ 988854 h 2103944"/>
                <a:gd name="connsiteX30" fmla="*/ 0 w 7557025"/>
                <a:gd name="connsiteY30" fmla="*/ 483907 h 2103944"/>
                <a:gd name="connsiteX31" fmla="*/ 0 w 7557025"/>
                <a:gd name="connsiteY31" fmla="*/ 0 h 210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557025" h="2103944" fill="none" extrusionOk="0">
                  <a:moveTo>
                    <a:pt x="0" y="0"/>
                  </a:moveTo>
                  <a:cubicBezTo>
                    <a:pt x="213842" y="-30941"/>
                    <a:pt x="484519" y="26961"/>
                    <a:pt x="687002" y="0"/>
                  </a:cubicBezTo>
                  <a:cubicBezTo>
                    <a:pt x="889485" y="-26961"/>
                    <a:pt x="1080821" y="9928"/>
                    <a:pt x="1222864" y="0"/>
                  </a:cubicBezTo>
                  <a:cubicBezTo>
                    <a:pt x="1364907" y="-9928"/>
                    <a:pt x="1565986" y="13607"/>
                    <a:pt x="1683156" y="0"/>
                  </a:cubicBezTo>
                  <a:cubicBezTo>
                    <a:pt x="1800326" y="-13607"/>
                    <a:pt x="2122032" y="22138"/>
                    <a:pt x="2370158" y="0"/>
                  </a:cubicBezTo>
                  <a:cubicBezTo>
                    <a:pt x="2618284" y="-22138"/>
                    <a:pt x="2691604" y="-24164"/>
                    <a:pt x="2906020" y="0"/>
                  </a:cubicBezTo>
                  <a:cubicBezTo>
                    <a:pt x="3120436" y="24164"/>
                    <a:pt x="3405932" y="-17189"/>
                    <a:pt x="3744162" y="0"/>
                  </a:cubicBezTo>
                  <a:cubicBezTo>
                    <a:pt x="4082392" y="17189"/>
                    <a:pt x="4074335" y="-22777"/>
                    <a:pt x="4355594" y="0"/>
                  </a:cubicBezTo>
                  <a:cubicBezTo>
                    <a:pt x="4636853" y="22777"/>
                    <a:pt x="4829463" y="13692"/>
                    <a:pt x="4967026" y="0"/>
                  </a:cubicBezTo>
                  <a:cubicBezTo>
                    <a:pt x="5104589" y="-13692"/>
                    <a:pt x="5321429" y="26620"/>
                    <a:pt x="5578458" y="0"/>
                  </a:cubicBezTo>
                  <a:cubicBezTo>
                    <a:pt x="5835487" y="-26620"/>
                    <a:pt x="5961043" y="-4469"/>
                    <a:pt x="6189890" y="0"/>
                  </a:cubicBezTo>
                  <a:cubicBezTo>
                    <a:pt x="6418737" y="4469"/>
                    <a:pt x="6583312" y="-6810"/>
                    <a:pt x="6876893" y="0"/>
                  </a:cubicBezTo>
                  <a:cubicBezTo>
                    <a:pt x="7170474" y="6810"/>
                    <a:pt x="7303970" y="32466"/>
                    <a:pt x="7557025" y="0"/>
                  </a:cubicBezTo>
                  <a:cubicBezTo>
                    <a:pt x="7573991" y="118071"/>
                    <a:pt x="7554293" y="330311"/>
                    <a:pt x="7557025" y="525986"/>
                  </a:cubicBezTo>
                  <a:cubicBezTo>
                    <a:pt x="7559757" y="721661"/>
                    <a:pt x="7580661" y="860976"/>
                    <a:pt x="7557025" y="1073011"/>
                  </a:cubicBezTo>
                  <a:cubicBezTo>
                    <a:pt x="7533389" y="1285046"/>
                    <a:pt x="7555322" y="1358273"/>
                    <a:pt x="7557025" y="1620037"/>
                  </a:cubicBezTo>
                  <a:cubicBezTo>
                    <a:pt x="7558728" y="1881801"/>
                    <a:pt x="7561457" y="2003190"/>
                    <a:pt x="7557025" y="2103944"/>
                  </a:cubicBezTo>
                  <a:cubicBezTo>
                    <a:pt x="7185052" y="2087740"/>
                    <a:pt x="7080419" y="2135988"/>
                    <a:pt x="6718882" y="2103944"/>
                  </a:cubicBezTo>
                  <a:cubicBezTo>
                    <a:pt x="6357345" y="2071900"/>
                    <a:pt x="6341859" y="2112745"/>
                    <a:pt x="6183020" y="2103944"/>
                  </a:cubicBezTo>
                  <a:cubicBezTo>
                    <a:pt x="6024181" y="2095143"/>
                    <a:pt x="5745500" y="2132973"/>
                    <a:pt x="5420448" y="2103944"/>
                  </a:cubicBezTo>
                  <a:cubicBezTo>
                    <a:pt x="5095396" y="2074915"/>
                    <a:pt x="4992670" y="2122000"/>
                    <a:pt x="4809016" y="2103944"/>
                  </a:cubicBezTo>
                  <a:cubicBezTo>
                    <a:pt x="4625362" y="2085888"/>
                    <a:pt x="4513770" y="2095503"/>
                    <a:pt x="4348724" y="2103944"/>
                  </a:cubicBezTo>
                  <a:cubicBezTo>
                    <a:pt x="4183678" y="2112385"/>
                    <a:pt x="3902881" y="2080169"/>
                    <a:pt x="3661722" y="2103944"/>
                  </a:cubicBezTo>
                  <a:cubicBezTo>
                    <a:pt x="3420563" y="2127719"/>
                    <a:pt x="3203762" y="2127238"/>
                    <a:pt x="3050290" y="2103944"/>
                  </a:cubicBezTo>
                  <a:cubicBezTo>
                    <a:pt x="2896818" y="2080650"/>
                    <a:pt x="2546431" y="2091038"/>
                    <a:pt x="2287718" y="2103944"/>
                  </a:cubicBezTo>
                  <a:cubicBezTo>
                    <a:pt x="2029005" y="2116850"/>
                    <a:pt x="1964136" y="2086057"/>
                    <a:pt x="1676286" y="2103944"/>
                  </a:cubicBezTo>
                  <a:cubicBezTo>
                    <a:pt x="1388436" y="2121831"/>
                    <a:pt x="1332290" y="2114116"/>
                    <a:pt x="1064854" y="2103944"/>
                  </a:cubicBezTo>
                  <a:cubicBezTo>
                    <a:pt x="797418" y="2093772"/>
                    <a:pt x="395569" y="2063599"/>
                    <a:pt x="0" y="2103944"/>
                  </a:cubicBezTo>
                  <a:cubicBezTo>
                    <a:pt x="19754" y="1955767"/>
                    <a:pt x="-21709" y="1723682"/>
                    <a:pt x="0" y="1556919"/>
                  </a:cubicBezTo>
                  <a:cubicBezTo>
                    <a:pt x="21709" y="1390157"/>
                    <a:pt x="20422" y="1213998"/>
                    <a:pt x="0" y="988854"/>
                  </a:cubicBezTo>
                  <a:cubicBezTo>
                    <a:pt x="-20422" y="763711"/>
                    <a:pt x="-11235" y="626542"/>
                    <a:pt x="0" y="483907"/>
                  </a:cubicBezTo>
                  <a:cubicBezTo>
                    <a:pt x="11235" y="341272"/>
                    <a:pt x="10559" y="215683"/>
                    <a:pt x="0" y="0"/>
                  </a:cubicBezTo>
                  <a:close/>
                </a:path>
                <a:path w="7557025" h="2103944" stroke="0" extrusionOk="0">
                  <a:moveTo>
                    <a:pt x="0" y="0"/>
                  </a:moveTo>
                  <a:cubicBezTo>
                    <a:pt x="305966" y="-24612"/>
                    <a:pt x="543763" y="-17736"/>
                    <a:pt x="762573" y="0"/>
                  </a:cubicBezTo>
                  <a:cubicBezTo>
                    <a:pt x="981383" y="17736"/>
                    <a:pt x="1267700" y="-3128"/>
                    <a:pt x="1600715" y="0"/>
                  </a:cubicBezTo>
                  <a:cubicBezTo>
                    <a:pt x="1933730" y="3128"/>
                    <a:pt x="1873615" y="-1687"/>
                    <a:pt x="2061007" y="0"/>
                  </a:cubicBezTo>
                  <a:cubicBezTo>
                    <a:pt x="2248399" y="1687"/>
                    <a:pt x="2471069" y="23133"/>
                    <a:pt x="2596869" y="0"/>
                  </a:cubicBezTo>
                  <a:cubicBezTo>
                    <a:pt x="2722669" y="-23133"/>
                    <a:pt x="2944779" y="-1942"/>
                    <a:pt x="3283871" y="0"/>
                  </a:cubicBezTo>
                  <a:cubicBezTo>
                    <a:pt x="3622963" y="1942"/>
                    <a:pt x="3734823" y="-1024"/>
                    <a:pt x="3895303" y="0"/>
                  </a:cubicBezTo>
                  <a:cubicBezTo>
                    <a:pt x="4055783" y="1024"/>
                    <a:pt x="4473733" y="-16885"/>
                    <a:pt x="4733446" y="0"/>
                  </a:cubicBezTo>
                  <a:cubicBezTo>
                    <a:pt x="4993159" y="16885"/>
                    <a:pt x="5138362" y="-20764"/>
                    <a:pt x="5344878" y="0"/>
                  </a:cubicBezTo>
                  <a:cubicBezTo>
                    <a:pt x="5551394" y="20764"/>
                    <a:pt x="5577519" y="-7686"/>
                    <a:pt x="5805169" y="0"/>
                  </a:cubicBezTo>
                  <a:cubicBezTo>
                    <a:pt x="6032819" y="7686"/>
                    <a:pt x="6229349" y="7994"/>
                    <a:pt x="6567742" y="0"/>
                  </a:cubicBezTo>
                  <a:cubicBezTo>
                    <a:pt x="6906135" y="-7994"/>
                    <a:pt x="7357041" y="17903"/>
                    <a:pt x="7557025" y="0"/>
                  </a:cubicBezTo>
                  <a:cubicBezTo>
                    <a:pt x="7542277" y="249927"/>
                    <a:pt x="7576174" y="266032"/>
                    <a:pt x="7557025" y="504947"/>
                  </a:cubicBezTo>
                  <a:cubicBezTo>
                    <a:pt x="7537876" y="743862"/>
                    <a:pt x="7533383" y="827355"/>
                    <a:pt x="7557025" y="1030933"/>
                  </a:cubicBezTo>
                  <a:cubicBezTo>
                    <a:pt x="7580667" y="1234511"/>
                    <a:pt x="7567626" y="1399153"/>
                    <a:pt x="7557025" y="1598997"/>
                  </a:cubicBezTo>
                  <a:cubicBezTo>
                    <a:pt x="7546424" y="1798841"/>
                    <a:pt x="7578558" y="1989744"/>
                    <a:pt x="7557025" y="2103944"/>
                  </a:cubicBezTo>
                  <a:cubicBezTo>
                    <a:pt x="7289337" y="2116684"/>
                    <a:pt x="6952624" y="2099320"/>
                    <a:pt x="6718882" y="2103944"/>
                  </a:cubicBezTo>
                  <a:cubicBezTo>
                    <a:pt x="6485140" y="2108568"/>
                    <a:pt x="6206712" y="2091671"/>
                    <a:pt x="5956310" y="2103944"/>
                  </a:cubicBezTo>
                  <a:cubicBezTo>
                    <a:pt x="5705908" y="2116217"/>
                    <a:pt x="5309535" y="2135577"/>
                    <a:pt x="5118167" y="2103944"/>
                  </a:cubicBezTo>
                  <a:cubicBezTo>
                    <a:pt x="4926799" y="2072311"/>
                    <a:pt x="4785488" y="2110730"/>
                    <a:pt x="4657875" y="2103944"/>
                  </a:cubicBezTo>
                  <a:cubicBezTo>
                    <a:pt x="4530262" y="2097158"/>
                    <a:pt x="4317910" y="2123609"/>
                    <a:pt x="4046443" y="2103944"/>
                  </a:cubicBezTo>
                  <a:cubicBezTo>
                    <a:pt x="3774976" y="2084279"/>
                    <a:pt x="3455667" y="2101685"/>
                    <a:pt x="3208301" y="2103944"/>
                  </a:cubicBezTo>
                  <a:cubicBezTo>
                    <a:pt x="2960935" y="2106203"/>
                    <a:pt x="2713421" y="2117499"/>
                    <a:pt x="2370158" y="2103944"/>
                  </a:cubicBezTo>
                  <a:cubicBezTo>
                    <a:pt x="2026895" y="2090389"/>
                    <a:pt x="1933624" y="2132300"/>
                    <a:pt x="1607585" y="2103944"/>
                  </a:cubicBezTo>
                  <a:cubicBezTo>
                    <a:pt x="1281546" y="2075588"/>
                    <a:pt x="1161544" y="2117456"/>
                    <a:pt x="996153" y="2103944"/>
                  </a:cubicBezTo>
                  <a:cubicBezTo>
                    <a:pt x="830762" y="2090432"/>
                    <a:pt x="300510" y="2115240"/>
                    <a:pt x="0" y="2103944"/>
                  </a:cubicBezTo>
                  <a:cubicBezTo>
                    <a:pt x="6893" y="1867148"/>
                    <a:pt x="3082" y="1847587"/>
                    <a:pt x="0" y="1598997"/>
                  </a:cubicBezTo>
                  <a:cubicBezTo>
                    <a:pt x="-3082" y="1350407"/>
                    <a:pt x="-9528" y="1183735"/>
                    <a:pt x="0" y="1051972"/>
                  </a:cubicBezTo>
                  <a:cubicBezTo>
                    <a:pt x="9528" y="920209"/>
                    <a:pt x="-13380" y="663987"/>
                    <a:pt x="0" y="525986"/>
                  </a:cubicBezTo>
                  <a:cubicBezTo>
                    <a:pt x="13380" y="387985"/>
                    <a:pt x="18620" y="196557"/>
                    <a:pt x="0" y="0"/>
                  </a:cubicBezTo>
                  <a:close/>
                </a:path>
              </a:pathLst>
            </a:custGeom>
            <a:ln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119724041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48B09A53-B25A-7B94-4E01-85A537CF551B}"/>
                </a:ext>
              </a:extLst>
            </p:cNvPr>
            <p:cNvGrpSpPr/>
            <p:nvPr/>
          </p:nvGrpSpPr>
          <p:grpSpPr>
            <a:xfrm>
              <a:off x="397805" y="3783434"/>
              <a:ext cx="1411063" cy="400110"/>
              <a:chOff x="321491" y="2032068"/>
              <a:chExt cx="1411063" cy="400110"/>
            </a:xfrm>
          </p:grpSpPr>
          <p:pic>
            <p:nvPicPr>
              <p:cNvPr id="25" name="图片 6 2 1 1 3" descr="\documentclass[a4paper, 12pt]{extarticle}&#10;\usepackage{amsmath}&#10;\pagestyle{empty}&#10;\usepackage{enumitem}&#10;\usepackage[dvipsnames]{xcolor}&#10;\usepackage{geometry}&#10;\geometry{a4paper,scale=0.65}&#10;&#10;\usepackage[no-math]{fontspec}&#10;\setmainfont{Linux Libertine G}&#10;&#10;\begin{document}&#10;&#10;&#10;&#10;\begin{itemize}&#10; \item[\textcolor{blue}{\LARGE\textbullet}]&#10;&#10;\end{itemize}&#10;&#10;\end{document} " title="IguanaTex Bitmap Display">
                <a:extLst>
                  <a:ext uri="{FF2B5EF4-FFF2-40B4-BE49-F238E27FC236}">
                    <a16:creationId xmlns:a16="http://schemas.microsoft.com/office/drawing/2014/main" id="{37D37F15-994D-AFB9-F17A-6B0DD26100E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491" y="2148489"/>
                <a:ext cx="134131" cy="13077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CB7F86F-9F29-5425-9098-3E85922DAEC9}"/>
                  </a:ext>
                </a:extLst>
              </p:cNvPr>
              <p:cNvSpPr txBox="1"/>
              <p:nvPr/>
            </p:nvSpPr>
            <p:spPr>
              <a:xfrm>
                <a:off x="521966" y="2032068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+mn-lt"/>
                    <a:cs typeface="Linux Libertine G" panose="02000503000000000000" pitchFamily="2" charset="0"/>
                  </a:rPr>
                  <a:t>转换图：</a:t>
                </a:r>
              </a:p>
            </p:txBody>
          </p:sp>
        </p:grp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147CFCA-7FF8-1292-9F36-BEFBC893432D}"/>
              </a:ext>
            </a:extLst>
          </p:cNvPr>
          <p:cNvGrpSpPr/>
          <p:nvPr/>
        </p:nvGrpSpPr>
        <p:grpSpPr>
          <a:xfrm>
            <a:off x="369529" y="1737858"/>
            <a:ext cx="3712847" cy="1771774"/>
            <a:chOff x="401952" y="1579523"/>
            <a:chExt cx="3712847" cy="177177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AADBB55-279E-D43B-079F-0DBA44D3A5F4}"/>
                </a:ext>
              </a:extLst>
            </p:cNvPr>
            <p:cNvSpPr/>
            <p:nvPr/>
          </p:nvSpPr>
          <p:spPr>
            <a:xfrm>
              <a:off x="401952" y="1579523"/>
              <a:ext cx="3712847" cy="177177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63990C0F-A630-09D7-3798-4DDB8FE85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8177" y="1620609"/>
              <a:ext cx="3508234" cy="1654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321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40855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状态转换图</a:t>
            </a:r>
            <a:endParaRPr spc="-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26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AD7D82C-377C-4F0C-6471-0E7A68E1B28A}"/>
              </a:ext>
            </a:extLst>
          </p:cNvPr>
          <p:cNvGrpSpPr/>
          <p:nvPr/>
        </p:nvGrpSpPr>
        <p:grpSpPr>
          <a:xfrm>
            <a:off x="4707825" y="3600089"/>
            <a:ext cx="4337905" cy="294933"/>
            <a:chOff x="4775200" y="3997667"/>
            <a:chExt cx="4337905" cy="294933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1A6D682-4074-DEF4-4C56-90B7F3D9E435}"/>
                </a:ext>
              </a:extLst>
            </p:cNvPr>
            <p:cNvSpPr/>
            <p:nvPr/>
          </p:nvSpPr>
          <p:spPr>
            <a:xfrm>
              <a:off x="4775200" y="3997667"/>
              <a:ext cx="4337905" cy="29493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1F03330-9385-95D2-6786-9C2180A44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74754" y="4024650"/>
              <a:ext cx="2969146" cy="248606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81E50C50-0CE1-D012-76BB-C3612F6C484D}"/>
              </a:ext>
            </a:extLst>
          </p:cNvPr>
          <p:cNvSpPr txBox="1"/>
          <p:nvPr/>
        </p:nvSpPr>
        <p:spPr>
          <a:xfrm>
            <a:off x="238560" y="760097"/>
            <a:ext cx="2913714" cy="524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266" indent="-457200">
              <a:lnSpc>
                <a:spcPts val="3600"/>
              </a:lnSpc>
              <a:spcBef>
                <a:spcPts val="67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更多例子：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华文仿宋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9E30427-48C8-E5B3-57AF-115405C99851}"/>
              </a:ext>
            </a:extLst>
          </p:cNvPr>
          <p:cNvGrpSpPr/>
          <p:nvPr/>
        </p:nvGrpSpPr>
        <p:grpSpPr>
          <a:xfrm>
            <a:off x="382229" y="1242258"/>
            <a:ext cx="1154582" cy="400110"/>
            <a:chOff x="321491" y="2032068"/>
            <a:chExt cx="1154582" cy="400110"/>
          </a:xfrm>
        </p:grpSpPr>
        <p:pic>
          <p:nvPicPr>
            <p:cNvPr id="19" name="图片 6 2 1 1 3" descr="\documentclass[a4paper, 12pt]{extarticle}&#10;\usepackage{amsmath}&#10;\pagestyle{empty}&#10;\usepackage{enumitem}&#10;\usepackage[dvipsnames]{xcolor}&#10;\usepackage{geometry}&#10;\geometry{a4paper,scale=0.65}&#10;&#10;\usepackage[no-math]{fontspec}&#10;\setmainfont{Linux Libertine G}&#10;&#10;\begin{document}&#10;&#10;&#10;&#10;\begin{itemize}&#10; \item[\textcolor{blue}{\LARGE\textbullet}]&#10;&#10;\end{itemize}&#10;&#10;\end{document} " title="IguanaTex Bitmap Display">
              <a:extLst>
                <a:ext uri="{FF2B5EF4-FFF2-40B4-BE49-F238E27FC236}">
                  <a16:creationId xmlns:a16="http://schemas.microsoft.com/office/drawing/2014/main" id="{2B9023FC-9528-F5F0-9B24-C25BD1882288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491" y="2148489"/>
              <a:ext cx="134131" cy="13077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D15EBC0-D6AD-0781-C640-8F6BE1110BC8}"/>
                </a:ext>
              </a:extLst>
            </p:cNvPr>
            <p:cNvSpPr txBox="1"/>
            <p:nvPr/>
          </p:nvSpPr>
          <p:spPr>
            <a:xfrm>
              <a:off x="521966" y="2032068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+mn-lt"/>
                  <a:ea typeface="Linux Libertine G" panose="02000503000000000000" pitchFamily="2" charset="0"/>
                  <a:cs typeface="Linux Libertine G" panose="02000503000000000000" pitchFamily="2" charset="0"/>
                </a:rPr>
                <a:t>文法：</a:t>
              </a:r>
              <a:endParaRPr lang="zh-CN" altLang="en-US" sz="2000" dirty="0">
                <a:solidFill>
                  <a:schemeClr val="bg2">
                    <a:lumMod val="10000"/>
                  </a:schemeClr>
                </a:solidFill>
                <a:latin typeface="+mn-lt"/>
                <a:cs typeface="Linux Libertine G" panose="02000503000000000000" pitchFamily="2" charset="0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2F373952-5189-57F8-24E2-4DEAD4B7865A}"/>
              </a:ext>
            </a:extLst>
          </p:cNvPr>
          <p:cNvGrpSpPr/>
          <p:nvPr/>
        </p:nvGrpSpPr>
        <p:grpSpPr>
          <a:xfrm>
            <a:off x="397805" y="3783434"/>
            <a:ext cx="6951692" cy="2424343"/>
            <a:chOff x="397805" y="3783434"/>
            <a:chExt cx="6951692" cy="2424343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5E449E2D-BE0E-48D2-A7AC-14ADF39EF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28800" y="4620125"/>
              <a:ext cx="5520697" cy="1587652"/>
            </a:xfrm>
            <a:custGeom>
              <a:avLst/>
              <a:gdLst>
                <a:gd name="connsiteX0" fmla="*/ 0 w 5520697"/>
                <a:gd name="connsiteY0" fmla="*/ 0 h 1587652"/>
                <a:gd name="connsiteX1" fmla="*/ 634880 w 5520697"/>
                <a:gd name="connsiteY1" fmla="*/ 0 h 1587652"/>
                <a:gd name="connsiteX2" fmla="*/ 1435381 w 5520697"/>
                <a:gd name="connsiteY2" fmla="*/ 0 h 1587652"/>
                <a:gd name="connsiteX3" fmla="*/ 2015054 w 5520697"/>
                <a:gd name="connsiteY3" fmla="*/ 0 h 1587652"/>
                <a:gd name="connsiteX4" fmla="*/ 2760349 w 5520697"/>
                <a:gd name="connsiteY4" fmla="*/ 0 h 1587652"/>
                <a:gd name="connsiteX5" fmla="*/ 3450436 w 5520697"/>
                <a:gd name="connsiteY5" fmla="*/ 0 h 1587652"/>
                <a:gd name="connsiteX6" fmla="*/ 4140523 w 5520697"/>
                <a:gd name="connsiteY6" fmla="*/ 0 h 1587652"/>
                <a:gd name="connsiteX7" fmla="*/ 4830610 w 5520697"/>
                <a:gd name="connsiteY7" fmla="*/ 0 h 1587652"/>
                <a:gd name="connsiteX8" fmla="*/ 5520697 w 5520697"/>
                <a:gd name="connsiteY8" fmla="*/ 0 h 1587652"/>
                <a:gd name="connsiteX9" fmla="*/ 5520697 w 5520697"/>
                <a:gd name="connsiteY9" fmla="*/ 497464 h 1587652"/>
                <a:gd name="connsiteX10" fmla="*/ 5520697 w 5520697"/>
                <a:gd name="connsiteY10" fmla="*/ 1026682 h 1587652"/>
                <a:gd name="connsiteX11" fmla="*/ 5520697 w 5520697"/>
                <a:gd name="connsiteY11" fmla="*/ 1587652 h 1587652"/>
                <a:gd name="connsiteX12" fmla="*/ 4996231 w 5520697"/>
                <a:gd name="connsiteY12" fmla="*/ 1587652 h 1587652"/>
                <a:gd name="connsiteX13" fmla="*/ 4471765 w 5520697"/>
                <a:gd name="connsiteY13" fmla="*/ 1587652 h 1587652"/>
                <a:gd name="connsiteX14" fmla="*/ 3947298 w 5520697"/>
                <a:gd name="connsiteY14" fmla="*/ 1587652 h 1587652"/>
                <a:gd name="connsiteX15" fmla="*/ 3146797 w 5520697"/>
                <a:gd name="connsiteY15" fmla="*/ 1587652 h 1587652"/>
                <a:gd name="connsiteX16" fmla="*/ 2456710 w 5520697"/>
                <a:gd name="connsiteY16" fmla="*/ 1587652 h 1587652"/>
                <a:gd name="connsiteX17" fmla="*/ 1821830 w 5520697"/>
                <a:gd name="connsiteY17" fmla="*/ 1587652 h 1587652"/>
                <a:gd name="connsiteX18" fmla="*/ 1186950 w 5520697"/>
                <a:gd name="connsiteY18" fmla="*/ 1587652 h 1587652"/>
                <a:gd name="connsiteX19" fmla="*/ 0 w 5520697"/>
                <a:gd name="connsiteY19" fmla="*/ 1587652 h 1587652"/>
                <a:gd name="connsiteX20" fmla="*/ 0 w 5520697"/>
                <a:gd name="connsiteY20" fmla="*/ 1090188 h 1587652"/>
                <a:gd name="connsiteX21" fmla="*/ 0 w 5520697"/>
                <a:gd name="connsiteY21" fmla="*/ 608600 h 1587652"/>
                <a:gd name="connsiteX22" fmla="*/ 0 w 5520697"/>
                <a:gd name="connsiteY22" fmla="*/ 0 h 158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520697" h="1587652" fill="none" extrusionOk="0">
                  <a:moveTo>
                    <a:pt x="0" y="0"/>
                  </a:moveTo>
                  <a:cubicBezTo>
                    <a:pt x="204068" y="11506"/>
                    <a:pt x="321809" y="31155"/>
                    <a:pt x="634880" y="0"/>
                  </a:cubicBezTo>
                  <a:cubicBezTo>
                    <a:pt x="947951" y="-31155"/>
                    <a:pt x="1044949" y="21740"/>
                    <a:pt x="1435381" y="0"/>
                  </a:cubicBezTo>
                  <a:cubicBezTo>
                    <a:pt x="1825813" y="-21740"/>
                    <a:pt x="1758142" y="-23068"/>
                    <a:pt x="2015054" y="0"/>
                  </a:cubicBezTo>
                  <a:cubicBezTo>
                    <a:pt x="2271966" y="23068"/>
                    <a:pt x="2460360" y="-16566"/>
                    <a:pt x="2760349" y="0"/>
                  </a:cubicBezTo>
                  <a:cubicBezTo>
                    <a:pt x="3060338" y="16566"/>
                    <a:pt x="3193410" y="-7374"/>
                    <a:pt x="3450436" y="0"/>
                  </a:cubicBezTo>
                  <a:cubicBezTo>
                    <a:pt x="3707462" y="7374"/>
                    <a:pt x="3931442" y="-4220"/>
                    <a:pt x="4140523" y="0"/>
                  </a:cubicBezTo>
                  <a:cubicBezTo>
                    <a:pt x="4349604" y="4220"/>
                    <a:pt x="4609892" y="-11955"/>
                    <a:pt x="4830610" y="0"/>
                  </a:cubicBezTo>
                  <a:cubicBezTo>
                    <a:pt x="5051328" y="11955"/>
                    <a:pt x="5240352" y="11233"/>
                    <a:pt x="5520697" y="0"/>
                  </a:cubicBezTo>
                  <a:cubicBezTo>
                    <a:pt x="5509225" y="133786"/>
                    <a:pt x="5529970" y="335768"/>
                    <a:pt x="5520697" y="497464"/>
                  </a:cubicBezTo>
                  <a:cubicBezTo>
                    <a:pt x="5511424" y="659160"/>
                    <a:pt x="5503325" y="864988"/>
                    <a:pt x="5520697" y="1026682"/>
                  </a:cubicBezTo>
                  <a:cubicBezTo>
                    <a:pt x="5538069" y="1188376"/>
                    <a:pt x="5502676" y="1310924"/>
                    <a:pt x="5520697" y="1587652"/>
                  </a:cubicBezTo>
                  <a:cubicBezTo>
                    <a:pt x="5288831" y="1564896"/>
                    <a:pt x="5252048" y="1575588"/>
                    <a:pt x="4996231" y="1587652"/>
                  </a:cubicBezTo>
                  <a:cubicBezTo>
                    <a:pt x="4740414" y="1599716"/>
                    <a:pt x="4730604" y="1580220"/>
                    <a:pt x="4471765" y="1587652"/>
                  </a:cubicBezTo>
                  <a:cubicBezTo>
                    <a:pt x="4212926" y="1595084"/>
                    <a:pt x="4155069" y="1611987"/>
                    <a:pt x="3947298" y="1587652"/>
                  </a:cubicBezTo>
                  <a:cubicBezTo>
                    <a:pt x="3739527" y="1563317"/>
                    <a:pt x="3308545" y="1563097"/>
                    <a:pt x="3146797" y="1587652"/>
                  </a:cubicBezTo>
                  <a:cubicBezTo>
                    <a:pt x="2985049" y="1612207"/>
                    <a:pt x="2714221" y="1562555"/>
                    <a:pt x="2456710" y="1587652"/>
                  </a:cubicBezTo>
                  <a:cubicBezTo>
                    <a:pt x="2199199" y="1612749"/>
                    <a:pt x="2013315" y="1613643"/>
                    <a:pt x="1821830" y="1587652"/>
                  </a:cubicBezTo>
                  <a:cubicBezTo>
                    <a:pt x="1630345" y="1561661"/>
                    <a:pt x="1322190" y="1561241"/>
                    <a:pt x="1186950" y="1587652"/>
                  </a:cubicBezTo>
                  <a:cubicBezTo>
                    <a:pt x="1051710" y="1614063"/>
                    <a:pt x="467473" y="1533748"/>
                    <a:pt x="0" y="1587652"/>
                  </a:cubicBezTo>
                  <a:cubicBezTo>
                    <a:pt x="3328" y="1377144"/>
                    <a:pt x="-17862" y="1316335"/>
                    <a:pt x="0" y="1090188"/>
                  </a:cubicBezTo>
                  <a:cubicBezTo>
                    <a:pt x="17862" y="864041"/>
                    <a:pt x="7168" y="804171"/>
                    <a:pt x="0" y="608600"/>
                  </a:cubicBezTo>
                  <a:cubicBezTo>
                    <a:pt x="-7168" y="413029"/>
                    <a:pt x="28989" y="156275"/>
                    <a:pt x="0" y="0"/>
                  </a:cubicBezTo>
                  <a:close/>
                </a:path>
                <a:path w="5520697" h="1587652" stroke="0" extrusionOk="0">
                  <a:moveTo>
                    <a:pt x="0" y="0"/>
                  </a:moveTo>
                  <a:cubicBezTo>
                    <a:pt x="154844" y="-10960"/>
                    <a:pt x="467910" y="10834"/>
                    <a:pt x="745294" y="0"/>
                  </a:cubicBezTo>
                  <a:cubicBezTo>
                    <a:pt x="1022678" y="-10834"/>
                    <a:pt x="1344446" y="16614"/>
                    <a:pt x="1545795" y="0"/>
                  </a:cubicBezTo>
                  <a:cubicBezTo>
                    <a:pt x="1747144" y="-16614"/>
                    <a:pt x="1879745" y="22846"/>
                    <a:pt x="2070261" y="0"/>
                  </a:cubicBezTo>
                  <a:cubicBezTo>
                    <a:pt x="2260777" y="-22846"/>
                    <a:pt x="2442617" y="17950"/>
                    <a:pt x="2649935" y="0"/>
                  </a:cubicBezTo>
                  <a:cubicBezTo>
                    <a:pt x="2857253" y="-17950"/>
                    <a:pt x="3089156" y="-1611"/>
                    <a:pt x="3340022" y="0"/>
                  </a:cubicBezTo>
                  <a:cubicBezTo>
                    <a:pt x="3590888" y="1611"/>
                    <a:pt x="3772851" y="24043"/>
                    <a:pt x="3974902" y="0"/>
                  </a:cubicBezTo>
                  <a:cubicBezTo>
                    <a:pt x="4176953" y="-24043"/>
                    <a:pt x="4433121" y="33270"/>
                    <a:pt x="4775403" y="0"/>
                  </a:cubicBezTo>
                  <a:cubicBezTo>
                    <a:pt x="5117685" y="-33270"/>
                    <a:pt x="5164370" y="-6797"/>
                    <a:pt x="5520697" y="0"/>
                  </a:cubicBezTo>
                  <a:cubicBezTo>
                    <a:pt x="5527040" y="193095"/>
                    <a:pt x="5536591" y="275342"/>
                    <a:pt x="5520697" y="481588"/>
                  </a:cubicBezTo>
                  <a:cubicBezTo>
                    <a:pt x="5504803" y="687834"/>
                    <a:pt x="5508116" y="890082"/>
                    <a:pt x="5520697" y="1026682"/>
                  </a:cubicBezTo>
                  <a:cubicBezTo>
                    <a:pt x="5533278" y="1163282"/>
                    <a:pt x="5509783" y="1346461"/>
                    <a:pt x="5520697" y="1587652"/>
                  </a:cubicBezTo>
                  <a:cubicBezTo>
                    <a:pt x="5182771" y="1594941"/>
                    <a:pt x="4911006" y="1582814"/>
                    <a:pt x="4720196" y="1587652"/>
                  </a:cubicBezTo>
                  <a:cubicBezTo>
                    <a:pt x="4529386" y="1592490"/>
                    <a:pt x="4374066" y="1567865"/>
                    <a:pt x="4195730" y="1587652"/>
                  </a:cubicBezTo>
                  <a:cubicBezTo>
                    <a:pt x="4017394" y="1607439"/>
                    <a:pt x="3783501" y="1569507"/>
                    <a:pt x="3671264" y="1587652"/>
                  </a:cubicBezTo>
                  <a:cubicBezTo>
                    <a:pt x="3559027" y="1605797"/>
                    <a:pt x="3320672" y="1583411"/>
                    <a:pt x="3146797" y="1587652"/>
                  </a:cubicBezTo>
                  <a:cubicBezTo>
                    <a:pt x="2972922" y="1591893"/>
                    <a:pt x="2701326" y="1608480"/>
                    <a:pt x="2511917" y="1587652"/>
                  </a:cubicBezTo>
                  <a:cubicBezTo>
                    <a:pt x="2322508" y="1566824"/>
                    <a:pt x="2087845" y="1600825"/>
                    <a:pt x="1766623" y="1587652"/>
                  </a:cubicBezTo>
                  <a:cubicBezTo>
                    <a:pt x="1445401" y="1574479"/>
                    <a:pt x="1224990" y="1586594"/>
                    <a:pt x="966122" y="1587652"/>
                  </a:cubicBezTo>
                  <a:cubicBezTo>
                    <a:pt x="707254" y="1588710"/>
                    <a:pt x="271536" y="1628354"/>
                    <a:pt x="0" y="1587652"/>
                  </a:cubicBezTo>
                  <a:cubicBezTo>
                    <a:pt x="-14134" y="1447614"/>
                    <a:pt x="19783" y="1314489"/>
                    <a:pt x="0" y="1074311"/>
                  </a:cubicBezTo>
                  <a:cubicBezTo>
                    <a:pt x="-19783" y="834133"/>
                    <a:pt x="-10323" y="691707"/>
                    <a:pt x="0" y="513341"/>
                  </a:cubicBezTo>
                  <a:cubicBezTo>
                    <a:pt x="10323" y="334975"/>
                    <a:pt x="-16650" y="168346"/>
                    <a:pt x="0" y="0"/>
                  </a:cubicBezTo>
                  <a:close/>
                </a:path>
              </a:pathLst>
            </a:custGeom>
            <a:ln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119724041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96F40163-EB6F-6BB2-66BC-822B6D108320}"/>
                </a:ext>
              </a:extLst>
            </p:cNvPr>
            <p:cNvGrpSpPr/>
            <p:nvPr/>
          </p:nvGrpSpPr>
          <p:grpSpPr>
            <a:xfrm>
              <a:off x="397805" y="3783434"/>
              <a:ext cx="1411063" cy="400110"/>
              <a:chOff x="321491" y="2032068"/>
              <a:chExt cx="1411063" cy="400110"/>
            </a:xfrm>
          </p:grpSpPr>
          <p:pic>
            <p:nvPicPr>
              <p:cNvPr id="29" name="图片 6 2 1 1 3" descr="\documentclass[a4paper, 12pt]{extarticle}&#10;\usepackage{amsmath}&#10;\pagestyle{empty}&#10;\usepackage{enumitem}&#10;\usepackage[dvipsnames]{xcolor}&#10;\usepackage{geometry}&#10;\geometry{a4paper,scale=0.65}&#10;&#10;\usepackage[no-math]{fontspec}&#10;\setmainfont{Linux Libertine G}&#10;&#10;\begin{document}&#10;&#10;&#10;&#10;\begin{itemize}&#10; \item[\textcolor{blue}{\LARGE\textbullet}]&#10;&#10;\end{itemize}&#10;&#10;\end{document} " title="IguanaTex Bitmap Display">
                <a:extLst>
                  <a:ext uri="{FF2B5EF4-FFF2-40B4-BE49-F238E27FC236}">
                    <a16:creationId xmlns:a16="http://schemas.microsoft.com/office/drawing/2014/main" id="{3CEB90BE-529C-755F-6DFA-792610E42A1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491" y="2148489"/>
                <a:ext cx="134131" cy="13077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D05A767-97A1-87ED-51DE-C89DBD76CBC7}"/>
                  </a:ext>
                </a:extLst>
              </p:cNvPr>
              <p:cNvSpPr txBox="1"/>
              <p:nvPr/>
            </p:nvSpPr>
            <p:spPr>
              <a:xfrm>
                <a:off x="521966" y="2032068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+mn-lt"/>
                    <a:cs typeface="Linux Libertine G" panose="02000503000000000000" pitchFamily="2" charset="0"/>
                  </a:rPr>
                  <a:t>转换图：</a:t>
                </a:r>
              </a:p>
            </p:txBody>
          </p:sp>
        </p:grp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919526C8-8EC7-73E3-F182-9189F4FDE32C}"/>
              </a:ext>
            </a:extLst>
          </p:cNvPr>
          <p:cNvGrpSpPr/>
          <p:nvPr/>
        </p:nvGrpSpPr>
        <p:grpSpPr>
          <a:xfrm>
            <a:off x="369529" y="1737858"/>
            <a:ext cx="3712847" cy="1771774"/>
            <a:chOff x="401952" y="1579523"/>
            <a:chExt cx="3712847" cy="1771774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011969D-C1F6-C73C-4396-A73ACBDB4F7D}"/>
                </a:ext>
              </a:extLst>
            </p:cNvPr>
            <p:cNvSpPr/>
            <p:nvPr/>
          </p:nvSpPr>
          <p:spPr>
            <a:xfrm>
              <a:off x="401952" y="1579523"/>
              <a:ext cx="3712847" cy="177177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C637AF39-D0AC-2BFA-A8EE-DF1C7317D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8177" y="1620609"/>
              <a:ext cx="3508234" cy="1654474"/>
            </a:xfrm>
            <a:prstGeom prst="rect">
              <a:avLst/>
            </a:prstGeom>
          </p:spPr>
        </p:pic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DC6DC2A7-660E-C21B-7145-B98DF6F0309F}"/>
              </a:ext>
            </a:extLst>
          </p:cNvPr>
          <p:cNvGrpSpPr/>
          <p:nvPr/>
        </p:nvGrpSpPr>
        <p:grpSpPr>
          <a:xfrm>
            <a:off x="4638800" y="923397"/>
            <a:ext cx="4422702" cy="2590625"/>
            <a:chOff x="4638800" y="923397"/>
            <a:chExt cx="4422702" cy="2590625"/>
          </a:xfrm>
        </p:grpSpPr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9D424DEE-7F09-5B4F-7927-E2C441C38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10988" y="1359445"/>
              <a:ext cx="4350514" cy="2154577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5E7ECEA6-9E33-1617-E460-839807717DE9}"/>
                </a:ext>
              </a:extLst>
            </p:cNvPr>
            <p:cNvGrpSpPr/>
            <p:nvPr/>
          </p:nvGrpSpPr>
          <p:grpSpPr>
            <a:xfrm>
              <a:off x="4638800" y="923397"/>
              <a:ext cx="1667543" cy="400110"/>
              <a:chOff x="321491" y="2032068"/>
              <a:chExt cx="1667543" cy="400110"/>
            </a:xfrm>
          </p:grpSpPr>
          <p:pic>
            <p:nvPicPr>
              <p:cNvPr id="38" name="图片 6 2 1 1 3" descr="\documentclass[a4paper, 12pt]{extarticle}&#10;\usepackage{amsmath}&#10;\pagestyle{empty}&#10;\usepackage{enumitem}&#10;\usepackage[dvipsnames]{xcolor}&#10;\usepackage{geometry}&#10;\geometry{a4paper,scale=0.65}&#10;&#10;\usepackage[no-math]{fontspec}&#10;\setmainfont{Linux Libertine G}&#10;&#10;\begin{document}&#10;&#10;&#10;&#10;\begin{itemize}&#10; \item[\textcolor{blue}{\LARGE\textbullet}]&#10;&#10;\end{itemize}&#10;&#10;\end{document} " title="IguanaTex Bitmap Display">
                <a:extLst>
                  <a:ext uri="{FF2B5EF4-FFF2-40B4-BE49-F238E27FC236}">
                    <a16:creationId xmlns:a16="http://schemas.microsoft.com/office/drawing/2014/main" id="{538E6F28-1C43-927C-8F1A-84830AF396B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491" y="2148489"/>
                <a:ext cx="134131" cy="13077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81C07B43-2A0A-A325-B3EF-EB86C963C11B}"/>
                  </a:ext>
                </a:extLst>
              </p:cNvPr>
              <p:cNvSpPr txBox="1"/>
              <p:nvPr/>
            </p:nvSpPr>
            <p:spPr>
              <a:xfrm>
                <a:off x="521966" y="2032068"/>
                <a:ext cx="14670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+mn-lt"/>
                    <a:cs typeface="Linux Libertine G" panose="02000503000000000000" pitchFamily="2" charset="0"/>
                  </a:rPr>
                  <a:t>正则定义：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892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C19620E8-3E5B-C07D-6609-925D43DB644D}"/>
              </a:ext>
            </a:extLst>
          </p:cNvPr>
          <p:cNvSpPr/>
          <p:nvPr/>
        </p:nvSpPr>
        <p:spPr>
          <a:xfrm>
            <a:off x="304800" y="1295400"/>
            <a:ext cx="8458200" cy="5486400"/>
          </a:xfrm>
          <a:custGeom>
            <a:avLst/>
            <a:gdLst>
              <a:gd name="connsiteX0" fmla="*/ 0 w 8458200"/>
              <a:gd name="connsiteY0" fmla="*/ 0 h 5486400"/>
              <a:gd name="connsiteX1" fmla="*/ 394716 w 8458200"/>
              <a:gd name="connsiteY1" fmla="*/ 0 h 5486400"/>
              <a:gd name="connsiteX2" fmla="*/ 1127760 w 8458200"/>
              <a:gd name="connsiteY2" fmla="*/ 0 h 5486400"/>
              <a:gd name="connsiteX3" fmla="*/ 1691640 w 8458200"/>
              <a:gd name="connsiteY3" fmla="*/ 0 h 5486400"/>
              <a:gd name="connsiteX4" fmla="*/ 2001774 w 8458200"/>
              <a:gd name="connsiteY4" fmla="*/ 0 h 5486400"/>
              <a:gd name="connsiteX5" fmla="*/ 2396490 w 8458200"/>
              <a:gd name="connsiteY5" fmla="*/ 0 h 5486400"/>
              <a:gd name="connsiteX6" fmla="*/ 2875788 w 8458200"/>
              <a:gd name="connsiteY6" fmla="*/ 0 h 5486400"/>
              <a:gd name="connsiteX7" fmla="*/ 3439668 w 8458200"/>
              <a:gd name="connsiteY7" fmla="*/ 0 h 5486400"/>
              <a:gd name="connsiteX8" fmla="*/ 3918966 w 8458200"/>
              <a:gd name="connsiteY8" fmla="*/ 0 h 5486400"/>
              <a:gd name="connsiteX9" fmla="*/ 4482846 w 8458200"/>
              <a:gd name="connsiteY9" fmla="*/ 0 h 5486400"/>
              <a:gd name="connsiteX10" fmla="*/ 4792980 w 8458200"/>
              <a:gd name="connsiteY10" fmla="*/ 0 h 5486400"/>
              <a:gd name="connsiteX11" fmla="*/ 5103114 w 8458200"/>
              <a:gd name="connsiteY11" fmla="*/ 0 h 5486400"/>
              <a:gd name="connsiteX12" fmla="*/ 5666994 w 8458200"/>
              <a:gd name="connsiteY12" fmla="*/ 0 h 5486400"/>
              <a:gd name="connsiteX13" fmla="*/ 5977128 w 8458200"/>
              <a:gd name="connsiteY13" fmla="*/ 0 h 5486400"/>
              <a:gd name="connsiteX14" fmla="*/ 6625590 w 8458200"/>
              <a:gd name="connsiteY14" fmla="*/ 0 h 5486400"/>
              <a:gd name="connsiteX15" fmla="*/ 7020306 w 8458200"/>
              <a:gd name="connsiteY15" fmla="*/ 0 h 5486400"/>
              <a:gd name="connsiteX16" fmla="*/ 7753350 w 8458200"/>
              <a:gd name="connsiteY16" fmla="*/ 0 h 5486400"/>
              <a:gd name="connsiteX17" fmla="*/ 8458200 w 8458200"/>
              <a:gd name="connsiteY17" fmla="*/ 0 h 5486400"/>
              <a:gd name="connsiteX18" fmla="*/ 8458200 w 8458200"/>
              <a:gd name="connsiteY18" fmla="*/ 493776 h 5486400"/>
              <a:gd name="connsiteX19" fmla="*/ 8458200 w 8458200"/>
              <a:gd name="connsiteY19" fmla="*/ 1042416 h 5486400"/>
              <a:gd name="connsiteX20" fmla="*/ 8458200 w 8458200"/>
              <a:gd name="connsiteY20" fmla="*/ 1536192 h 5486400"/>
              <a:gd name="connsiteX21" fmla="*/ 8458200 w 8458200"/>
              <a:gd name="connsiteY21" fmla="*/ 2084832 h 5486400"/>
              <a:gd name="connsiteX22" fmla="*/ 8458200 w 8458200"/>
              <a:gd name="connsiteY22" fmla="*/ 2578608 h 5486400"/>
              <a:gd name="connsiteX23" fmla="*/ 8458200 w 8458200"/>
              <a:gd name="connsiteY23" fmla="*/ 3236976 h 5486400"/>
              <a:gd name="connsiteX24" fmla="*/ 8458200 w 8458200"/>
              <a:gd name="connsiteY24" fmla="*/ 3785616 h 5486400"/>
              <a:gd name="connsiteX25" fmla="*/ 8458200 w 8458200"/>
              <a:gd name="connsiteY25" fmla="*/ 4279392 h 5486400"/>
              <a:gd name="connsiteX26" fmla="*/ 8458200 w 8458200"/>
              <a:gd name="connsiteY26" fmla="*/ 4937760 h 5486400"/>
              <a:gd name="connsiteX27" fmla="*/ 8458200 w 8458200"/>
              <a:gd name="connsiteY27" fmla="*/ 5486400 h 5486400"/>
              <a:gd name="connsiteX28" fmla="*/ 7894320 w 8458200"/>
              <a:gd name="connsiteY28" fmla="*/ 5486400 h 5486400"/>
              <a:gd name="connsiteX29" fmla="*/ 7499604 w 8458200"/>
              <a:gd name="connsiteY29" fmla="*/ 5486400 h 5486400"/>
              <a:gd name="connsiteX30" fmla="*/ 6935724 w 8458200"/>
              <a:gd name="connsiteY30" fmla="*/ 5486400 h 5486400"/>
              <a:gd name="connsiteX31" fmla="*/ 6456426 w 8458200"/>
              <a:gd name="connsiteY31" fmla="*/ 5486400 h 5486400"/>
              <a:gd name="connsiteX32" fmla="*/ 5977128 w 8458200"/>
              <a:gd name="connsiteY32" fmla="*/ 5486400 h 5486400"/>
              <a:gd name="connsiteX33" fmla="*/ 5666994 w 8458200"/>
              <a:gd name="connsiteY33" fmla="*/ 5486400 h 5486400"/>
              <a:gd name="connsiteX34" fmla="*/ 5103114 w 8458200"/>
              <a:gd name="connsiteY34" fmla="*/ 5486400 h 5486400"/>
              <a:gd name="connsiteX35" fmla="*/ 4454652 w 8458200"/>
              <a:gd name="connsiteY35" fmla="*/ 5486400 h 5486400"/>
              <a:gd name="connsiteX36" fmla="*/ 3975354 w 8458200"/>
              <a:gd name="connsiteY36" fmla="*/ 5486400 h 5486400"/>
              <a:gd name="connsiteX37" fmla="*/ 3326892 w 8458200"/>
              <a:gd name="connsiteY37" fmla="*/ 5486400 h 5486400"/>
              <a:gd name="connsiteX38" fmla="*/ 2932176 w 8458200"/>
              <a:gd name="connsiteY38" fmla="*/ 5486400 h 5486400"/>
              <a:gd name="connsiteX39" fmla="*/ 2537460 w 8458200"/>
              <a:gd name="connsiteY39" fmla="*/ 5486400 h 5486400"/>
              <a:gd name="connsiteX40" fmla="*/ 1888998 w 8458200"/>
              <a:gd name="connsiteY40" fmla="*/ 5486400 h 5486400"/>
              <a:gd name="connsiteX41" fmla="*/ 1494282 w 8458200"/>
              <a:gd name="connsiteY41" fmla="*/ 5486400 h 5486400"/>
              <a:gd name="connsiteX42" fmla="*/ 761238 w 8458200"/>
              <a:gd name="connsiteY42" fmla="*/ 5486400 h 5486400"/>
              <a:gd name="connsiteX43" fmla="*/ 0 w 8458200"/>
              <a:gd name="connsiteY43" fmla="*/ 5486400 h 5486400"/>
              <a:gd name="connsiteX44" fmla="*/ 0 w 8458200"/>
              <a:gd name="connsiteY44" fmla="*/ 5047488 h 5486400"/>
              <a:gd name="connsiteX45" fmla="*/ 0 w 8458200"/>
              <a:gd name="connsiteY45" fmla="*/ 4553712 h 5486400"/>
              <a:gd name="connsiteX46" fmla="*/ 0 w 8458200"/>
              <a:gd name="connsiteY46" fmla="*/ 4169664 h 5486400"/>
              <a:gd name="connsiteX47" fmla="*/ 0 w 8458200"/>
              <a:gd name="connsiteY47" fmla="*/ 3785616 h 5486400"/>
              <a:gd name="connsiteX48" fmla="*/ 0 w 8458200"/>
              <a:gd name="connsiteY48" fmla="*/ 3401568 h 5486400"/>
              <a:gd name="connsiteX49" fmla="*/ 0 w 8458200"/>
              <a:gd name="connsiteY49" fmla="*/ 2962656 h 5486400"/>
              <a:gd name="connsiteX50" fmla="*/ 0 w 8458200"/>
              <a:gd name="connsiteY50" fmla="*/ 2578608 h 5486400"/>
              <a:gd name="connsiteX51" fmla="*/ 0 w 8458200"/>
              <a:gd name="connsiteY51" fmla="*/ 1975104 h 5486400"/>
              <a:gd name="connsiteX52" fmla="*/ 0 w 8458200"/>
              <a:gd name="connsiteY52" fmla="*/ 1371600 h 5486400"/>
              <a:gd name="connsiteX53" fmla="*/ 0 w 8458200"/>
              <a:gd name="connsiteY53" fmla="*/ 713232 h 5486400"/>
              <a:gd name="connsiteX54" fmla="*/ 0 w 8458200"/>
              <a:gd name="connsiteY54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8458200" h="5486400" fill="none" extrusionOk="0">
                <a:moveTo>
                  <a:pt x="0" y="0"/>
                </a:moveTo>
                <a:cubicBezTo>
                  <a:pt x="129673" y="-10533"/>
                  <a:pt x="305289" y="8262"/>
                  <a:pt x="394716" y="0"/>
                </a:cubicBezTo>
                <a:cubicBezTo>
                  <a:pt x="484143" y="-8262"/>
                  <a:pt x="911073" y="70173"/>
                  <a:pt x="1127760" y="0"/>
                </a:cubicBezTo>
                <a:cubicBezTo>
                  <a:pt x="1344447" y="-70173"/>
                  <a:pt x="1413683" y="45542"/>
                  <a:pt x="1691640" y="0"/>
                </a:cubicBezTo>
                <a:cubicBezTo>
                  <a:pt x="1969597" y="-45542"/>
                  <a:pt x="1859521" y="12760"/>
                  <a:pt x="2001774" y="0"/>
                </a:cubicBezTo>
                <a:cubicBezTo>
                  <a:pt x="2144027" y="-12760"/>
                  <a:pt x="2220119" y="46645"/>
                  <a:pt x="2396490" y="0"/>
                </a:cubicBezTo>
                <a:cubicBezTo>
                  <a:pt x="2572861" y="-46645"/>
                  <a:pt x="2768434" y="17835"/>
                  <a:pt x="2875788" y="0"/>
                </a:cubicBezTo>
                <a:cubicBezTo>
                  <a:pt x="2983142" y="-17835"/>
                  <a:pt x="3290895" y="27760"/>
                  <a:pt x="3439668" y="0"/>
                </a:cubicBezTo>
                <a:cubicBezTo>
                  <a:pt x="3588441" y="-27760"/>
                  <a:pt x="3817256" y="48245"/>
                  <a:pt x="3918966" y="0"/>
                </a:cubicBezTo>
                <a:cubicBezTo>
                  <a:pt x="4020676" y="-48245"/>
                  <a:pt x="4235776" y="43449"/>
                  <a:pt x="4482846" y="0"/>
                </a:cubicBezTo>
                <a:cubicBezTo>
                  <a:pt x="4729916" y="-43449"/>
                  <a:pt x="4673550" y="33577"/>
                  <a:pt x="4792980" y="0"/>
                </a:cubicBezTo>
                <a:cubicBezTo>
                  <a:pt x="4912410" y="-33577"/>
                  <a:pt x="4967524" y="9806"/>
                  <a:pt x="5103114" y="0"/>
                </a:cubicBezTo>
                <a:cubicBezTo>
                  <a:pt x="5238704" y="-9806"/>
                  <a:pt x="5523407" y="52973"/>
                  <a:pt x="5666994" y="0"/>
                </a:cubicBezTo>
                <a:cubicBezTo>
                  <a:pt x="5810581" y="-52973"/>
                  <a:pt x="5832252" y="2018"/>
                  <a:pt x="5977128" y="0"/>
                </a:cubicBezTo>
                <a:cubicBezTo>
                  <a:pt x="6122004" y="-2018"/>
                  <a:pt x="6364814" y="73518"/>
                  <a:pt x="6625590" y="0"/>
                </a:cubicBezTo>
                <a:cubicBezTo>
                  <a:pt x="6886366" y="-73518"/>
                  <a:pt x="6872539" y="26603"/>
                  <a:pt x="7020306" y="0"/>
                </a:cubicBezTo>
                <a:cubicBezTo>
                  <a:pt x="7168073" y="-26603"/>
                  <a:pt x="7414242" y="74275"/>
                  <a:pt x="7753350" y="0"/>
                </a:cubicBezTo>
                <a:cubicBezTo>
                  <a:pt x="8092458" y="-74275"/>
                  <a:pt x="8280758" y="72"/>
                  <a:pt x="8458200" y="0"/>
                </a:cubicBezTo>
                <a:cubicBezTo>
                  <a:pt x="8471374" y="109254"/>
                  <a:pt x="8425092" y="390741"/>
                  <a:pt x="8458200" y="493776"/>
                </a:cubicBezTo>
                <a:cubicBezTo>
                  <a:pt x="8491308" y="596811"/>
                  <a:pt x="8439930" y="806409"/>
                  <a:pt x="8458200" y="1042416"/>
                </a:cubicBezTo>
                <a:cubicBezTo>
                  <a:pt x="8476470" y="1278423"/>
                  <a:pt x="8432787" y="1422306"/>
                  <a:pt x="8458200" y="1536192"/>
                </a:cubicBezTo>
                <a:cubicBezTo>
                  <a:pt x="8483613" y="1650078"/>
                  <a:pt x="8395642" y="1920318"/>
                  <a:pt x="8458200" y="2084832"/>
                </a:cubicBezTo>
                <a:cubicBezTo>
                  <a:pt x="8520758" y="2249346"/>
                  <a:pt x="8428212" y="2402849"/>
                  <a:pt x="8458200" y="2578608"/>
                </a:cubicBezTo>
                <a:cubicBezTo>
                  <a:pt x="8488188" y="2754367"/>
                  <a:pt x="8431157" y="3094748"/>
                  <a:pt x="8458200" y="3236976"/>
                </a:cubicBezTo>
                <a:cubicBezTo>
                  <a:pt x="8485243" y="3379204"/>
                  <a:pt x="8398149" y="3549971"/>
                  <a:pt x="8458200" y="3785616"/>
                </a:cubicBezTo>
                <a:cubicBezTo>
                  <a:pt x="8518251" y="4021261"/>
                  <a:pt x="8451614" y="4086007"/>
                  <a:pt x="8458200" y="4279392"/>
                </a:cubicBezTo>
                <a:cubicBezTo>
                  <a:pt x="8464786" y="4472777"/>
                  <a:pt x="8440817" y="4721595"/>
                  <a:pt x="8458200" y="4937760"/>
                </a:cubicBezTo>
                <a:cubicBezTo>
                  <a:pt x="8475583" y="5153925"/>
                  <a:pt x="8392873" y="5363889"/>
                  <a:pt x="8458200" y="5486400"/>
                </a:cubicBezTo>
                <a:cubicBezTo>
                  <a:pt x="8233499" y="5491252"/>
                  <a:pt x="8061312" y="5451790"/>
                  <a:pt x="7894320" y="5486400"/>
                </a:cubicBezTo>
                <a:cubicBezTo>
                  <a:pt x="7727328" y="5521010"/>
                  <a:pt x="7672793" y="5467352"/>
                  <a:pt x="7499604" y="5486400"/>
                </a:cubicBezTo>
                <a:cubicBezTo>
                  <a:pt x="7326415" y="5505448"/>
                  <a:pt x="7067223" y="5437452"/>
                  <a:pt x="6935724" y="5486400"/>
                </a:cubicBezTo>
                <a:cubicBezTo>
                  <a:pt x="6804225" y="5535348"/>
                  <a:pt x="6597268" y="5466952"/>
                  <a:pt x="6456426" y="5486400"/>
                </a:cubicBezTo>
                <a:cubicBezTo>
                  <a:pt x="6315584" y="5505848"/>
                  <a:pt x="6137859" y="5454887"/>
                  <a:pt x="5977128" y="5486400"/>
                </a:cubicBezTo>
                <a:cubicBezTo>
                  <a:pt x="5816397" y="5517913"/>
                  <a:pt x="5743463" y="5450257"/>
                  <a:pt x="5666994" y="5486400"/>
                </a:cubicBezTo>
                <a:cubicBezTo>
                  <a:pt x="5590525" y="5522543"/>
                  <a:pt x="5287207" y="5457239"/>
                  <a:pt x="5103114" y="5486400"/>
                </a:cubicBezTo>
                <a:cubicBezTo>
                  <a:pt x="4919021" y="5515561"/>
                  <a:pt x="4606160" y="5422959"/>
                  <a:pt x="4454652" y="5486400"/>
                </a:cubicBezTo>
                <a:cubicBezTo>
                  <a:pt x="4303144" y="5549841"/>
                  <a:pt x="4198645" y="5485788"/>
                  <a:pt x="3975354" y="5486400"/>
                </a:cubicBezTo>
                <a:cubicBezTo>
                  <a:pt x="3752063" y="5487012"/>
                  <a:pt x="3617173" y="5469572"/>
                  <a:pt x="3326892" y="5486400"/>
                </a:cubicBezTo>
                <a:cubicBezTo>
                  <a:pt x="3036611" y="5503228"/>
                  <a:pt x="3112718" y="5456700"/>
                  <a:pt x="2932176" y="5486400"/>
                </a:cubicBezTo>
                <a:cubicBezTo>
                  <a:pt x="2751634" y="5516100"/>
                  <a:pt x="2700623" y="5475140"/>
                  <a:pt x="2537460" y="5486400"/>
                </a:cubicBezTo>
                <a:cubicBezTo>
                  <a:pt x="2374297" y="5497660"/>
                  <a:pt x="2140156" y="5423487"/>
                  <a:pt x="1888998" y="5486400"/>
                </a:cubicBezTo>
                <a:cubicBezTo>
                  <a:pt x="1637840" y="5549313"/>
                  <a:pt x="1625736" y="5457493"/>
                  <a:pt x="1494282" y="5486400"/>
                </a:cubicBezTo>
                <a:cubicBezTo>
                  <a:pt x="1362828" y="5515307"/>
                  <a:pt x="1096629" y="5467955"/>
                  <a:pt x="761238" y="5486400"/>
                </a:cubicBezTo>
                <a:cubicBezTo>
                  <a:pt x="425847" y="5504845"/>
                  <a:pt x="245249" y="5481359"/>
                  <a:pt x="0" y="5486400"/>
                </a:cubicBezTo>
                <a:cubicBezTo>
                  <a:pt x="-52524" y="5290567"/>
                  <a:pt x="46143" y="5158284"/>
                  <a:pt x="0" y="5047488"/>
                </a:cubicBezTo>
                <a:cubicBezTo>
                  <a:pt x="-46143" y="4936692"/>
                  <a:pt x="16979" y="4791235"/>
                  <a:pt x="0" y="4553712"/>
                </a:cubicBezTo>
                <a:cubicBezTo>
                  <a:pt x="-16979" y="4316189"/>
                  <a:pt x="24441" y="4332079"/>
                  <a:pt x="0" y="4169664"/>
                </a:cubicBezTo>
                <a:cubicBezTo>
                  <a:pt x="-24441" y="4007249"/>
                  <a:pt x="45897" y="3864500"/>
                  <a:pt x="0" y="3785616"/>
                </a:cubicBezTo>
                <a:cubicBezTo>
                  <a:pt x="-45897" y="3706732"/>
                  <a:pt x="34884" y="3583055"/>
                  <a:pt x="0" y="3401568"/>
                </a:cubicBezTo>
                <a:cubicBezTo>
                  <a:pt x="-34884" y="3220081"/>
                  <a:pt x="13443" y="3106421"/>
                  <a:pt x="0" y="2962656"/>
                </a:cubicBezTo>
                <a:cubicBezTo>
                  <a:pt x="-13443" y="2818891"/>
                  <a:pt x="40916" y="2756954"/>
                  <a:pt x="0" y="2578608"/>
                </a:cubicBezTo>
                <a:cubicBezTo>
                  <a:pt x="-40916" y="2400262"/>
                  <a:pt x="25894" y="2185348"/>
                  <a:pt x="0" y="1975104"/>
                </a:cubicBezTo>
                <a:cubicBezTo>
                  <a:pt x="-25894" y="1764860"/>
                  <a:pt x="24324" y="1600257"/>
                  <a:pt x="0" y="1371600"/>
                </a:cubicBezTo>
                <a:cubicBezTo>
                  <a:pt x="-24324" y="1142943"/>
                  <a:pt x="14658" y="951277"/>
                  <a:pt x="0" y="713232"/>
                </a:cubicBezTo>
                <a:cubicBezTo>
                  <a:pt x="-14658" y="475187"/>
                  <a:pt x="55322" y="146627"/>
                  <a:pt x="0" y="0"/>
                </a:cubicBezTo>
                <a:close/>
              </a:path>
              <a:path w="8458200" h="5486400" stroke="0" extrusionOk="0">
                <a:moveTo>
                  <a:pt x="0" y="0"/>
                </a:moveTo>
                <a:cubicBezTo>
                  <a:pt x="195447" y="-1861"/>
                  <a:pt x="497119" y="14682"/>
                  <a:pt x="648462" y="0"/>
                </a:cubicBezTo>
                <a:cubicBezTo>
                  <a:pt x="799805" y="-14682"/>
                  <a:pt x="951306" y="54146"/>
                  <a:pt x="1127760" y="0"/>
                </a:cubicBezTo>
                <a:cubicBezTo>
                  <a:pt x="1304214" y="-54146"/>
                  <a:pt x="1397413" y="2743"/>
                  <a:pt x="1522476" y="0"/>
                </a:cubicBezTo>
                <a:cubicBezTo>
                  <a:pt x="1647539" y="-2743"/>
                  <a:pt x="1732659" y="2088"/>
                  <a:pt x="1832610" y="0"/>
                </a:cubicBezTo>
                <a:cubicBezTo>
                  <a:pt x="1932561" y="-2088"/>
                  <a:pt x="2030466" y="20331"/>
                  <a:pt x="2142744" y="0"/>
                </a:cubicBezTo>
                <a:cubicBezTo>
                  <a:pt x="2255022" y="-20331"/>
                  <a:pt x="2458875" y="56502"/>
                  <a:pt x="2622042" y="0"/>
                </a:cubicBezTo>
                <a:cubicBezTo>
                  <a:pt x="2785209" y="-56502"/>
                  <a:pt x="2883939" y="13487"/>
                  <a:pt x="3016758" y="0"/>
                </a:cubicBezTo>
                <a:cubicBezTo>
                  <a:pt x="3149577" y="-13487"/>
                  <a:pt x="3215655" y="23225"/>
                  <a:pt x="3326892" y="0"/>
                </a:cubicBezTo>
                <a:cubicBezTo>
                  <a:pt x="3438129" y="-23225"/>
                  <a:pt x="3704524" y="46585"/>
                  <a:pt x="3975354" y="0"/>
                </a:cubicBezTo>
                <a:cubicBezTo>
                  <a:pt x="4246184" y="-46585"/>
                  <a:pt x="4341561" y="31490"/>
                  <a:pt x="4539234" y="0"/>
                </a:cubicBezTo>
                <a:cubicBezTo>
                  <a:pt x="4736907" y="-31490"/>
                  <a:pt x="4801657" y="24004"/>
                  <a:pt x="5018532" y="0"/>
                </a:cubicBezTo>
                <a:cubicBezTo>
                  <a:pt x="5235407" y="-24004"/>
                  <a:pt x="5244643" y="23091"/>
                  <a:pt x="5328666" y="0"/>
                </a:cubicBezTo>
                <a:cubicBezTo>
                  <a:pt x="5412689" y="-23091"/>
                  <a:pt x="5704868" y="27567"/>
                  <a:pt x="5807964" y="0"/>
                </a:cubicBezTo>
                <a:cubicBezTo>
                  <a:pt x="5911060" y="-27567"/>
                  <a:pt x="6080629" y="43782"/>
                  <a:pt x="6287262" y="0"/>
                </a:cubicBezTo>
                <a:cubicBezTo>
                  <a:pt x="6493895" y="-43782"/>
                  <a:pt x="6505034" y="13669"/>
                  <a:pt x="6597396" y="0"/>
                </a:cubicBezTo>
                <a:cubicBezTo>
                  <a:pt x="6689758" y="-13669"/>
                  <a:pt x="7095761" y="25526"/>
                  <a:pt x="7330440" y="0"/>
                </a:cubicBezTo>
                <a:cubicBezTo>
                  <a:pt x="7565119" y="-25526"/>
                  <a:pt x="7729482" y="71918"/>
                  <a:pt x="7978902" y="0"/>
                </a:cubicBezTo>
                <a:cubicBezTo>
                  <a:pt x="8228322" y="-71918"/>
                  <a:pt x="8245539" y="21143"/>
                  <a:pt x="8458200" y="0"/>
                </a:cubicBezTo>
                <a:cubicBezTo>
                  <a:pt x="8493016" y="104305"/>
                  <a:pt x="8443239" y="327726"/>
                  <a:pt x="8458200" y="438912"/>
                </a:cubicBezTo>
                <a:cubicBezTo>
                  <a:pt x="8473161" y="550098"/>
                  <a:pt x="8407796" y="870001"/>
                  <a:pt x="8458200" y="1097280"/>
                </a:cubicBezTo>
                <a:cubicBezTo>
                  <a:pt x="8508604" y="1324559"/>
                  <a:pt x="8406593" y="1330480"/>
                  <a:pt x="8458200" y="1536192"/>
                </a:cubicBezTo>
                <a:cubicBezTo>
                  <a:pt x="8509807" y="1741904"/>
                  <a:pt x="8422864" y="1882658"/>
                  <a:pt x="8458200" y="1975104"/>
                </a:cubicBezTo>
                <a:cubicBezTo>
                  <a:pt x="8493536" y="2067550"/>
                  <a:pt x="8402841" y="2313151"/>
                  <a:pt x="8458200" y="2468880"/>
                </a:cubicBezTo>
                <a:cubicBezTo>
                  <a:pt x="8513559" y="2624609"/>
                  <a:pt x="8434640" y="2667416"/>
                  <a:pt x="8458200" y="2852928"/>
                </a:cubicBezTo>
                <a:cubicBezTo>
                  <a:pt x="8481760" y="3038440"/>
                  <a:pt x="8426201" y="3301099"/>
                  <a:pt x="8458200" y="3456432"/>
                </a:cubicBezTo>
                <a:cubicBezTo>
                  <a:pt x="8490199" y="3611765"/>
                  <a:pt x="8433552" y="3832679"/>
                  <a:pt x="8458200" y="3950208"/>
                </a:cubicBezTo>
                <a:cubicBezTo>
                  <a:pt x="8482848" y="4067737"/>
                  <a:pt x="8430223" y="4254340"/>
                  <a:pt x="8458200" y="4334256"/>
                </a:cubicBezTo>
                <a:cubicBezTo>
                  <a:pt x="8486177" y="4414172"/>
                  <a:pt x="8447669" y="4599454"/>
                  <a:pt x="8458200" y="4773168"/>
                </a:cubicBezTo>
                <a:cubicBezTo>
                  <a:pt x="8468731" y="4946882"/>
                  <a:pt x="8409932" y="5189283"/>
                  <a:pt x="8458200" y="5486400"/>
                </a:cubicBezTo>
                <a:cubicBezTo>
                  <a:pt x="8211832" y="5558383"/>
                  <a:pt x="7915735" y="5419170"/>
                  <a:pt x="7725156" y="5486400"/>
                </a:cubicBezTo>
                <a:cubicBezTo>
                  <a:pt x="7534577" y="5553630"/>
                  <a:pt x="7430623" y="5450201"/>
                  <a:pt x="7245858" y="5486400"/>
                </a:cubicBezTo>
                <a:cubicBezTo>
                  <a:pt x="7061093" y="5522599"/>
                  <a:pt x="6927133" y="5422972"/>
                  <a:pt x="6681978" y="5486400"/>
                </a:cubicBezTo>
                <a:cubicBezTo>
                  <a:pt x="6436823" y="5549828"/>
                  <a:pt x="6210000" y="5411720"/>
                  <a:pt x="5948934" y="5486400"/>
                </a:cubicBezTo>
                <a:cubicBezTo>
                  <a:pt x="5687868" y="5561080"/>
                  <a:pt x="5787497" y="5460176"/>
                  <a:pt x="5638800" y="5486400"/>
                </a:cubicBezTo>
                <a:cubicBezTo>
                  <a:pt x="5490103" y="5512624"/>
                  <a:pt x="5128633" y="5429388"/>
                  <a:pt x="4905756" y="5486400"/>
                </a:cubicBezTo>
                <a:cubicBezTo>
                  <a:pt x="4682879" y="5543412"/>
                  <a:pt x="4485401" y="5481273"/>
                  <a:pt x="4257294" y="5486400"/>
                </a:cubicBezTo>
                <a:cubicBezTo>
                  <a:pt x="4029187" y="5491527"/>
                  <a:pt x="3871161" y="5471352"/>
                  <a:pt x="3524250" y="5486400"/>
                </a:cubicBezTo>
                <a:cubicBezTo>
                  <a:pt x="3177339" y="5501448"/>
                  <a:pt x="3107768" y="5475988"/>
                  <a:pt x="2875788" y="5486400"/>
                </a:cubicBezTo>
                <a:cubicBezTo>
                  <a:pt x="2643808" y="5496812"/>
                  <a:pt x="2434514" y="5443309"/>
                  <a:pt x="2142744" y="5486400"/>
                </a:cubicBezTo>
                <a:cubicBezTo>
                  <a:pt x="1850974" y="5529491"/>
                  <a:pt x="1890703" y="5476563"/>
                  <a:pt x="1748028" y="5486400"/>
                </a:cubicBezTo>
                <a:cubicBezTo>
                  <a:pt x="1605353" y="5496237"/>
                  <a:pt x="1329498" y="5449000"/>
                  <a:pt x="1184148" y="5486400"/>
                </a:cubicBezTo>
                <a:cubicBezTo>
                  <a:pt x="1038798" y="5523800"/>
                  <a:pt x="957888" y="5477844"/>
                  <a:pt x="874014" y="5486400"/>
                </a:cubicBezTo>
                <a:cubicBezTo>
                  <a:pt x="790140" y="5494956"/>
                  <a:pt x="618882" y="5482950"/>
                  <a:pt x="479298" y="5486400"/>
                </a:cubicBezTo>
                <a:cubicBezTo>
                  <a:pt x="339714" y="5489850"/>
                  <a:pt x="211422" y="5431388"/>
                  <a:pt x="0" y="5486400"/>
                </a:cubicBezTo>
                <a:cubicBezTo>
                  <a:pt x="-13358" y="5389163"/>
                  <a:pt x="2090" y="5155207"/>
                  <a:pt x="0" y="5047488"/>
                </a:cubicBezTo>
                <a:cubicBezTo>
                  <a:pt x="-2090" y="4939769"/>
                  <a:pt x="34610" y="4585718"/>
                  <a:pt x="0" y="4389120"/>
                </a:cubicBezTo>
                <a:cubicBezTo>
                  <a:pt x="-34610" y="4192522"/>
                  <a:pt x="8152" y="4048228"/>
                  <a:pt x="0" y="3950208"/>
                </a:cubicBezTo>
                <a:cubicBezTo>
                  <a:pt x="-8152" y="3852188"/>
                  <a:pt x="25405" y="3592935"/>
                  <a:pt x="0" y="3456432"/>
                </a:cubicBezTo>
                <a:cubicBezTo>
                  <a:pt x="-25405" y="3319929"/>
                  <a:pt x="37171" y="3179919"/>
                  <a:pt x="0" y="3017520"/>
                </a:cubicBezTo>
                <a:cubicBezTo>
                  <a:pt x="-37171" y="2855121"/>
                  <a:pt x="12689" y="2616384"/>
                  <a:pt x="0" y="2359152"/>
                </a:cubicBezTo>
                <a:cubicBezTo>
                  <a:pt x="-12689" y="2101920"/>
                  <a:pt x="45935" y="2065456"/>
                  <a:pt x="0" y="1810512"/>
                </a:cubicBezTo>
                <a:cubicBezTo>
                  <a:pt x="-45935" y="1555568"/>
                  <a:pt x="9886" y="1469859"/>
                  <a:pt x="0" y="1371600"/>
                </a:cubicBezTo>
                <a:cubicBezTo>
                  <a:pt x="-9886" y="1273341"/>
                  <a:pt x="34818" y="1029477"/>
                  <a:pt x="0" y="932688"/>
                </a:cubicBezTo>
                <a:cubicBezTo>
                  <a:pt x="-34818" y="835899"/>
                  <a:pt x="12287" y="32078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47623186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F1DCF5-F3A2-7235-2850-E332CBCFE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35" y="1333048"/>
            <a:ext cx="5052498" cy="529635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178856A-6B30-0566-5852-BB6B40649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4038600"/>
            <a:ext cx="3337849" cy="2644369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40855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词法单元的识别</a:t>
            </a:r>
            <a:endParaRPr spc="-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8915400" y="6566952"/>
            <a:ext cx="266700" cy="1563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26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95F2E58-18BE-564A-493A-5A1D80F50A7E}"/>
              </a:ext>
            </a:extLst>
          </p:cNvPr>
          <p:cNvSpPr txBox="1"/>
          <p:nvPr/>
        </p:nvSpPr>
        <p:spPr>
          <a:xfrm>
            <a:off x="277063" y="760097"/>
            <a:ext cx="2874805" cy="524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266" indent="-457200">
              <a:lnSpc>
                <a:spcPts val="3600"/>
              </a:lnSpc>
              <a:spcBef>
                <a:spcPts val="67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例子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华文仿宋"/>
            </a:endParaRPr>
          </a:p>
        </p:txBody>
      </p:sp>
    </p:spTree>
    <p:extLst>
      <p:ext uri="{BB962C8B-B14F-4D97-AF65-F5344CB8AC3E}">
        <p14:creationId xmlns:p14="http://schemas.microsoft.com/office/powerpoint/2010/main" val="1425106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7062" y="838200"/>
            <a:ext cx="6124538" cy="4025461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词法分析器的作用</a:t>
            </a:r>
            <a:endParaRPr sz="2800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69266" indent="-457200">
              <a:lnSpc>
                <a:spcPct val="100000"/>
              </a:lnSpc>
              <a:spcBef>
                <a:spcPts val="6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词法单元的模式（正则表达式）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469266" indent="-457200">
              <a:lnSpc>
                <a:spcPct val="100000"/>
              </a:lnSpc>
              <a:spcBef>
                <a:spcPts val="6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词法单元的识别（状态转换图）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469266" indent="-457200">
              <a:spcBef>
                <a:spcPts val="6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词法分析器生成工具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926466" lvl="1" indent="-457200">
              <a:spcBef>
                <a:spcPts val="675"/>
              </a:spcBef>
              <a:buClr>
                <a:srgbClr val="CC9900"/>
              </a:buClr>
              <a:buSzPct val="69642"/>
              <a:buFont typeface="宋体" panose="02010600030101010101" pitchFamily="2" charset="-122"/>
              <a:buChar char="-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有限状态自动机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1358265" lvl="2" indent="-440055">
              <a:spcBef>
                <a:spcPts val="605"/>
              </a:spcBef>
              <a:buClr>
                <a:srgbClr val="808080"/>
              </a:buClr>
              <a:buSzPct val="64583"/>
              <a:buFont typeface="Arial" panose="020B0604020202020204" pitchFamily="34" charset="0"/>
              <a:buChar char="•"/>
              <a:tabLst>
                <a:tab pos="901065" algn="l"/>
                <a:tab pos="901700" algn="l"/>
              </a:tabLst>
            </a:pPr>
            <a:r>
              <a:rPr lang="zh-CN" altLang="en-US" sz="24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非</a:t>
            </a:r>
            <a:r>
              <a:rPr lang="zh-CN" altLang="en-US"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确定有限状态自动机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1358265" lvl="2" indent="-440055">
              <a:spcBef>
                <a:spcPts val="575"/>
              </a:spcBef>
              <a:buClr>
                <a:srgbClr val="808080"/>
              </a:buClr>
              <a:buSzPct val="64583"/>
              <a:buFont typeface="Arial" panose="020B0604020202020204" pitchFamily="34" charset="0"/>
              <a:buChar char="•"/>
              <a:tabLst>
                <a:tab pos="901065" algn="l"/>
                <a:tab pos="901700" algn="l"/>
              </a:tabLst>
            </a:pPr>
            <a:r>
              <a:rPr lang="zh-CN" altLang="en-US" sz="24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确定有限状态自动机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926466" lvl="1" indent="-457200">
              <a:spcBef>
                <a:spcPts val="675"/>
              </a:spcBef>
              <a:buClr>
                <a:srgbClr val="CC9900"/>
              </a:buClr>
              <a:buSzPct val="69642"/>
              <a:buFont typeface="宋体" panose="02010600030101010101" pitchFamily="2" charset="-122"/>
              <a:buChar char="-"/>
              <a:tabLst>
                <a:tab pos="460375" algn="l"/>
                <a:tab pos="461009" algn="l"/>
              </a:tabLst>
            </a:pPr>
            <a:r>
              <a:rPr lang="en-US" altLang="zh-CN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Flex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19BA9EA-94D0-2F3A-5093-66C8251998B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686800" y="6629400"/>
            <a:ext cx="304800" cy="153888"/>
          </a:xfrm>
        </p:spPr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pPr marL="190500">
                <a:lnSpc>
                  <a:spcPts val="1220"/>
                </a:lnSpc>
              </a:pPr>
              <a:t>3</a:t>
            </a:fld>
            <a:endParaRPr lang="en-US" altLang="zh-CN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C9A9FBC1-33F0-278D-76E9-8A3BD6D9FA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062" y="50800"/>
            <a:ext cx="408559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本章内容</a:t>
            </a:r>
            <a:endParaRPr spc="-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D34FD75-26BE-174E-EAE1-947DF08ED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271" y="4852775"/>
            <a:ext cx="3736540" cy="1900622"/>
          </a:xfrm>
          <a:custGeom>
            <a:avLst/>
            <a:gdLst>
              <a:gd name="connsiteX0" fmla="*/ 0 w 3736540"/>
              <a:gd name="connsiteY0" fmla="*/ 0 h 1900622"/>
              <a:gd name="connsiteX1" fmla="*/ 585391 w 3736540"/>
              <a:gd name="connsiteY1" fmla="*/ 0 h 1900622"/>
              <a:gd name="connsiteX2" fmla="*/ 1096052 w 3736540"/>
              <a:gd name="connsiteY2" fmla="*/ 0 h 1900622"/>
              <a:gd name="connsiteX3" fmla="*/ 1681443 w 3736540"/>
              <a:gd name="connsiteY3" fmla="*/ 0 h 1900622"/>
              <a:gd name="connsiteX4" fmla="*/ 2192103 w 3736540"/>
              <a:gd name="connsiteY4" fmla="*/ 0 h 1900622"/>
              <a:gd name="connsiteX5" fmla="*/ 2777495 w 3736540"/>
              <a:gd name="connsiteY5" fmla="*/ 0 h 1900622"/>
              <a:gd name="connsiteX6" fmla="*/ 3736540 w 3736540"/>
              <a:gd name="connsiteY6" fmla="*/ 0 h 1900622"/>
              <a:gd name="connsiteX7" fmla="*/ 3736540 w 3736540"/>
              <a:gd name="connsiteY7" fmla="*/ 614534 h 1900622"/>
              <a:gd name="connsiteX8" fmla="*/ 3736540 w 3736540"/>
              <a:gd name="connsiteY8" fmla="*/ 1286088 h 1900622"/>
              <a:gd name="connsiteX9" fmla="*/ 3736540 w 3736540"/>
              <a:gd name="connsiteY9" fmla="*/ 1900622 h 1900622"/>
              <a:gd name="connsiteX10" fmla="*/ 3039053 w 3736540"/>
              <a:gd name="connsiteY10" fmla="*/ 1900622 h 1900622"/>
              <a:gd name="connsiteX11" fmla="*/ 2378930 w 3736540"/>
              <a:gd name="connsiteY11" fmla="*/ 1900622 h 1900622"/>
              <a:gd name="connsiteX12" fmla="*/ 1756174 w 3736540"/>
              <a:gd name="connsiteY12" fmla="*/ 1900622 h 1900622"/>
              <a:gd name="connsiteX13" fmla="*/ 1208148 w 3736540"/>
              <a:gd name="connsiteY13" fmla="*/ 1900622 h 1900622"/>
              <a:gd name="connsiteX14" fmla="*/ 697487 w 3736540"/>
              <a:gd name="connsiteY14" fmla="*/ 1900622 h 1900622"/>
              <a:gd name="connsiteX15" fmla="*/ 0 w 3736540"/>
              <a:gd name="connsiteY15" fmla="*/ 1900622 h 1900622"/>
              <a:gd name="connsiteX16" fmla="*/ 0 w 3736540"/>
              <a:gd name="connsiteY16" fmla="*/ 1286088 h 1900622"/>
              <a:gd name="connsiteX17" fmla="*/ 0 w 3736540"/>
              <a:gd name="connsiteY17" fmla="*/ 671553 h 1900622"/>
              <a:gd name="connsiteX18" fmla="*/ 0 w 3736540"/>
              <a:gd name="connsiteY18" fmla="*/ 0 h 1900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36540" h="1900622" fill="none" extrusionOk="0">
                <a:moveTo>
                  <a:pt x="0" y="0"/>
                </a:moveTo>
                <a:cubicBezTo>
                  <a:pt x="235617" y="-23752"/>
                  <a:pt x="436972" y="22231"/>
                  <a:pt x="585391" y="0"/>
                </a:cubicBezTo>
                <a:cubicBezTo>
                  <a:pt x="733810" y="-22231"/>
                  <a:pt x="881115" y="9778"/>
                  <a:pt x="1096052" y="0"/>
                </a:cubicBezTo>
                <a:cubicBezTo>
                  <a:pt x="1310989" y="-9778"/>
                  <a:pt x="1471257" y="-6058"/>
                  <a:pt x="1681443" y="0"/>
                </a:cubicBezTo>
                <a:cubicBezTo>
                  <a:pt x="1891629" y="6058"/>
                  <a:pt x="1939221" y="-1971"/>
                  <a:pt x="2192103" y="0"/>
                </a:cubicBezTo>
                <a:cubicBezTo>
                  <a:pt x="2444985" y="1971"/>
                  <a:pt x="2584428" y="-27756"/>
                  <a:pt x="2777495" y="0"/>
                </a:cubicBezTo>
                <a:cubicBezTo>
                  <a:pt x="2970562" y="27756"/>
                  <a:pt x="3376213" y="-20732"/>
                  <a:pt x="3736540" y="0"/>
                </a:cubicBezTo>
                <a:cubicBezTo>
                  <a:pt x="3733349" y="142613"/>
                  <a:pt x="3747632" y="420008"/>
                  <a:pt x="3736540" y="614534"/>
                </a:cubicBezTo>
                <a:cubicBezTo>
                  <a:pt x="3725448" y="809060"/>
                  <a:pt x="3717348" y="1069930"/>
                  <a:pt x="3736540" y="1286088"/>
                </a:cubicBezTo>
                <a:cubicBezTo>
                  <a:pt x="3755732" y="1502246"/>
                  <a:pt x="3708911" y="1711873"/>
                  <a:pt x="3736540" y="1900622"/>
                </a:cubicBezTo>
                <a:cubicBezTo>
                  <a:pt x="3407991" y="1921686"/>
                  <a:pt x="3337393" y="1870073"/>
                  <a:pt x="3039053" y="1900622"/>
                </a:cubicBezTo>
                <a:cubicBezTo>
                  <a:pt x="2740713" y="1931171"/>
                  <a:pt x="2634309" y="1916162"/>
                  <a:pt x="2378930" y="1900622"/>
                </a:cubicBezTo>
                <a:cubicBezTo>
                  <a:pt x="2123551" y="1885082"/>
                  <a:pt x="1930471" y="1920005"/>
                  <a:pt x="1756174" y="1900622"/>
                </a:cubicBezTo>
                <a:cubicBezTo>
                  <a:pt x="1581877" y="1881239"/>
                  <a:pt x="1323880" y="1918696"/>
                  <a:pt x="1208148" y="1900622"/>
                </a:cubicBezTo>
                <a:cubicBezTo>
                  <a:pt x="1092416" y="1882548"/>
                  <a:pt x="869104" y="1906855"/>
                  <a:pt x="697487" y="1900622"/>
                </a:cubicBezTo>
                <a:cubicBezTo>
                  <a:pt x="525870" y="1894389"/>
                  <a:pt x="246706" y="1896771"/>
                  <a:pt x="0" y="1900622"/>
                </a:cubicBezTo>
                <a:cubicBezTo>
                  <a:pt x="-7554" y="1707306"/>
                  <a:pt x="21898" y="1454659"/>
                  <a:pt x="0" y="1286088"/>
                </a:cubicBezTo>
                <a:cubicBezTo>
                  <a:pt x="-21898" y="1117517"/>
                  <a:pt x="-17155" y="970770"/>
                  <a:pt x="0" y="671553"/>
                </a:cubicBezTo>
                <a:cubicBezTo>
                  <a:pt x="17155" y="372337"/>
                  <a:pt x="1611" y="178135"/>
                  <a:pt x="0" y="0"/>
                </a:cubicBezTo>
                <a:close/>
              </a:path>
              <a:path w="3736540" h="1900622" stroke="0" extrusionOk="0">
                <a:moveTo>
                  <a:pt x="0" y="0"/>
                </a:moveTo>
                <a:cubicBezTo>
                  <a:pt x="229133" y="28508"/>
                  <a:pt x="450657" y="28344"/>
                  <a:pt x="660122" y="0"/>
                </a:cubicBezTo>
                <a:cubicBezTo>
                  <a:pt x="869587" y="-28344"/>
                  <a:pt x="1026978" y="6582"/>
                  <a:pt x="1245513" y="0"/>
                </a:cubicBezTo>
                <a:cubicBezTo>
                  <a:pt x="1464048" y="-6582"/>
                  <a:pt x="1665286" y="1952"/>
                  <a:pt x="1905635" y="0"/>
                </a:cubicBezTo>
                <a:cubicBezTo>
                  <a:pt x="2145984" y="-1952"/>
                  <a:pt x="2294346" y="-1229"/>
                  <a:pt x="2528392" y="0"/>
                </a:cubicBezTo>
                <a:cubicBezTo>
                  <a:pt x="2762438" y="1229"/>
                  <a:pt x="2963755" y="-6737"/>
                  <a:pt x="3076418" y="0"/>
                </a:cubicBezTo>
                <a:cubicBezTo>
                  <a:pt x="3189081" y="6737"/>
                  <a:pt x="3522712" y="11875"/>
                  <a:pt x="3736540" y="0"/>
                </a:cubicBezTo>
                <a:cubicBezTo>
                  <a:pt x="3715751" y="194742"/>
                  <a:pt x="3751768" y="358703"/>
                  <a:pt x="3736540" y="595528"/>
                </a:cubicBezTo>
                <a:cubicBezTo>
                  <a:pt x="3721312" y="832353"/>
                  <a:pt x="3758894" y="906726"/>
                  <a:pt x="3736540" y="1172050"/>
                </a:cubicBezTo>
                <a:cubicBezTo>
                  <a:pt x="3714186" y="1437374"/>
                  <a:pt x="3747591" y="1683166"/>
                  <a:pt x="3736540" y="1900622"/>
                </a:cubicBezTo>
                <a:cubicBezTo>
                  <a:pt x="3416679" y="1897403"/>
                  <a:pt x="3359594" y="1904330"/>
                  <a:pt x="3076418" y="1900622"/>
                </a:cubicBezTo>
                <a:cubicBezTo>
                  <a:pt x="2793242" y="1896914"/>
                  <a:pt x="2671987" y="1883116"/>
                  <a:pt x="2491027" y="1900622"/>
                </a:cubicBezTo>
                <a:cubicBezTo>
                  <a:pt x="2310067" y="1918128"/>
                  <a:pt x="2194466" y="1887806"/>
                  <a:pt x="1943001" y="1900622"/>
                </a:cubicBezTo>
                <a:cubicBezTo>
                  <a:pt x="1691536" y="1913438"/>
                  <a:pt x="1642585" y="1898334"/>
                  <a:pt x="1394975" y="1900622"/>
                </a:cubicBezTo>
                <a:cubicBezTo>
                  <a:pt x="1147365" y="1902910"/>
                  <a:pt x="960879" y="1906449"/>
                  <a:pt x="734853" y="1900622"/>
                </a:cubicBezTo>
                <a:cubicBezTo>
                  <a:pt x="508827" y="1894795"/>
                  <a:pt x="308418" y="1896915"/>
                  <a:pt x="0" y="1900622"/>
                </a:cubicBezTo>
                <a:cubicBezTo>
                  <a:pt x="-26522" y="1632957"/>
                  <a:pt x="-2610" y="1504293"/>
                  <a:pt x="0" y="1324100"/>
                </a:cubicBezTo>
                <a:cubicBezTo>
                  <a:pt x="2610" y="1143907"/>
                  <a:pt x="-9064" y="889432"/>
                  <a:pt x="0" y="728572"/>
                </a:cubicBezTo>
                <a:cubicBezTo>
                  <a:pt x="9064" y="567712"/>
                  <a:pt x="9548" y="257252"/>
                  <a:pt x="0" y="0"/>
                </a:cubicBezTo>
                <a:close/>
              </a:path>
            </a:pathLst>
          </a:custGeom>
          <a:ln w="63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622400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46135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51003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bg1"/>
                </a:solidFill>
              </a:rPr>
              <a:t>词法分析器的体系结构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29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0632" y="801567"/>
            <a:ext cx="6705600" cy="4803816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indent="-457200">
              <a:lnSpc>
                <a:spcPts val="36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从</a:t>
            </a: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状态</a:t>
            </a:r>
            <a:r>
              <a:rPr sz="2800" spc="-5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转换图构造词法分析器的方法</a:t>
            </a:r>
            <a:endParaRPr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01065" lvl="1" indent="-440055">
              <a:lnSpc>
                <a:spcPts val="3600"/>
              </a:lnSpc>
              <a:spcBef>
                <a:spcPts val="605"/>
              </a:spcBef>
              <a:buClr>
                <a:srgbClr val="808080"/>
              </a:buClr>
              <a:buSzPct val="64583"/>
              <a:buChar char="–"/>
              <a:tabLst>
                <a:tab pos="901065" algn="l"/>
                <a:tab pos="901700" algn="l"/>
              </a:tabLst>
            </a:pPr>
            <a:r>
              <a:rPr sz="2400" spc="-5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变量</a:t>
            </a:r>
            <a:r>
              <a:rPr lang="en-US" altLang="zh-CN" sz="2400" spc="-5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sz="2400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</a:t>
            </a:r>
            <a:r>
              <a:rPr sz="2400" spc="-10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sz="2400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e记录当前状态</a:t>
            </a:r>
            <a:endParaRPr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01065" lvl="1" indent="-440055">
              <a:lnSpc>
                <a:spcPts val="3600"/>
              </a:lnSpc>
              <a:spcBef>
                <a:spcPts val="580"/>
              </a:spcBef>
              <a:buClr>
                <a:srgbClr val="808080"/>
              </a:buClr>
              <a:buSzPct val="64583"/>
              <a:buChar char="–"/>
              <a:tabLst>
                <a:tab pos="901065" algn="l"/>
                <a:tab pos="901700" algn="l"/>
              </a:tabLst>
            </a:pPr>
            <a:r>
              <a:rPr sz="2400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一个switc</a:t>
            </a:r>
            <a:r>
              <a:rPr sz="2400" spc="-5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</a:t>
            </a:r>
            <a:r>
              <a:rPr sz="2400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根据</a:t>
            </a:r>
            <a:r>
              <a:rPr lang="en-US" sz="2400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sz="2400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tat</a:t>
            </a:r>
            <a:r>
              <a:rPr sz="2400" spc="-5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sz="2400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的值转到相应的代码</a:t>
            </a:r>
            <a:endParaRPr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01065" lvl="1" indent="-440055">
              <a:lnSpc>
                <a:spcPts val="3600"/>
              </a:lnSpc>
              <a:spcBef>
                <a:spcPts val="575"/>
              </a:spcBef>
              <a:buClr>
                <a:srgbClr val="808080"/>
              </a:buClr>
              <a:buSzPct val="64583"/>
              <a:buChar char="–"/>
              <a:tabLst>
                <a:tab pos="901065" algn="l"/>
                <a:tab pos="901700" algn="l"/>
              </a:tabLst>
            </a:pPr>
            <a:r>
              <a:rPr sz="24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每个状态对应于一段代码</a:t>
            </a:r>
            <a:endParaRPr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306830" lvl="2" indent="-403225">
              <a:lnSpc>
                <a:spcPts val="3600"/>
              </a:lnSpc>
              <a:spcBef>
                <a:spcPts val="509"/>
              </a:spcBef>
              <a:buClr>
                <a:srgbClr val="CC9900"/>
              </a:buClr>
              <a:buSzPct val="60000"/>
              <a:buFont typeface="Palatino Linotype"/>
              <a:buChar char="•"/>
              <a:tabLst>
                <a:tab pos="1306195" algn="l"/>
                <a:tab pos="1307465" algn="l"/>
              </a:tabLst>
            </a:pP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这段代码根据读入的符</a:t>
            </a:r>
            <a:r>
              <a:rPr sz="2000" spc="-1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号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，确</a:t>
            </a:r>
            <a:r>
              <a:rPr sz="2000" spc="-1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下一</a:t>
            </a:r>
            <a:r>
              <a:rPr sz="2000" spc="-1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状态</a:t>
            </a:r>
            <a:endParaRPr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306830" lvl="2" indent="-403225">
              <a:lnSpc>
                <a:spcPts val="3600"/>
              </a:lnSpc>
              <a:spcBef>
                <a:spcPts val="480"/>
              </a:spcBef>
              <a:buClr>
                <a:srgbClr val="CC9900"/>
              </a:buClr>
              <a:buSzPct val="60000"/>
              <a:buFont typeface="Palatino Linotype"/>
              <a:buChar char="•"/>
              <a:tabLst>
                <a:tab pos="1306195" algn="l"/>
                <a:tab pos="1307465" algn="l"/>
              </a:tabLst>
            </a:pP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如果找不到相应的边，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则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调</a:t>
            </a:r>
            <a:r>
              <a:rPr sz="2000" spc="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用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fa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sz="2000" spc="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sz="2000" spc="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进</a:t>
            </a:r>
            <a:r>
              <a:rPr sz="2000" spc="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行错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误</a:t>
            </a:r>
            <a:r>
              <a:rPr sz="2000" spc="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恢复</a:t>
            </a:r>
            <a:endParaRPr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01065" lvl="1" indent="-440055">
              <a:lnSpc>
                <a:spcPts val="3600"/>
              </a:lnSpc>
              <a:spcBef>
                <a:spcPts val="550"/>
              </a:spcBef>
              <a:buClr>
                <a:srgbClr val="808080"/>
              </a:buClr>
              <a:buSzPct val="64583"/>
              <a:buChar char="–"/>
              <a:tabLst>
                <a:tab pos="901065" algn="l"/>
                <a:tab pos="901700" algn="l"/>
              </a:tabLst>
            </a:pPr>
            <a:r>
              <a:rPr sz="24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进入某个接受状态时，返回相应的词法单元</a:t>
            </a:r>
            <a:endParaRPr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306830" lvl="2" indent="-403225">
              <a:lnSpc>
                <a:spcPts val="3600"/>
              </a:lnSpc>
              <a:spcBef>
                <a:spcPts val="505"/>
              </a:spcBef>
              <a:buClr>
                <a:srgbClr val="CC9900"/>
              </a:buClr>
              <a:buSzPct val="60000"/>
              <a:buFont typeface="Palatino Linotype"/>
              <a:buChar char="•"/>
              <a:tabLst>
                <a:tab pos="1306195" algn="l"/>
                <a:tab pos="1307465" algn="l"/>
              </a:tabLst>
            </a:pP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注意状态有*标记时，</a:t>
            </a:r>
            <a:r>
              <a:rPr sz="2000" spc="-1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需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要回</a:t>
            </a:r>
            <a:r>
              <a:rPr sz="2000" spc="-1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退f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or</a:t>
            </a:r>
            <a:r>
              <a:rPr sz="2000" spc="-2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</a:t>
            </a:r>
            <a:r>
              <a:rPr sz="20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sz="20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指针</a:t>
            </a:r>
            <a:endParaRPr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69266" indent="-457200">
              <a:lnSpc>
                <a:spcPts val="3600"/>
              </a:lnSpc>
              <a:spcBef>
                <a:spcPts val="61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sz="2800" spc="-5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实际是模拟</a:t>
            </a: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状态</a:t>
            </a:r>
            <a:r>
              <a:rPr sz="2800" spc="-5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转换图的运行</a:t>
            </a:r>
            <a:endParaRPr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51003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bg1"/>
                </a:solidFill>
              </a:rPr>
              <a:t>词法分析器的体系结构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29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0632" y="801567"/>
            <a:ext cx="6705600" cy="53232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indent="-457200">
              <a:lnSpc>
                <a:spcPts val="36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例子：</a:t>
            </a:r>
            <a:r>
              <a:rPr lang="en-US" altLang="zh-CN" sz="28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relop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对应的代码概要</a:t>
            </a:r>
            <a:endParaRPr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3E20198-11DA-18E6-4490-800D43549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029" y="1399898"/>
            <a:ext cx="7220321" cy="538190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F9CD7290-6D22-7D3F-0CC1-DD25C45D4253}"/>
              </a:ext>
            </a:extLst>
          </p:cNvPr>
          <p:cNvGrpSpPr/>
          <p:nvPr/>
        </p:nvGrpSpPr>
        <p:grpSpPr>
          <a:xfrm>
            <a:off x="4277895" y="1424259"/>
            <a:ext cx="4527442" cy="361717"/>
            <a:chOff x="4277895" y="1351978"/>
            <a:chExt cx="4527442" cy="361717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C3CCE28-D4FB-C079-3264-38F57F4E5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8078" y="1351978"/>
              <a:ext cx="4487259" cy="361717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7F916F7-C9A9-0C44-6A96-D4CC23B81C01}"/>
                </a:ext>
              </a:extLst>
            </p:cNvPr>
            <p:cNvSpPr/>
            <p:nvPr/>
          </p:nvSpPr>
          <p:spPr>
            <a:xfrm>
              <a:off x="4277895" y="1366207"/>
              <a:ext cx="4527442" cy="31379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2213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99340B8-D3F3-58E6-ABA1-6A2831875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271" y="4852775"/>
            <a:ext cx="3736540" cy="1900622"/>
          </a:xfrm>
          <a:custGeom>
            <a:avLst/>
            <a:gdLst>
              <a:gd name="connsiteX0" fmla="*/ 0 w 3736540"/>
              <a:gd name="connsiteY0" fmla="*/ 0 h 1900622"/>
              <a:gd name="connsiteX1" fmla="*/ 421695 w 3736540"/>
              <a:gd name="connsiteY1" fmla="*/ 0 h 1900622"/>
              <a:gd name="connsiteX2" fmla="*/ 992852 w 3736540"/>
              <a:gd name="connsiteY2" fmla="*/ 0 h 1900622"/>
              <a:gd name="connsiteX3" fmla="*/ 1526643 w 3736540"/>
              <a:gd name="connsiteY3" fmla="*/ 0 h 1900622"/>
              <a:gd name="connsiteX4" fmla="*/ 2060435 w 3736540"/>
              <a:gd name="connsiteY4" fmla="*/ 0 h 1900622"/>
              <a:gd name="connsiteX5" fmla="*/ 2594226 w 3736540"/>
              <a:gd name="connsiteY5" fmla="*/ 0 h 1900622"/>
              <a:gd name="connsiteX6" fmla="*/ 3202749 w 3736540"/>
              <a:gd name="connsiteY6" fmla="*/ 0 h 1900622"/>
              <a:gd name="connsiteX7" fmla="*/ 3736540 w 3736540"/>
              <a:gd name="connsiteY7" fmla="*/ 0 h 1900622"/>
              <a:gd name="connsiteX8" fmla="*/ 3736540 w 3736540"/>
              <a:gd name="connsiteY8" fmla="*/ 437143 h 1900622"/>
              <a:gd name="connsiteX9" fmla="*/ 3736540 w 3736540"/>
              <a:gd name="connsiteY9" fmla="*/ 893292 h 1900622"/>
              <a:gd name="connsiteX10" fmla="*/ 3736540 w 3736540"/>
              <a:gd name="connsiteY10" fmla="*/ 1368448 h 1900622"/>
              <a:gd name="connsiteX11" fmla="*/ 3736540 w 3736540"/>
              <a:gd name="connsiteY11" fmla="*/ 1900622 h 1900622"/>
              <a:gd name="connsiteX12" fmla="*/ 3314845 w 3736540"/>
              <a:gd name="connsiteY12" fmla="*/ 1900622 h 1900622"/>
              <a:gd name="connsiteX13" fmla="*/ 2818419 w 3736540"/>
              <a:gd name="connsiteY13" fmla="*/ 1900622 h 1900622"/>
              <a:gd name="connsiteX14" fmla="*/ 2321993 w 3736540"/>
              <a:gd name="connsiteY14" fmla="*/ 1900622 h 1900622"/>
              <a:gd name="connsiteX15" fmla="*/ 1825567 w 3736540"/>
              <a:gd name="connsiteY15" fmla="*/ 1900622 h 1900622"/>
              <a:gd name="connsiteX16" fmla="*/ 1329141 w 3736540"/>
              <a:gd name="connsiteY16" fmla="*/ 1900622 h 1900622"/>
              <a:gd name="connsiteX17" fmla="*/ 795349 w 3736540"/>
              <a:gd name="connsiteY17" fmla="*/ 1900622 h 1900622"/>
              <a:gd name="connsiteX18" fmla="*/ 0 w 3736540"/>
              <a:gd name="connsiteY18" fmla="*/ 1900622 h 1900622"/>
              <a:gd name="connsiteX19" fmla="*/ 0 w 3736540"/>
              <a:gd name="connsiteY19" fmla="*/ 1406460 h 1900622"/>
              <a:gd name="connsiteX20" fmla="*/ 0 w 3736540"/>
              <a:gd name="connsiteY20" fmla="*/ 931305 h 1900622"/>
              <a:gd name="connsiteX21" fmla="*/ 0 w 3736540"/>
              <a:gd name="connsiteY21" fmla="*/ 475156 h 1900622"/>
              <a:gd name="connsiteX22" fmla="*/ 0 w 3736540"/>
              <a:gd name="connsiteY22" fmla="*/ 0 h 1900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736540" h="1900622" fill="none" extrusionOk="0">
                <a:moveTo>
                  <a:pt x="0" y="0"/>
                </a:moveTo>
                <a:cubicBezTo>
                  <a:pt x="89154" y="-21032"/>
                  <a:pt x="251694" y="25996"/>
                  <a:pt x="421695" y="0"/>
                </a:cubicBezTo>
                <a:cubicBezTo>
                  <a:pt x="591697" y="-25996"/>
                  <a:pt x="835734" y="18974"/>
                  <a:pt x="992852" y="0"/>
                </a:cubicBezTo>
                <a:cubicBezTo>
                  <a:pt x="1149970" y="-18974"/>
                  <a:pt x="1336093" y="27333"/>
                  <a:pt x="1526643" y="0"/>
                </a:cubicBezTo>
                <a:cubicBezTo>
                  <a:pt x="1717193" y="-27333"/>
                  <a:pt x="1911220" y="37835"/>
                  <a:pt x="2060435" y="0"/>
                </a:cubicBezTo>
                <a:cubicBezTo>
                  <a:pt x="2209650" y="-37835"/>
                  <a:pt x="2347329" y="52813"/>
                  <a:pt x="2594226" y="0"/>
                </a:cubicBezTo>
                <a:cubicBezTo>
                  <a:pt x="2841123" y="-52813"/>
                  <a:pt x="3073870" y="42602"/>
                  <a:pt x="3202749" y="0"/>
                </a:cubicBezTo>
                <a:cubicBezTo>
                  <a:pt x="3331628" y="-42602"/>
                  <a:pt x="3470275" y="38983"/>
                  <a:pt x="3736540" y="0"/>
                </a:cubicBezTo>
                <a:cubicBezTo>
                  <a:pt x="3778097" y="209042"/>
                  <a:pt x="3733899" y="342798"/>
                  <a:pt x="3736540" y="437143"/>
                </a:cubicBezTo>
                <a:cubicBezTo>
                  <a:pt x="3739181" y="531488"/>
                  <a:pt x="3692436" y="755973"/>
                  <a:pt x="3736540" y="893292"/>
                </a:cubicBezTo>
                <a:cubicBezTo>
                  <a:pt x="3780644" y="1030611"/>
                  <a:pt x="3685826" y="1245457"/>
                  <a:pt x="3736540" y="1368448"/>
                </a:cubicBezTo>
                <a:cubicBezTo>
                  <a:pt x="3787254" y="1491439"/>
                  <a:pt x="3682073" y="1702068"/>
                  <a:pt x="3736540" y="1900622"/>
                </a:cubicBezTo>
                <a:cubicBezTo>
                  <a:pt x="3581519" y="1950994"/>
                  <a:pt x="3454826" y="1898875"/>
                  <a:pt x="3314845" y="1900622"/>
                </a:cubicBezTo>
                <a:cubicBezTo>
                  <a:pt x="3174864" y="1902369"/>
                  <a:pt x="3031506" y="1881502"/>
                  <a:pt x="2818419" y="1900622"/>
                </a:cubicBezTo>
                <a:cubicBezTo>
                  <a:pt x="2605332" y="1919742"/>
                  <a:pt x="2467454" y="1890256"/>
                  <a:pt x="2321993" y="1900622"/>
                </a:cubicBezTo>
                <a:cubicBezTo>
                  <a:pt x="2176532" y="1910988"/>
                  <a:pt x="1992552" y="1847039"/>
                  <a:pt x="1825567" y="1900622"/>
                </a:cubicBezTo>
                <a:cubicBezTo>
                  <a:pt x="1658582" y="1954205"/>
                  <a:pt x="1439430" y="1873056"/>
                  <a:pt x="1329141" y="1900622"/>
                </a:cubicBezTo>
                <a:cubicBezTo>
                  <a:pt x="1218852" y="1928188"/>
                  <a:pt x="974444" y="1855899"/>
                  <a:pt x="795349" y="1900622"/>
                </a:cubicBezTo>
                <a:cubicBezTo>
                  <a:pt x="616254" y="1945345"/>
                  <a:pt x="161346" y="1892495"/>
                  <a:pt x="0" y="1900622"/>
                </a:cubicBezTo>
                <a:cubicBezTo>
                  <a:pt x="-29267" y="1749083"/>
                  <a:pt x="55131" y="1520515"/>
                  <a:pt x="0" y="1406460"/>
                </a:cubicBezTo>
                <a:cubicBezTo>
                  <a:pt x="-55131" y="1292405"/>
                  <a:pt x="54214" y="1154038"/>
                  <a:pt x="0" y="931305"/>
                </a:cubicBezTo>
                <a:cubicBezTo>
                  <a:pt x="-54214" y="708572"/>
                  <a:pt x="20173" y="674155"/>
                  <a:pt x="0" y="475156"/>
                </a:cubicBezTo>
                <a:cubicBezTo>
                  <a:pt x="-20173" y="276157"/>
                  <a:pt x="37003" y="219463"/>
                  <a:pt x="0" y="0"/>
                </a:cubicBezTo>
                <a:close/>
              </a:path>
              <a:path w="3736540" h="1900622" stroke="0" extrusionOk="0">
                <a:moveTo>
                  <a:pt x="0" y="0"/>
                </a:moveTo>
                <a:cubicBezTo>
                  <a:pt x="239288" y="-39396"/>
                  <a:pt x="455018" y="30753"/>
                  <a:pt x="571157" y="0"/>
                </a:cubicBezTo>
                <a:cubicBezTo>
                  <a:pt x="687296" y="-30753"/>
                  <a:pt x="966069" y="27007"/>
                  <a:pt x="1104948" y="0"/>
                </a:cubicBezTo>
                <a:cubicBezTo>
                  <a:pt x="1243827" y="-27007"/>
                  <a:pt x="1345216" y="37938"/>
                  <a:pt x="1526643" y="0"/>
                </a:cubicBezTo>
                <a:cubicBezTo>
                  <a:pt x="1708071" y="-37938"/>
                  <a:pt x="1820679" y="34776"/>
                  <a:pt x="1948339" y="0"/>
                </a:cubicBezTo>
                <a:cubicBezTo>
                  <a:pt x="2075999" y="-34776"/>
                  <a:pt x="2219654" y="1441"/>
                  <a:pt x="2407399" y="0"/>
                </a:cubicBezTo>
                <a:cubicBezTo>
                  <a:pt x="2595144" y="-1441"/>
                  <a:pt x="2844992" y="52388"/>
                  <a:pt x="2978556" y="0"/>
                </a:cubicBezTo>
                <a:cubicBezTo>
                  <a:pt x="3112120" y="-52388"/>
                  <a:pt x="3536134" y="63841"/>
                  <a:pt x="3736540" y="0"/>
                </a:cubicBezTo>
                <a:cubicBezTo>
                  <a:pt x="3768518" y="180006"/>
                  <a:pt x="3729221" y="375340"/>
                  <a:pt x="3736540" y="494162"/>
                </a:cubicBezTo>
                <a:cubicBezTo>
                  <a:pt x="3743859" y="612984"/>
                  <a:pt x="3723840" y="835545"/>
                  <a:pt x="3736540" y="988323"/>
                </a:cubicBezTo>
                <a:cubicBezTo>
                  <a:pt x="3749240" y="1141101"/>
                  <a:pt x="3714330" y="1543068"/>
                  <a:pt x="3736540" y="1900622"/>
                </a:cubicBezTo>
                <a:cubicBezTo>
                  <a:pt x="3568741" y="1904937"/>
                  <a:pt x="3415770" y="1853495"/>
                  <a:pt x="3277479" y="1900622"/>
                </a:cubicBezTo>
                <a:cubicBezTo>
                  <a:pt x="3139188" y="1947749"/>
                  <a:pt x="2949886" y="1875370"/>
                  <a:pt x="2855784" y="1900622"/>
                </a:cubicBezTo>
                <a:cubicBezTo>
                  <a:pt x="2761682" y="1925874"/>
                  <a:pt x="2433418" y="1841884"/>
                  <a:pt x="2321993" y="1900622"/>
                </a:cubicBezTo>
                <a:cubicBezTo>
                  <a:pt x="2210568" y="1959360"/>
                  <a:pt x="2040125" y="1889802"/>
                  <a:pt x="1825567" y="1900622"/>
                </a:cubicBezTo>
                <a:cubicBezTo>
                  <a:pt x="1611009" y="1911442"/>
                  <a:pt x="1516270" y="1894312"/>
                  <a:pt x="1366506" y="1900622"/>
                </a:cubicBezTo>
                <a:cubicBezTo>
                  <a:pt x="1216742" y="1906932"/>
                  <a:pt x="948532" y="1873266"/>
                  <a:pt x="832715" y="1900622"/>
                </a:cubicBezTo>
                <a:cubicBezTo>
                  <a:pt x="716898" y="1927978"/>
                  <a:pt x="363821" y="1874165"/>
                  <a:pt x="0" y="1900622"/>
                </a:cubicBezTo>
                <a:cubicBezTo>
                  <a:pt x="-10485" y="1686067"/>
                  <a:pt x="18920" y="1580468"/>
                  <a:pt x="0" y="1425467"/>
                </a:cubicBezTo>
                <a:cubicBezTo>
                  <a:pt x="-18920" y="1270466"/>
                  <a:pt x="43415" y="1174649"/>
                  <a:pt x="0" y="950311"/>
                </a:cubicBezTo>
                <a:cubicBezTo>
                  <a:pt x="-43415" y="725973"/>
                  <a:pt x="23647" y="706643"/>
                  <a:pt x="0" y="513168"/>
                </a:cubicBezTo>
                <a:cubicBezTo>
                  <a:pt x="-23647" y="319693"/>
                  <a:pt x="59840" y="202460"/>
                  <a:pt x="0" y="0"/>
                </a:cubicBezTo>
                <a:close/>
              </a:path>
            </a:pathLst>
          </a:custGeom>
          <a:ln w="63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5207434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3" name="object 3"/>
          <p:cNvSpPr txBox="1"/>
          <p:nvPr/>
        </p:nvSpPr>
        <p:spPr>
          <a:xfrm>
            <a:off x="327062" y="838200"/>
            <a:ext cx="6124538" cy="4025461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词法分析器的作用</a:t>
            </a:r>
            <a:endParaRPr sz="2800" spc="-5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69266" indent="-457200">
              <a:lnSpc>
                <a:spcPct val="100000"/>
              </a:lnSpc>
              <a:spcBef>
                <a:spcPts val="6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词法单元的模式（正则表达式）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469266" indent="-457200">
              <a:lnSpc>
                <a:spcPct val="100000"/>
              </a:lnSpc>
              <a:spcBef>
                <a:spcPts val="6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词法单元的识别（状态转换图）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469266" indent="-457200">
              <a:spcBef>
                <a:spcPts val="6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词法分析器生成工具</a:t>
            </a:r>
            <a:endParaRPr lang="zh-CN" altLang="en-US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926466" lvl="1" indent="-457200">
              <a:spcBef>
                <a:spcPts val="675"/>
              </a:spcBef>
              <a:buClr>
                <a:srgbClr val="CC9900"/>
              </a:buClr>
              <a:buSzPct val="69642"/>
              <a:buFont typeface="宋体" panose="02010600030101010101" pitchFamily="2" charset="-122"/>
              <a:buChar char="-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有限状态自动机</a:t>
            </a:r>
            <a:endParaRPr lang="zh-CN" altLang="en-US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1358265" lvl="2" indent="-440055">
              <a:spcBef>
                <a:spcPts val="605"/>
              </a:spcBef>
              <a:buClr>
                <a:srgbClr val="808080"/>
              </a:buClr>
              <a:buSzPct val="64583"/>
              <a:buFont typeface="Arial" panose="020B0604020202020204" pitchFamily="34" charset="0"/>
              <a:buChar char="•"/>
              <a:tabLst>
                <a:tab pos="901065" algn="l"/>
                <a:tab pos="901700" algn="l"/>
              </a:tabLst>
            </a:pPr>
            <a:r>
              <a:rPr lang="zh-CN" altLang="en-US" sz="2400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非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确定有限状态自动机</a:t>
            </a:r>
          </a:p>
          <a:p>
            <a:pPr marL="1358265" lvl="2" indent="-440055">
              <a:spcBef>
                <a:spcPts val="575"/>
              </a:spcBef>
              <a:buClr>
                <a:srgbClr val="808080"/>
              </a:buClr>
              <a:buSzPct val="64583"/>
              <a:buFont typeface="Arial" panose="020B0604020202020204" pitchFamily="34" charset="0"/>
              <a:buChar char="•"/>
              <a:tabLst>
                <a:tab pos="901065" algn="l"/>
                <a:tab pos="901700" algn="l"/>
              </a:tabLst>
            </a:pPr>
            <a:r>
              <a:rPr lang="zh-CN" altLang="en-US" sz="2400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确定有限状态自动机</a:t>
            </a:r>
            <a:endParaRPr lang="zh-CN" altLang="en-US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926466" lvl="1" indent="-457200">
              <a:spcBef>
                <a:spcPts val="675"/>
              </a:spcBef>
              <a:buClr>
                <a:srgbClr val="CC9900"/>
              </a:buClr>
              <a:buSzPct val="69642"/>
              <a:buFont typeface="宋体" panose="02010600030101010101" pitchFamily="2" charset="-122"/>
              <a:buChar char="-"/>
              <a:tabLst>
                <a:tab pos="460375" algn="l"/>
                <a:tab pos="461009" algn="l"/>
              </a:tabLst>
            </a:pPr>
            <a:r>
              <a:rPr lang="en-US" altLang="zh-CN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Flex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19BA9EA-94D0-2F3A-5093-66C8251998B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01100" y="6553200"/>
            <a:ext cx="685800" cy="153888"/>
          </a:xfrm>
        </p:spPr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41</a:t>
            </a:fld>
            <a:endParaRPr lang="en-US" altLang="zh-CN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C9A9FBC1-33F0-278D-76E9-8A3BD6D9FA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062" y="50800"/>
            <a:ext cx="408559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本章内容</a:t>
            </a:r>
            <a:endParaRPr spc="-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963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4" y="76200"/>
            <a:ext cx="798413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构造词法分析器的步骤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25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3400" y="914400"/>
            <a:ext cx="8496300" cy="2184509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ts val="36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</a:t>
            </a:r>
            <a:r>
              <a:rPr lang="en-US" altLang="zh-CN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步：选择词法单元</a:t>
            </a:r>
            <a:endParaRPr lang="en-US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69266" indent="-457200">
              <a:lnSpc>
                <a:spcPts val="3600"/>
              </a:lnSpc>
              <a:spcBef>
                <a:spcPts val="6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</a:t>
            </a:r>
            <a:r>
              <a:rPr lang="en-US" altLang="zh-CN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步：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给出词法单元的正则表达式</a:t>
            </a:r>
            <a:endParaRPr lang="en-US" altLang="zh-CN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69266" indent="-457200">
              <a:lnSpc>
                <a:spcPts val="3600"/>
              </a:lnSpc>
              <a:spcBef>
                <a:spcPts val="6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</a:t>
            </a:r>
            <a:r>
              <a:rPr lang="en-US" altLang="zh-CN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步：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将正则表达式转换为有限状态自动机</a:t>
            </a:r>
            <a:endParaRPr lang="en-US" altLang="zh-CN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69266" indent="-457200">
              <a:lnSpc>
                <a:spcPts val="3600"/>
              </a:lnSpc>
              <a:spcBef>
                <a:spcPts val="6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</a:t>
            </a:r>
            <a:r>
              <a:rPr lang="en-US" altLang="zh-CN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步：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以有限状态自动机为基础设计词法分析程序</a:t>
            </a:r>
            <a:endParaRPr lang="en-US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对话气泡: 圆角矩形 10">
            <a:extLst>
              <a:ext uri="{FF2B5EF4-FFF2-40B4-BE49-F238E27FC236}">
                <a16:creationId xmlns:a16="http://schemas.microsoft.com/office/drawing/2014/main" id="{55CCF661-0696-CBCA-F867-825729CDB4F5}"/>
              </a:ext>
            </a:extLst>
          </p:cNvPr>
          <p:cNvSpPr/>
          <p:nvPr/>
        </p:nvSpPr>
        <p:spPr>
          <a:xfrm rot="10800000" flipV="1">
            <a:off x="5648708" y="3308282"/>
            <a:ext cx="2504692" cy="1090420"/>
          </a:xfrm>
          <a:prstGeom prst="wedgeRoundRectCallout">
            <a:avLst>
              <a:gd name="adj1" fmla="val 66003"/>
              <a:gd name="adj2" fmla="val -113069"/>
              <a:gd name="adj3" fmla="val 16667"/>
            </a:avLst>
          </a:prstGeom>
          <a:solidFill>
            <a:srgbClr val="FFC000">
              <a:alpha val="22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700" dirty="0">
                <a:solidFill>
                  <a:sysClr val="windowText" lastClr="000000"/>
                </a:solidFill>
              </a:rPr>
              <a:t>第</a:t>
            </a:r>
            <a:r>
              <a:rPr lang="en-US" altLang="zh-CN" sz="1700" dirty="0">
                <a:solidFill>
                  <a:sysClr val="windowText" lastClr="000000"/>
                </a:solidFill>
              </a:rPr>
              <a:t>3-4</a:t>
            </a:r>
            <a:r>
              <a:rPr lang="zh-CN" altLang="en-US" sz="1700" dirty="0">
                <a:solidFill>
                  <a:sysClr val="windowText" lastClr="000000"/>
                </a:solidFill>
              </a:rPr>
              <a:t>步，可以手工完成，也可以使用</a:t>
            </a:r>
            <a:r>
              <a:rPr lang="en-US" altLang="zh-CN" sz="1700" dirty="0">
                <a:solidFill>
                  <a:sysClr val="windowText" lastClr="000000"/>
                </a:solidFill>
              </a:rPr>
              <a:t>Flex</a:t>
            </a:r>
            <a:r>
              <a:rPr lang="zh-CN" altLang="en-US" sz="1700" dirty="0">
                <a:solidFill>
                  <a:sysClr val="windowText" lastClr="000000"/>
                </a:solidFill>
              </a:rPr>
              <a:t>等生成器工具自动完成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18BA1DFE-4406-BE25-4900-B5D20FE8A16C}"/>
              </a:ext>
            </a:extLst>
          </p:cNvPr>
          <p:cNvGrpSpPr/>
          <p:nvPr/>
        </p:nvGrpSpPr>
        <p:grpSpPr>
          <a:xfrm>
            <a:off x="762000" y="3397405"/>
            <a:ext cx="7027728" cy="3192703"/>
            <a:chOff x="762000" y="3397405"/>
            <a:chExt cx="7027728" cy="3192703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E0C1314-5D11-B13B-DAA0-3E6E212D3AF2}"/>
                </a:ext>
              </a:extLst>
            </p:cNvPr>
            <p:cNvGrpSpPr/>
            <p:nvPr/>
          </p:nvGrpSpPr>
          <p:grpSpPr>
            <a:xfrm>
              <a:off x="762000" y="4814299"/>
              <a:ext cx="1066800" cy="445646"/>
              <a:chOff x="990600" y="3742293"/>
              <a:chExt cx="1066800" cy="445646"/>
            </a:xfrm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C5795F76-09C7-20D6-9667-7CE24A662931}"/>
                  </a:ext>
                </a:extLst>
              </p:cNvPr>
              <p:cNvSpPr/>
              <p:nvPr/>
            </p:nvSpPr>
            <p:spPr>
              <a:xfrm>
                <a:off x="990600" y="3742293"/>
                <a:ext cx="1066800" cy="44564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A43D7B17-56FE-2268-AE6F-0FBC27E0042A}"/>
                  </a:ext>
                </a:extLst>
              </p:cNvPr>
              <p:cNvSpPr txBox="1"/>
              <p:nvPr/>
            </p:nvSpPr>
            <p:spPr>
              <a:xfrm>
                <a:off x="1299419" y="3765061"/>
                <a:ext cx="4539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RE</a:t>
                </a: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E877B4E6-B493-F512-CF53-5B9FC0E1AE9F}"/>
                </a:ext>
              </a:extLst>
            </p:cNvPr>
            <p:cNvGrpSpPr/>
            <p:nvPr/>
          </p:nvGrpSpPr>
          <p:grpSpPr>
            <a:xfrm>
              <a:off x="4741728" y="4836373"/>
              <a:ext cx="1066800" cy="445646"/>
              <a:chOff x="990600" y="3742293"/>
              <a:chExt cx="1066800" cy="445646"/>
            </a:xfrm>
            <a:solidFill>
              <a:schemeClr val="bg1"/>
            </a:solidFill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F8235D0F-B601-D213-4195-B21F99036119}"/>
                  </a:ext>
                </a:extLst>
              </p:cNvPr>
              <p:cNvSpPr/>
              <p:nvPr/>
            </p:nvSpPr>
            <p:spPr>
              <a:xfrm>
                <a:off x="990600" y="3742293"/>
                <a:ext cx="1066800" cy="445646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0E4229D8-B2A7-3964-7A0B-F5313F285CE6}"/>
                  </a:ext>
                </a:extLst>
              </p:cNvPr>
              <p:cNvSpPr txBox="1"/>
              <p:nvPr/>
            </p:nvSpPr>
            <p:spPr>
              <a:xfrm>
                <a:off x="1201872" y="3765061"/>
                <a:ext cx="604524" cy="40011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DFA</a:t>
                </a: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67B543B7-F6F1-E2C5-EB58-A202711DF86E}"/>
                </a:ext>
              </a:extLst>
            </p:cNvPr>
            <p:cNvGrpSpPr/>
            <p:nvPr/>
          </p:nvGrpSpPr>
          <p:grpSpPr>
            <a:xfrm>
              <a:off x="6722928" y="4836373"/>
              <a:ext cx="1066800" cy="445646"/>
              <a:chOff x="990600" y="3742293"/>
              <a:chExt cx="1066800" cy="445646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5893FDDC-7AA3-87F0-09D2-411CD5678D09}"/>
                  </a:ext>
                </a:extLst>
              </p:cNvPr>
              <p:cNvSpPr/>
              <p:nvPr/>
            </p:nvSpPr>
            <p:spPr>
              <a:xfrm>
                <a:off x="990600" y="3742293"/>
                <a:ext cx="1066800" cy="44564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C783CE20-1D61-7F23-F4C0-AEF37739BA00}"/>
                  </a:ext>
                </a:extLst>
              </p:cNvPr>
              <p:cNvSpPr txBox="1"/>
              <p:nvPr/>
            </p:nvSpPr>
            <p:spPr>
              <a:xfrm>
                <a:off x="1181703" y="3765061"/>
                <a:ext cx="75315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err="1"/>
                  <a:t>L</a:t>
                </a:r>
                <a:r>
                  <a:rPr lang="en-US" altLang="zh-CN" sz="2000" b="1" dirty="0" err="1"/>
                  <a:t>exer</a:t>
                </a:r>
                <a:endParaRPr lang="en-US" sz="2000" b="1" dirty="0"/>
              </a:p>
            </p:txBody>
          </p:sp>
        </p:grp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E3DFECBB-DAFE-DFA6-97DB-6F41E9912A5A}"/>
                </a:ext>
              </a:extLst>
            </p:cNvPr>
            <p:cNvSpPr/>
            <p:nvPr/>
          </p:nvSpPr>
          <p:spPr>
            <a:xfrm rot="10800000">
              <a:off x="3253735" y="5255719"/>
              <a:ext cx="2004063" cy="626502"/>
            </a:xfrm>
            <a:custGeom>
              <a:avLst/>
              <a:gdLst>
                <a:gd name="connsiteX0" fmla="*/ 3923071 w 3923071"/>
                <a:gd name="connsiteY0" fmla="*/ 1096223 h 1096223"/>
                <a:gd name="connsiteX1" fmla="*/ 3195484 w 3923071"/>
                <a:gd name="connsiteY1" fmla="*/ 201488 h 1096223"/>
                <a:gd name="connsiteX2" fmla="*/ 1936955 w 3923071"/>
                <a:gd name="connsiteY2" fmla="*/ 4843 h 1096223"/>
                <a:gd name="connsiteX3" fmla="*/ 894735 w 3923071"/>
                <a:gd name="connsiteY3" fmla="*/ 152327 h 1096223"/>
                <a:gd name="connsiteX4" fmla="*/ 0 w 3923071"/>
                <a:gd name="connsiteY4" fmla="*/ 1047062 h 109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3071" h="1096223">
                  <a:moveTo>
                    <a:pt x="3923071" y="1096223"/>
                  </a:moveTo>
                  <a:cubicBezTo>
                    <a:pt x="3724787" y="739804"/>
                    <a:pt x="3526503" y="383385"/>
                    <a:pt x="3195484" y="201488"/>
                  </a:cubicBezTo>
                  <a:cubicBezTo>
                    <a:pt x="2864465" y="19591"/>
                    <a:pt x="2320413" y="13036"/>
                    <a:pt x="1936955" y="4843"/>
                  </a:cubicBezTo>
                  <a:cubicBezTo>
                    <a:pt x="1553497" y="-3350"/>
                    <a:pt x="1217561" y="-21376"/>
                    <a:pt x="894735" y="152327"/>
                  </a:cubicBezTo>
                  <a:cubicBezTo>
                    <a:pt x="571909" y="326030"/>
                    <a:pt x="285954" y="686546"/>
                    <a:pt x="0" y="1047062"/>
                  </a:cubicBezTo>
                </a:path>
              </a:pathLst>
            </a:custGeom>
            <a:ln w="19050">
              <a:solidFill>
                <a:schemeClr val="bg1">
                  <a:lumMod val="7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06DFC41D-099F-3F78-1FFE-37971AEAF53E}"/>
                </a:ext>
              </a:extLst>
            </p:cNvPr>
            <p:cNvCxnSpPr>
              <a:cxnSpLocks/>
            </p:cNvCxnSpPr>
            <p:nvPr/>
          </p:nvCxnSpPr>
          <p:spPr>
            <a:xfrm>
              <a:off x="1818930" y="5054727"/>
              <a:ext cx="914400" cy="15684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DF52AB87-D437-30EF-5CF4-BEB0D65BB598}"/>
                </a:ext>
              </a:extLst>
            </p:cNvPr>
            <p:cNvCxnSpPr>
              <a:cxnSpLocks/>
            </p:cNvCxnSpPr>
            <p:nvPr/>
          </p:nvCxnSpPr>
          <p:spPr>
            <a:xfrm>
              <a:off x="3817131" y="5059196"/>
              <a:ext cx="914400" cy="15684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1351BB44-DEB4-9D6F-BE4E-4FCFE9F2DD1F}"/>
                </a:ext>
              </a:extLst>
            </p:cNvPr>
            <p:cNvCxnSpPr>
              <a:cxnSpLocks/>
            </p:cNvCxnSpPr>
            <p:nvPr/>
          </p:nvCxnSpPr>
          <p:spPr>
            <a:xfrm>
              <a:off x="5808528" y="5038291"/>
              <a:ext cx="914400" cy="15684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7D548ED-6A42-4C20-DB10-2E3A0732AC41}"/>
                </a:ext>
              </a:extLst>
            </p:cNvPr>
            <p:cNvSpPr txBox="1"/>
            <p:nvPr/>
          </p:nvSpPr>
          <p:spPr>
            <a:xfrm>
              <a:off x="2318497" y="3397405"/>
              <a:ext cx="19826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>
                  <a:solidFill>
                    <a:schemeClr val="bg1">
                      <a:lumMod val="75000"/>
                    </a:schemeClr>
                  </a:solidFill>
                </a:rPr>
                <a:t>K</a:t>
              </a:r>
              <a:r>
                <a:rPr lang="en-US" altLang="zh-CN" sz="1600" b="1" i="1" dirty="0">
                  <a:solidFill>
                    <a:schemeClr val="bg1">
                      <a:lumMod val="75000"/>
                    </a:schemeClr>
                  </a:solidFill>
                </a:rPr>
                <a:t>leene’s construction</a:t>
              </a:r>
              <a:endParaRPr lang="en-US" sz="1600" b="1" i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06A831D-3127-4190-1D14-E12B728DC915}"/>
                </a:ext>
              </a:extLst>
            </p:cNvPr>
            <p:cNvSpPr txBox="1"/>
            <p:nvPr/>
          </p:nvSpPr>
          <p:spPr>
            <a:xfrm>
              <a:off x="1695794" y="5282019"/>
              <a:ext cx="1245406" cy="5055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600" b="1" i="1" dirty="0"/>
                <a:t>Thompson</a:t>
              </a:r>
              <a:r>
                <a:rPr lang="en-US" altLang="zh-CN" sz="1600" b="1" i="1" dirty="0"/>
                <a:t>’s 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zh-CN" sz="1600" b="1" i="1" dirty="0"/>
                <a:t>construction</a:t>
              </a:r>
              <a:endParaRPr lang="en-US" sz="1600" b="1" i="1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1FDEF31-41EC-D35C-4D5D-5DAA1614A796}"/>
                </a:ext>
              </a:extLst>
            </p:cNvPr>
            <p:cNvSpPr txBox="1"/>
            <p:nvPr/>
          </p:nvSpPr>
          <p:spPr>
            <a:xfrm>
              <a:off x="3665384" y="5236571"/>
              <a:ext cx="1238289" cy="5055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600" b="1" i="1" dirty="0"/>
                <a:t>Subset</a:t>
              </a:r>
              <a:r>
                <a:rPr lang="en-US" altLang="zh-CN" sz="1600" b="1" i="1" dirty="0"/>
                <a:t> 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zh-CN" sz="1600" b="1" i="1" dirty="0"/>
                <a:t>construction</a:t>
              </a:r>
              <a:endParaRPr lang="en-US" sz="1600" b="1" i="1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837505BB-2611-61DA-9B5F-A1EA1556620C}"/>
                </a:ext>
              </a:extLst>
            </p:cNvPr>
            <p:cNvSpPr txBox="1"/>
            <p:nvPr/>
          </p:nvSpPr>
          <p:spPr>
            <a:xfrm>
              <a:off x="3637332" y="4020981"/>
              <a:ext cx="1157496" cy="710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600" b="1" i="1" dirty="0"/>
                <a:t>Hopcroft’s </a:t>
              </a:r>
              <a:r>
                <a:rPr lang="en-US" altLang="zh-CN" sz="1600" b="1" i="1" dirty="0"/>
                <a:t> </a:t>
              </a:r>
            </a:p>
            <a:p>
              <a:pPr algn="ctr">
                <a:lnSpc>
                  <a:spcPts val="1600"/>
                </a:lnSpc>
              </a:pPr>
              <a:r>
                <a:rPr lang="en-US" sz="1600" b="1" i="1" dirty="0"/>
                <a:t>algorithm</a:t>
              </a:r>
            </a:p>
            <a:p>
              <a:pPr algn="ctr">
                <a:lnSpc>
                  <a:spcPts val="1600"/>
                </a:lnSpc>
              </a:pPr>
              <a:r>
                <a:rPr lang="en-US" sz="1400" i="1" dirty="0"/>
                <a:t>(minimize)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99423643-1873-48C5-C8D7-7C7D79C838BD}"/>
                </a:ext>
              </a:extLst>
            </p:cNvPr>
            <p:cNvSpPr txBox="1"/>
            <p:nvPr/>
          </p:nvSpPr>
          <p:spPr>
            <a:xfrm>
              <a:off x="3419749" y="5882222"/>
              <a:ext cx="186416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600" b="1" i="1" dirty="0" err="1">
                  <a:solidFill>
                    <a:schemeClr val="bg1">
                      <a:lumMod val="75000"/>
                    </a:schemeClr>
                  </a:solidFill>
                </a:rPr>
                <a:t>Brzozowski’s</a:t>
              </a:r>
              <a:r>
                <a:rPr lang="en-US" sz="1600" b="1" i="1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n-US" altLang="zh-CN" sz="1600" b="1" i="1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</a:p>
            <a:p>
              <a:pPr algn="ctr">
                <a:lnSpc>
                  <a:spcPts val="1600"/>
                </a:lnSpc>
              </a:pPr>
              <a:r>
                <a:rPr lang="en-US" sz="1600" b="1" i="1" dirty="0">
                  <a:solidFill>
                    <a:schemeClr val="bg1">
                      <a:lumMod val="75000"/>
                    </a:schemeClr>
                  </a:solidFill>
                </a:rPr>
                <a:t>algorithm</a:t>
              </a:r>
            </a:p>
            <a:p>
              <a:pPr algn="ctr">
                <a:lnSpc>
                  <a:spcPts val="1600"/>
                </a:lnSpc>
              </a:pPr>
              <a:r>
                <a:rPr lang="en-US" sz="1400" i="1" dirty="0">
                  <a:solidFill>
                    <a:schemeClr val="bg1">
                      <a:lumMod val="75000"/>
                    </a:schemeClr>
                  </a:solidFill>
                </a:rPr>
                <a:t>(direct to minimal DFA)</a:t>
              </a: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72FF4108-3600-CAE7-0E8B-0EE407DFAA2E}"/>
                </a:ext>
              </a:extLst>
            </p:cNvPr>
            <p:cNvSpPr/>
            <p:nvPr/>
          </p:nvSpPr>
          <p:spPr>
            <a:xfrm>
              <a:off x="1321516" y="3748421"/>
              <a:ext cx="3962398" cy="1100210"/>
            </a:xfrm>
            <a:custGeom>
              <a:avLst/>
              <a:gdLst>
                <a:gd name="connsiteX0" fmla="*/ 3923071 w 3923071"/>
                <a:gd name="connsiteY0" fmla="*/ 1096223 h 1096223"/>
                <a:gd name="connsiteX1" fmla="*/ 3195484 w 3923071"/>
                <a:gd name="connsiteY1" fmla="*/ 201488 h 1096223"/>
                <a:gd name="connsiteX2" fmla="*/ 1936955 w 3923071"/>
                <a:gd name="connsiteY2" fmla="*/ 4843 h 1096223"/>
                <a:gd name="connsiteX3" fmla="*/ 894735 w 3923071"/>
                <a:gd name="connsiteY3" fmla="*/ 152327 h 1096223"/>
                <a:gd name="connsiteX4" fmla="*/ 0 w 3923071"/>
                <a:gd name="connsiteY4" fmla="*/ 1047062 h 109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3071" h="1096223">
                  <a:moveTo>
                    <a:pt x="3923071" y="1096223"/>
                  </a:moveTo>
                  <a:cubicBezTo>
                    <a:pt x="3724787" y="739804"/>
                    <a:pt x="3526503" y="383385"/>
                    <a:pt x="3195484" y="201488"/>
                  </a:cubicBezTo>
                  <a:cubicBezTo>
                    <a:pt x="2864465" y="19591"/>
                    <a:pt x="2320413" y="13036"/>
                    <a:pt x="1936955" y="4843"/>
                  </a:cubicBezTo>
                  <a:cubicBezTo>
                    <a:pt x="1553497" y="-3350"/>
                    <a:pt x="1217561" y="-21376"/>
                    <a:pt x="894735" y="152327"/>
                  </a:cubicBezTo>
                  <a:cubicBezTo>
                    <a:pt x="571909" y="326030"/>
                    <a:pt x="285954" y="686546"/>
                    <a:pt x="0" y="1047062"/>
                  </a:cubicBezTo>
                </a:path>
              </a:pathLst>
            </a:custGeom>
            <a:ln w="19050">
              <a:solidFill>
                <a:schemeClr val="bg1">
                  <a:lumMod val="7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678036B5-130A-E006-875C-7D3BBD5E713D}"/>
                </a:ext>
              </a:extLst>
            </p:cNvPr>
            <p:cNvSpPr/>
            <p:nvPr/>
          </p:nvSpPr>
          <p:spPr>
            <a:xfrm>
              <a:off x="4528104" y="4605998"/>
              <a:ext cx="729695" cy="400198"/>
            </a:xfrm>
            <a:custGeom>
              <a:avLst/>
              <a:gdLst>
                <a:gd name="connsiteX0" fmla="*/ 766935 w 766935"/>
                <a:gd name="connsiteY0" fmla="*/ 264255 h 539559"/>
                <a:gd name="connsiteX1" fmla="*/ 530961 w 766935"/>
                <a:gd name="connsiteY1" fmla="*/ 28281 h 539559"/>
                <a:gd name="connsiteX2" fmla="*/ 216329 w 766935"/>
                <a:gd name="connsiteY2" fmla="*/ 28281 h 539559"/>
                <a:gd name="connsiteX3" fmla="*/ 19 w 766935"/>
                <a:gd name="connsiteY3" fmla="*/ 244591 h 539559"/>
                <a:gd name="connsiteX4" fmla="*/ 206496 w 766935"/>
                <a:gd name="connsiteY4" fmla="*/ 539559 h 539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6935" h="539559">
                  <a:moveTo>
                    <a:pt x="766935" y="264255"/>
                  </a:moveTo>
                  <a:cubicBezTo>
                    <a:pt x="694832" y="165932"/>
                    <a:pt x="622729" y="67610"/>
                    <a:pt x="530961" y="28281"/>
                  </a:cubicBezTo>
                  <a:cubicBezTo>
                    <a:pt x="439193" y="-11048"/>
                    <a:pt x="304819" y="-7771"/>
                    <a:pt x="216329" y="28281"/>
                  </a:cubicBezTo>
                  <a:cubicBezTo>
                    <a:pt x="127839" y="64333"/>
                    <a:pt x="1658" y="159378"/>
                    <a:pt x="19" y="244591"/>
                  </a:cubicBezTo>
                  <a:cubicBezTo>
                    <a:pt x="-1620" y="329804"/>
                    <a:pt x="102438" y="434681"/>
                    <a:pt x="206496" y="539559"/>
                  </a:cubicBezTo>
                </a:path>
              </a:pathLst>
            </a:custGeom>
            <a:ln w="19050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651DF97E-40BF-AE38-5730-ECBC6CF8537C}"/>
                </a:ext>
              </a:extLst>
            </p:cNvPr>
            <p:cNvGrpSpPr/>
            <p:nvPr/>
          </p:nvGrpSpPr>
          <p:grpSpPr>
            <a:xfrm>
              <a:off x="2743200" y="4829983"/>
              <a:ext cx="1066800" cy="445646"/>
              <a:chOff x="990600" y="3742293"/>
              <a:chExt cx="1066800" cy="445646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4FAF5751-0083-DFF2-87B9-E444FA4D31BA}"/>
                  </a:ext>
                </a:extLst>
              </p:cNvPr>
              <p:cNvSpPr/>
              <p:nvPr/>
            </p:nvSpPr>
            <p:spPr>
              <a:xfrm>
                <a:off x="990600" y="3742293"/>
                <a:ext cx="1066800" cy="4456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AC3B53CF-7CAA-1E41-75D7-5608291189AB}"/>
                  </a:ext>
                </a:extLst>
              </p:cNvPr>
              <p:cNvSpPr txBox="1"/>
              <p:nvPr/>
            </p:nvSpPr>
            <p:spPr>
              <a:xfrm>
                <a:off x="1225750" y="3765061"/>
                <a:ext cx="6109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NFA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18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4" y="76200"/>
            <a:ext cx="798413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有限状态自动机有何用？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25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3400" y="701082"/>
            <a:ext cx="8496300" cy="3718518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5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有限自动机是一种偏数学的算法描述手段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69266" indent="-457200">
              <a:lnSpc>
                <a:spcPts val="36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它与正则表达式的关系极其密切</a:t>
            </a:r>
            <a:endParaRPr 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69266" indent="-457200">
              <a:lnSpc>
                <a:spcPct val="150000"/>
              </a:lnSpc>
              <a:spcBef>
                <a:spcPts val="6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而</a:t>
            </a:r>
            <a:r>
              <a:rPr lang="en-US" altLang="zh-CN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token</a:t>
            </a: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的模式恰好用正则表达式描述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69266" indent="-457200">
              <a:lnSpc>
                <a:spcPts val="3600"/>
              </a:lnSpc>
              <a:spcBef>
                <a:spcPts val="6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很自然地，就可以以有限自动机为基础设计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token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的识别过程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69266" indent="-457200">
              <a:lnSpc>
                <a:spcPct val="150000"/>
              </a:lnSpc>
              <a:spcBef>
                <a:spcPts val="6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概括之，有限自动机是实现词法分析器的基础</a:t>
            </a:r>
            <a:endParaRPr 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122A1850-C93D-CD64-1565-C7DCA1949151}"/>
              </a:ext>
            </a:extLst>
          </p:cNvPr>
          <p:cNvSpPr/>
          <p:nvPr/>
        </p:nvSpPr>
        <p:spPr>
          <a:xfrm rot="10800000" flipV="1">
            <a:off x="5715000" y="4556980"/>
            <a:ext cx="3086100" cy="936296"/>
          </a:xfrm>
          <a:prstGeom prst="wedgeRoundRectCallout">
            <a:avLst>
              <a:gd name="adj1" fmla="val 62878"/>
              <a:gd name="adj2" fmla="val -92723"/>
              <a:gd name="adj3" fmla="val 16667"/>
            </a:avLst>
          </a:prstGeom>
          <a:solidFill>
            <a:srgbClr val="FFC000">
              <a:alpha val="22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700" dirty="0">
                <a:solidFill>
                  <a:sysClr val="windowText" lastClr="000000"/>
                </a:solidFill>
              </a:rPr>
              <a:t>无论是想手工开发</a:t>
            </a:r>
            <a:r>
              <a:rPr lang="en-US" altLang="zh-CN" sz="1700" dirty="0">
                <a:solidFill>
                  <a:sysClr val="windowText" lastClr="000000"/>
                </a:solidFill>
              </a:rPr>
              <a:t>scanner</a:t>
            </a:r>
            <a:r>
              <a:rPr lang="zh-CN" altLang="en-US" sz="1700" dirty="0">
                <a:solidFill>
                  <a:sysClr val="windowText" lastClr="000000"/>
                </a:solidFill>
              </a:rPr>
              <a:t>，还是想了解生成器的工作原理，自动机知识都是基础</a:t>
            </a:r>
          </a:p>
        </p:txBody>
      </p:sp>
    </p:spTree>
    <p:extLst>
      <p:ext uri="{BB962C8B-B14F-4D97-AF65-F5344CB8AC3E}">
        <p14:creationId xmlns:p14="http://schemas.microsoft.com/office/powerpoint/2010/main" val="345759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4" y="76200"/>
            <a:ext cx="485993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bg1"/>
                </a:solidFill>
              </a:rPr>
              <a:t>有</a:t>
            </a:r>
            <a:r>
              <a:rPr lang="zh-CN" altLang="en-US" spc="-5" dirty="0">
                <a:solidFill>
                  <a:schemeClr val="bg1"/>
                </a:solidFill>
              </a:rPr>
              <a:t>限</a:t>
            </a:r>
            <a:r>
              <a:rPr spc="-5" dirty="0" err="1">
                <a:solidFill>
                  <a:schemeClr val="bg1"/>
                </a:solidFill>
              </a:rPr>
              <a:t>自动机</a:t>
            </a:r>
            <a:r>
              <a:rPr lang="en-US" spc="-5" dirty="0">
                <a:solidFill>
                  <a:schemeClr val="bg1"/>
                </a:solidFill>
              </a:rPr>
              <a:t>(FA)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42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474065" y="984891"/>
                <a:ext cx="8441335" cy="5407186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469266" indent="-457200">
                  <a:lnSpc>
                    <a:spcPts val="3600"/>
                  </a:lnSpc>
                  <a:spcBef>
                    <a:spcPts val="95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60375" algn="l"/>
                    <a:tab pos="461009" algn="l"/>
                  </a:tabLst>
                </a:pPr>
                <a:r>
                  <a:rPr lang="zh-CN" altLang="en-US" sz="28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本质上和状态转换图相同，但有限</a:t>
                </a:r>
                <a:r>
                  <a:rPr lang="zh-CN" altLang="en-US" sz="2800" spc="5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自</a:t>
                </a:r>
                <a:r>
                  <a:rPr lang="zh-CN" altLang="en-US" sz="2800" spc="-5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动机</a:t>
                </a:r>
                <a:r>
                  <a:rPr lang="zh-CN" altLang="en-US" sz="2800" spc="5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只</a:t>
                </a:r>
                <a:r>
                  <a:rPr lang="zh-CN" altLang="en-US" sz="2800" spc="-5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回答</a:t>
                </a:r>
                <a:endParaRPr lang="zh-CN" altLang="en-US"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460375">
                  <a:lnSpc>
                    <a:spcPts val="3600"/>
                  </a:lnSpc>
                  <a:spcBef>
                    <a:spcPts val="35"/>
                  </a:spcBef>
                </a:pPr>
                <a:r>
                  <a:rPr lang="en-US" altLang="zh-CN" sz="28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Yes/No</a:t>
                </a:r>
                <a:endParaRPr lang="zh-CN" altLang="en-US"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01065" lvl="1" indent="-440055">
                  <a:lnSpc>
                    <a:spcPts val="3600"/>
                  </a:lnSpc>
                  <a:spcBef>
                    <a:spcPts val="585"/>
                  </a:spcBef>
                  <a:buClr>
                    <a:srgbClr val="808080"/>
                  </a:buClr>
                  <a:buSzPct val="64583"/>
                  <a:buChar char="–"/>
                  <a:tabLst>
                    <a:tab pos="901065" algn="l"/>
                    <a:tab pos="901700" algn="l"/>
                  </a:tabLst>
                </a:pP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分为两类</a:t>
                </a:r>
                <a:endPara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306830" marR="145415" lvl="2" indent="-402590">
                  <a:lnSpc>
                    <a:spcPts val="3600"/>
                  </a:lnSpc>
                  <a:spcBef>
                    <a:spcPts val="505"/>
                  </a:spcBef>
                  <a:buClr>
                    <a:srgbClr val="CC9900"/>
                  </a:buClr>
                  <a:buSzPct val="60000"/>
                  <a:buFont typeface="Palatino Linotype"/>
                  <a:buChar char="•"/>
                  <a:tabLst>
                    <a:tab pos="1306195" algn="l"/>
                    <a:tab pos="1307465" algn="l"/>
                  </a:tabLst>
                </a:pPr>
                <a:r>
                  <a:rPr lang="zh-CN" altLang="en-US" sz="2000" spc="1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非</a:t>
                </a:r>
                <a:r>
                  <a:rPr lang="zh-CN" altLang="en-US" sz="2000" spc="10" dirty="0" err="1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确</a:t>
                </a:r>
                <a:r>
                  <a:rPr lang="zh-CN" altLang="en-US" sz="2000" dirty="0" err="1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定</a:t>
                </a:r>
                <a:r>
                  <a:rPr lang="zh-CN" altLang="en-US" sz="2000" spc="-15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有限</a:t>
                </a:r>
                <a:r>
                  <a:rPr lang="zh-CN" altLang="en-US" sz="2000" dirty="0" err="1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自</a:t>
                </a:r>
                <a:r>
                  <a:rPr lang="zh-CN" altLang="en-US" sz="2000" spc="-15" dirty="0" err="1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动</a:t>
                </a:r>
                <a:r>
                  <a:rPr lang="zh-CN" altLang="en-US" sz="2000" dirty="0" err="1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机</a:t>
                </a:r>
                <a:r>
                  <a:rPr lang="zh-CN" altLang="en-US" sz="20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(Nondeterministic </a:t>
                </a:r>
                <a:r>
                  <a:rPr lang="en-US" altLang="zh-CN" sz="20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Finite </a:t>
                </a:r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Automata/NFA)</a:t>
                </a:r>
                <a:r>
                  <a:rPr lang="zh-CN" altLang="en-US" sz="20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：对</a:t>
                </a:r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边</a:t>
                </a:r>
                <a:r>
                  <a:rPr lang="zh-CN" altLang="en-US" sz="2000" spc="-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上</a:t>
                </a:r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的标号没有限制，一个符号可以出现在离开同一个状态的多条边上，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可以做标号</a:t>
                </a:r>
                <a:endParaRPr lang="en-US" altLang="zh-CN" sz="2000" dirty="0">
                  <a:solidFill>
                    <a:srgbClr val="29292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306830" marR="145415" lvl="2" indent="-402590">
                  <a:lnSpc>
                    <a:spcPts val="3600"/>
                  </a:lnSpc>
                  <a:spcBef>
                    <a:spcPts val="505"/>
                  </a:spcBef>
                  <a:buClr>
                    <a:srgbClr val="CC9900"/>
                  </a:buClr>
                  <a:buSzPct val="60000"/>
                  <a:buFont typeface="Palatino Linotype"/>
                  <a:buChar char="•"/>
                  <a:tabLst>
                    <a:tab pos="1306195" algn="l"/>
                    <a:tab pos="1307465" algn="l"/>
                  </a:tabLst>
                </a:pPr>
                <a:r>
                  <a:rPr lang="zh-CN" altLang="en-US" sz="2000" spc="1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确定</a:t>
                </a:r>
                <a:r>
                  <a:rPr lang="zh-CN" altLang="en-US" sz="20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有限自动机</a:t>
                </a:r>
                <a:r>
                  <a:rPr lang="zh-CN" altLang="en-US" sz="2000" spc="-13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(Deterministic </a:t>
                </a:r>
                <a:r>
                  <a:rPr lang="en-US" altLang="zh-CN" sz="20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Finite Automata/DFA)</a:t>
                </a:r>
                <a:r>
                  <a:rPr lang="zh-CN" altLang="en-US" sz="20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对于每个状态以及每个标</a:t>
                </a:r>
                <a:r>
                  <a:rPr lang="zh-CN" altLang="en-US" sz="2000" spc="-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号</a:t>
                </a:r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，有</a:t>
                </a:r>
                <a:r>
                  <a:rPr lang="zh-CN" altLang="en-US" sz="2000" spc="-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且</a:t>
                </a:r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只有</a:t>
                </a:r>
                <a:r>
                  <a:rPr lang="zh-CN" altLang="en-US" sz="2000" spc="-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一</a:t>
                </a:r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条</a:t>
                </a:r>
                <a:r>
                  <a:rPr lang="zh-CN" altLang="en-US" sz="2000" spc="459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边</a:t>
                </a:r>
                <a:r>
                  <a:rPr lang="en-US" altLang="zh-CN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或最多只有一条 边</a:t>
                </a:r>
                <a:r>
                  <a:rPr lang="en-US" altLang="zh-CN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endParaRPr lang="zh-CN" altLang="en-US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469266" indent="-457200">
                  <a:lnSpc>
                    <a:spcPts val="3600"/>
                  </a:lnSpc>
                  <a:spcBef>
                    <a:spcPts val="615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60375" algn="l"/>
                    <a:tab pos="461009" algn="l"/>
                  </a:tabLst>
                </a:pPr>
                <a:r>
                  <a:rPr lang="zh-CN" altLang="en-US" sz="28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两种自动机都识别正则语言</a:t>
                </a:r>
                <a:endParaRPr lang="zh-CN" altLang="en-US"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01065" lvl="1" indent="-440055">
                  <a:lnSpc>
                    <a:spcPts val="3600"/>
                  </a:lnSpc>
                  <a:spcBef>
                    <a:spcPts val="595"/>
                  </a:spcBef>
                  <a:buClr>
                    <a:srgbClr val="808080"/>
                  </a:buClr>
                  <a:buSzPct val="64583"/>
                  <a:buChar char="–"/>
                  <a:tabLst>
                    <a:tab pos="901065" algn="l"/>
                    <a:tab pos="901700" algn="l"/>
                  </a:tabLst>
                </a:pP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对于每个可以用正则表达式描述的语言，均可用某个</a:t>
                </a:r>
                <a:endPara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01065">
                  <a:lnSpc>
                    <a:spcPts val="3600"/>
                  </a:lnSpc>
                  <a:spcBef>
                    <a:spcPts val="10"/>
                  </a:spcBef>
                </a:pPr>
                <a:r>
                  <a:rPr lang="en-US" altLang="zh-CN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NFA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或</a:t>
                </a:r>
                <a:r>
                  <a:rPr lang="en-US" altLang="zh-CN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DFA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来识别；反之亦然</a:t>
                </a:r>
                <a:endParaRPr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65" y="984891"/>
                <a:ext cx="8441335" cy="5407186"/>
              </a:xfrm>
              <a:prstGeom prst="rect">
                <a:avLst/>
              </a:prstGeom>
              <a:blipFill>
                <a:blip r:embed="rId2"/>
                <a:stretch>
                  <a:fillRect l="-1588" t="-1804" b="-24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组合 16">
            <a:extLst>
              <a:ext uri="{FF2B5EF4-FFF2-40B4-BE49-F238E27FC236}">
                <a16:creationId xmlns:a16="http://schemas.microsoft.com/office/drawing/2014/main" id="{636AA0AA-5C8F-F5EB-CD79-1DB71C862FC3}"/>
              </a:ext>
            </a:extLst>
          </p:cNvPr>
          <p:cNvGrpSpPr/>
          <p:nvPr/>
        </p:nvGrpSpPr>
        <p:grpSpPr>
          <a:xfrm>
            <a:off x="3048000" y="1828800"/>
            <a:ext cx="3276599" cy="1236024"/>
            <a:chOff x="3048000" y="1828800"/>
            <a:chExt cx="3276599" cy="1236024"/>
          </a:xfrm>
        </p:grpSpPr>
        <p:sp>
          <p:nvSpPr>
            <p:cNvPr id="4" name="对话气泡: 圆角矩形 3">
              <a:extLst>
                <a:ext uri="{FF2B5EF4-FFF2-40B4-BE49-F238E27FC236}">
                  <a16:creationId xmlns:a16="http://schemas.microsoft.com/office/drawing/2014/main" id="{23CB7A62-76E6-A78A-396F-22797B084F40}"/>
                </a:ext>
              </a:extLst>
            </p:cNvPr>
            <p:cNvSpPr/>
            <p:nvPr/>
          </p:nvSpPr>
          <p:spPr>
            <a:xfrm rot="10800000" flipV="1">
              <a:off x="4539203" y="1828800"/>
              <a:ext cx="1785396" cy="609600"/>
            </a:xfrm>
            <a:prstGeom prst="wedgeRoundRectCallout">
              <a:avLst>
                <a:gd name="adj1" fmla="val 23088"/>
                <a:gd name="adj2" fmla="val 46517"/>
                <a:gd name="adj3" fmla="val 16667"/>
              </a:avLst>
            </a:prstGeom>
            <a:solidFill>
              <a:srgbClr val="FFC000">
                <a:alpha val="22000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zh-CN" altLang="en-US" sz="1600" dirty="0">
                  <a:solidFill>
                    <a:sysClr val="windowText" lastClr="000000"/>
                  </a:solidFill>
                </a:rPr>
                <a:t>边上的标号即字母表中的符号</a:t>
              </a: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DBEEA96A-5429-0C51-7DA8-BE512B2E28D3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flipH="1">
              <a:off x="5020145" y="2438400"/>
              <a:ext cx="411756" cy="609600"/>
            </a:xfrm>
            <a:prstGeom prst="line">
              <a:avLst/>
            </a:prstGeom>
            <a:ln>
              <a:solidFill>
                <a:srgbClr val="FFC000"/>
              </a:solidFill>
              <a:headEnd type="none" w="med" len="med"/>
              <a:tailEnd type="triangle" w="med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34F74751-AC73-5D10-8E25-9AF44DB92C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48000" y="2438400"/>
              <a:ext cx="2383901" cy="626424"/>
            </a:xfrm>
            <a:prstGeom prst="line">
              <a:avLst/>
            </a:prstGeom>
            <a:ln>
              <a:solidFill>
                <a:srgbClr val="FFC000"/>
              </a:solidFill>
              <a:headEnd type="none" w="med" len="med"/>
              <a:tailEnd type="triangle" w="med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623153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非</a:t>
            </a:r>
            <a:r>
              <a:rPr spc="-5" dirty="0" err="1">
                <a:solidFill>
                  <a:schemeClr val="bg1"/>
                </a:solidFill>
              </a:rPr>
              <a:t>确定</a:t>
            </a:r>
            <a:r>
              <a:rPr lang="zh-CN" altLang="en-US" spc="-5" dirty="0">
                <a:solidFill>
                  <a:schemeClr val="bg1"/>
                </a:solidFill>
              </a:rPr>
              <a:t>有限</a:t>
            </a:r>
            <a:r>
              <a:rPr spc="-5" dirty="0" err="1">
                <a:solidFill>
                  <a:schemeClr val="bg1"/>
                </a:solidFill>
              </a:rPr>
              <a:t>自动机</a:t>
            </a:r>
            <a:r>
              <a:rPr lang="en-US" spc="-5" dirty="0">
                <a:solidFill>
                  <a:schemeClr val="bg1"/>
                </a:solidFill>
              </a:rPr>
              <a:t>(NFA)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43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5F54BA0E-9298-FE34-22B6-591C633551D5}"/>
              </a:ext>
            </a:extLst>
          </p:cNvPr>
          <p:cNvSpPr txBox="1"/>
          <p:nvPr/>
        </p:nvSpPr>
        <p:spPr>
          <a:xfrm>
            <a:off x="474065" y="847240"/>
            <a:ext cx="8555635" cy="5821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266" indent="-457200">
              <a:lnSpc>
                <a:spcPct val="150000"/>
              </a:lnSpc>
              <a:spcBef>
                <a:spcPts val="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en-US" altLang="zh-CN" sz="28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NFA</a:t>
            </a:r>
            <a:r>
              <a:rPr lang="zh-CN" altLang="en-US" sz="28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的定义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866317A-FB22-F567-EA8F-53035C5EB2E5}"/>
              </a:ext>
            </a:extLst>
          </p:cNvPr>
          <p:cNvSpPr txBox="1"/>
          <p:nvPr/>
        </p:nvSpPr>
        <p:spPr>
          <a:xfrm>
            <a:off x="347536" y="4162626"/>
            <a:ext cx="60532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26465" lvl="1" indent="-440055">
              <a:spcBef>
                <a:spcPts val="580"/>
              </a:spcBef>
              <a:buClr>
                <a:srgbClr val="808080"/>
              </a:buClr>
              <a:buSzPct val="64583"/>
              <a:buFont typeface="SimSun"/>
              <a:buChar char="–"/>
              <a:tabLst>
                <a:tab pos="926465" algn="l"/>
                <a:tab pos="927100" algn="l"/>
              </a:tabLst>
            </a:pPr>
            <a:r>
              <a:rPr lang="en-US" altLang="zh-CN" sz="2000" i="1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zh-CN" altLang="en-US" sz="20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的一个子集</a:t>
            </a:r>
            <a:r>
              <a:rPr lang="en-US" altLang="zh-CN" sz="2000" i="1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zh-CN" altLang="en-US" sz="20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被指定为</a:t>
            </a:r>
            <a:r>
              <a:rPr lang="zh-CN" altLang="en-US" sz="2000" spc="1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接受状态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集合</a:t>
            </a:r>
            <a:endParaRPr lang="en-US" altLang="zh-CN" sz="2000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D6682D2-72AB-4F2A-FA13-FF8D2B20E8EF}"/>
              </a:ext>
            </a:extLst>
          </p:cNvPr>
          <p:cNvSpPr txBox="1"/>
          <p:nvPr/>
        </p:nvSpPr>
        <p:spPr>
          <a:xfrm>
            <a:off x="347536" y="3592087"/>
            <a:ext cx="61220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26465" marR="220345" lvl="1" indent="-439420">
              <a:spcBef>
                <a:spcPts val="575"/>
              </a:spcBef>
              <a:buClr>
                <a:srgbClr val="808080"/>
              </a:buClr>
              <a:buSzPct val="64583"/>
              <a:buFont typeface="SimSun"/>
              <a:buChar char="–"/>
              <a:tabLst>
                <a:tab pos="926465" algn="l"/>
                <a:tab pos="927100" algn="l"/>
              </a:tabLst>
            </a:pPr>
            <a:r>
              <a:rPr lang="en-US" altLang="zh-CN" sz="2000" i="1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zh-CN" altLang="en-US" sz="20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中的某个状态</a:t>
            </a:r>
            <a:r>
              <a:rPr lang="en-US" altLang="zh-CN" sz="2000" i="1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2000" baseline="-20833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被指定为</a:t>
            </a:r>
            <a:r>
              <a:rPr lang="zh-CN" altLang="en-US" sz="2000" spc="1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开始状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态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063814C-A8EF-7E3F-F492-E45C6D9CD827}"/>
                  </a:ext>
                </a:extLst>
              </p:cNvPr>
              <p:cNvSpPr txBox="1"/>
              <p:nvPr/>
            </p:nvSpPr>
            <p:spPr>
              <a:xfrm>
                <a:off x="347536" y="2713771"/>
                <a:ext cx="818686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926465" lvl="1" indent="-440055">
                  <a:spcBef>
                    <a:spcPts val="600"/>
                  </a:spcBef>
                  <a:buClr>
                    <a:srgbClr val="808080"/>
                  </a:buClr>
                  <a:buSzPct val="64583"/>
                  <a:buFont typeface="SimSun"/>
                  <a:buChar char="–"/>
                  <a:tabLst>
                    <a:tab pos="926465" algn="l"/>
                    <a:tab pos="927100" algn="l"/>
                  </a:tabLst>
                </a:pPr>
                <a:r>
                  <a:rPr lang="zh-CN" altLang="en-US" sz="2000" spc="1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转换函</a:t>
                </a:r>
                <a:r>
                  <a:rPr lang="zh-CN" altLang="en-US" sz="20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数</a:t>
                </a:r>
                <a:r>
                  <a:rPr lang="zh-CN" altLang="en-US" sz="2000" spc="-16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(transition</a:t>
                </a:r>
                <a:r>
                  <a:rPr lang="zh-CN" altLang="en-US" sz="2000" spc="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function)</a:t>
                </a:r>
                <a:r>
                  <a:rPr lang="en-US" altLang="zh-CN" sz="2000" spc="3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: </a:t>
                </a:r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对于每个状态和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Σ</m:t>
                    </m:r>
                    <m:r>
                      <a:rPr lang="en-US" altLang="zh-CN" sz="2000" i="1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∪</m:t>
                    </m:r>
                    <m:r>
                      <a:rPr lang="en-US" altLang="zh-CN" sz="2000" b="0" i="1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CN" sz="2000" b="0" i="1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𝜖</m:t>
                    </m:r>
                    <m:r>
                      <a:rPr lang="en-US" altLang="zh-CN" sz="2000" b="0" i="1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中的符号，给出相应的后继状</a:t>
                </a:r>
                <a:r>
                  <a:rPr lang="zh-CN" altLang="en-US" sz="2000" spc="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态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集合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endParaRPr lang="zh-CN" altLang="en-US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063814C-A8EF-7E3F-F492-E45C6D9CD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536" y="2713771"/>
                <a:ext cx="8186864" cy="707886"/>
              </a:xfrm>
              <a:prstGeom prst="rect">
                <a:avLst/>
              </a:prstGeom>
              <a:blipFill>
                <a:blip r:embed="rId2"/>
                <a:stretch>
                  <a:fillRect t="-4310" r="-3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283E802A-CE0C-2F2B-2E42-EB42903CC298}"/>
              </a:ext>
            </a:extLst>
          </p:cNvPr>
          <p:cNvSpPr txBox="1"/>
          <p:nvPr/>
        </p:nvSpPr>
        <p:spPr>
          <a:xfrm>
            <a:off x="347536" y="2143231"/>
            <a:ext cx="84852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26465" lvl="1" indent="-440055">
              <a:spcBef>
                <a:spcPts val="580"/>
              </a:spcBef>
              <a:buClr>
                <a:srgbClr val="808080"/>
              </a:buClr>
              <a:buSzPct val="64583"/>
              <a:buFont typeface="SimSun"/>
              <a:buChar char="–"/>
              <a:tabLst>
                <a:tab pos="926465" algn="l"/>
                <a:tab pos="927100" algn="l"/>
              </a:tabLst>
            </a:pPr>
            <a:r>
              <a:rPr lang="zh-CN" altLang="en-US" sz="20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一个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输入符号集合</a:t>
            </a:r>
            <a:r>
              <a:rPr lang="en-US" altLang="zh-CN" sz="20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Σ</a:t>
            </a:r>
            <a:r>
              <a:rPr lang="zh-CN" altLang="en-US" sz="2000" spc="-2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(alphabet)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D07F8E4-C10A-50FB-0802-22F3FD4F1C16}"/>
              </a:ext>
            </a:extLst>
          </p:cNvPr>
          <p:cNvSpPr txBox="1"/>
          <p:nvPr/>
        </p:nvSpPr>
        <p:spPr>
          <a:xfrm>
            <a:off x="347536" y="1572691"/>
            <a:ext cx="47194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26465" lvl="1" indent="-440055">
              <a:spcBef>
                <a:spcPts val="580"/>
              </a:spcBef>
              <a:buClr>
                <a:srgbClr val="808080"/>
              </a:buClr>
              <a:buSzPct val="64583"/>
              <a:buFont typeface="SimSun"/>
              <a:buChar char="–"/>
              <a:tabLst>
                <a:tab pos="926465" algn="l"/>
                <a:tab pos="927100" algn="l"/>
              </a:tabLst>
            </a:pPr>
            <a:r>
              <a:rPr lang="zh-CN" altLang="en-US" sz="20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一个有限的</a:t>
            </a:r>
            <a:r>
              <a:rPr lang="zh-CN" altLang="en-US" sz="2000" spc="-5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状态集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合</a:t>
            </a:r>
            <a:r>
              <a:rPr lang="en-US" altLang="zh-CN" sz="2000" i="1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20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760313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非确定有限自动机</a:t>
            </a:r>
            <a:r>
              <a:rPr lang="en-US" altLang="zh-CN" spc="-5" dirty="0">
                <a:solidFill>
                  <a:schemeClr val="bg1"/>
                </a:solidFill>
              </a:rPr>
              <a:t>(</a:t>
            </a:r>
            <a:r>
              <a:rPr lang="en-US" spc="-5" dirty="0">
                <a:solidFill>
                  <a:schemeClr val="bg1"/>
                </a:solidFill>
              </a:rPr>
              <a:t>NFA)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43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D6A4977-70D5-1EDD-6091-643264DF16E4}"/>
              </a:ext>
            </a:extLst>
          </p:cNvPr>
          <p:cNvSpPr txBox="1"/>
          <p:nvPr/>
        </p:nvSpPr>
        <p:spPr>
          <a:xfrm>
            <a:off x="520632" y="801567"/>
            <a:ext cx="6705600" cy="53232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indent="-457200">
              <a:lnSpc>
                <a:spcPts val="36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例子</a:t>
            </a:r>
            <a:endParaRPr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491E188-D58B-A161-C90E-A5F55027D09E}"/>
              </a:ext>
            </a:extLst>
          </p:cNvPr>
          <p:cNvGrpSpPr/>
          <p:nvPr/>
        </p:nvGrpSpPr>
        <p:grpSpPr>
          <a:xfrm>
            <a:off x="741195" y="1403484"/>
            <a:ext cx="2829309" cy="369332"/>
            <a:chOff x="767591" y="1403484"/>
            <a:chExt cx="2829309" cy="369332"/>
          </a:xfrm>
        </p:grpSpPr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829656AC-7720-0A4F-E710-8C16F8534D1C}"/>
                </a:ext>
              </a:extLst>
            </p:cNvPr>
            <p:cNvSpPr>
              <a:spLocks noChangeAspect="1"/>
            </p:cNvSpPr>
            <p:nvPr/>
          </p:nvSpPr>
          <p:spPr>
            <a:xfrm rot="19925920">
              <a:off x="767591" y="1551040"/>
              <a:ext cx="74430" cy="69839"/>
            </a:xfrm>
            <a:prstGeom prst="triangle">
              <a:avLst/>
            </a:prstGeom>
            <a:solidFill>
              <a:srgbClr val="3333B2"/>
            </a:solidFill>
            <a:ln w="3175">
              <a:solidFill>
                <a:srgbClr val="3333B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96D1DDB-9EAB-1803-4153-A058916B4433}"/>
                </a:ext>
              </a:extLst>
            </p:cNvPr>
            <p:cNvSpPr txBox="1"/>
            <p:nvPr/>
          </p:nvSpPr>
          <p:spPr>
            <a:xfrm>
              <a:off x="869831" y="1403484"/>
              <a:ext cx="27270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inux Libertine G" panose="02000503000000000000" pitchFamily="2" charset="0"/>
                </a:rPr>
                <a:t>正则表达式</a:t>
              </a:r>
              <a:r>
                <a:rPr lang="en-US" altLang="zh-CN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inux Libertine G" panose="02000503000000000000" pitchFamily="2" charset="0"/>
                </a:rPr>
                <a:t>:</a:t>
              </a:r>
              <a:endPara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inux Libertine G" panose="02000503000000000000" pitchFamily="2" charset="0"/>
              </a:endParaRPr>
            </a:p>
          </p:txBody>
        </p:sp>
        <p:pic>
          <p:nvPicPr>
            <p:cNvPr id="10" name="图片 9" descr="\documentclass[a4paper, 12pt]{extarticle}&#10;\usepackage{amsmath}&#10;\pagestyle{empty}&#10;\usepackage{enumitem}&#10;\usepackage[dvipsnames]{xcolor}&#10;\usepackage{geometry}&#10;\geometry{a4paper,scale=0.67}&#10;&#10;\usepackage[no-math]{fontspec}&#10;%\setmainfont{Linux Libertine G}&#10;&#10;\usepackage{shadowtext}&#10;&#10;\begin{document}&#10;&#10;\noindent$ a^{\ast}(a|b)$&#10;\end{document} " title="IguanaTex Bitmap Display">
              <a:extLst>
                <a:ext uri="{FF2B5EF4-FFF2-40B4-BE49-F238E27FC236}">
                  <a16:creationId xmlns:a16="http://schemas.microsoft.com/office/drawing/2014/main" id="{7FAEDD48-2FA7-B118-115B-28281F582E0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4106" y="1486546"/>
              <a:ext cx="628695" cy="231323"/>
            </a:xfrm>
            <a:prstGeom prst="rect">
              <a:avLst/>
            </a:prstGeom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1928448-5194-8B75-6B27-DE79BCC2A3A5}"/>
              </a:ext>
            </a:extLst>
          </p:cNvPr>
          <p:cNvGrpSpPr/>
          <p:nvPr/>
        </p:nvGrpSpPr>
        <p:grpSpPr>
          <a:xfrm>
            <a:off x="741195" y="2041740"/>
            <a:ext cx="4523136" cy="1955494"/>
            <a:chOff x="741195" y="2041740"/>
            <a:chExt cx="4523136" cy="1955494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D97B12C-C5E7-632C-1426-00532011C389}"/>
                </a:ext>
              </a:extLst>
            </p:cNvPr>
            <p:cNvSpPr/>
            <p:nvPr/>
          </p:nvSpPr>
          <p:spPr>
            <a:xfrm>
              <a:off x="2651760" y="2155371"/>
              <a:ext cx="2612571" cy="1841863"/>
            </a:xfrm>
            <a:custGeom>
              <a:avLst/>
              <a:gdLst>
                <a:gd name="connsiteX0" fmla="*/ 0 w 2612571"/>
                <a:gd name="connsiteY0" fmla="*/ 0 h 1841863"/>
                <a:gd name="connsiteX1" fmla="*/ 653143 w 2612571"/>
                <a:gd name="connsiteY1" fmla="*/ 0 h 1841863"/>
                <a:gd name="connsiteX2" fmla="*/ 1280160 w 2612571"/>
                <a:gd name="connsiteY2" fmla="*/ 0 h 1841863"/>
                <a:gd name="connsiteX3" fmla="*/ 1881051 w 2612571"/>
                <a:gd name="connsiteY3" fmla="*/ 0 h 1841863"/>
                <a:gd name="connsiteX4" fmla="*/ 2612571 w 2612571"/>
                <a:gd name="connsiteY4" fmla="*/ 0 h 1841863"/>
                <a:gd name="connsiteX5" fmla="*/ 2612571 w 2612571"/>
                <a:gd name="connsiteY5" fmla="*/ 632373 h 1841863"/>
                <a:gd name="connsiteX6" fmla="*/ 2612571 w 2612571"/>
                <a:gd name="connsiteY6" fmla="*/ 1191071 h 1841863"/>
                <a:gd name="connsiteX7" fmla="*/ 2612571 w 2612571"/>
                <a:gd name="connsiteY7" fmla="*/ 1841863 h 1841863"/>
                <a:gd name="connsiteX8" fmla="*/ 1933303 w 2612571"/>
                <a:gd name="connsiteY8" fmla="*/ 1841863 h 1841863"/>
                <a:gd name="connsiteX9" fmla="*/ 1306286 w 2612571"/>
                <a:gd name="connsiteY9" fmla="*/ 1841863 h 1841863"/>
                <a:gd name="connsiteX10" fmla="*/ 627017 w 2612571"/>
                <a:gd name="connsiteY10" fmla="*/ 1841863 h 1841863"/>
                <a:gd name="connsiteX11" fmla="*/ 0 w 2612571"/>
                <a:gd name="connsiteY11" fmla="*/ 1841863 h 1841863"/>
                <a:gd name="connsiteX12" fmla="*/ 0 w 2612571"/>
                <a:gd name="connsiteY12" fmla="*/ 1264746 h 1841863"/>
                <a:gd name="connsiteX13" fmla="*/ 0 w 2612571"/>
                <a:gd name="connsiteY13" fmla="*/ 669210 h 1841863"/>
                <a:gd name="connsiteX14" fmla="*/ 0 w 2612571"/>
                <a:gd name="connsiteY14" fmla="*/ 0 h 184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12571" h="1841863" fill="none" extrusionOk="0">
                  <a:moveTo>
                    <a:pt x="0" y="0"/>
                  </a:moveTo>
                  <a:cubicBezTo>
                    <a:pt x="162329" y="28676"/>
                    <a:pt x="337738" y="-14956"/>
                    <a:pt x="653143" y="0"/>
                  </a:cubicBezTo>
                  <a:cubicBezTo>
                    <a:pt x="968548" y="14956"/>
                    <a:pt x="1116657" y="10890"/>
                    <a:pt x="1280160" y="0"/>
                  </a:cubicBezTo>
                  <a:cubicBezTo>
                    <a:pt x="1443663" y="-10890"/>
                    <a:pt x="1712698" y="-24285"/>
                    <a:pt x="1881051" y="0"/>
                  </a:cubicBezTo>
                  <a:cubicBezTo>
                    <a:pt x="2049404" y="24285"/>
                    <a:pt x="2259928" y="26980"/>
                    <a:pt x="2612571" y="0"/>
                  </a:cubicBezTo>
                  <a:cubicBezTo>
                    <a:pt x="2599591" y="231978"/>
                    <a:pt x="2601091" y="486935"/>
                    <a:pt x="2612571" y="632373"/>
                  </a:cubicBezTo>
                  <a:cubicBezTo>
                    <a:pt x="2624051" y="777811"/>
                    <a:pt x="2614514" y="1039111"/>
                    <a:pt x="2612571" y="1191071"/>
                  </a:cubicBezTo>
                  <a:cubicBezTo>
                    <a:pt x="2610628" y="1343031"/>
                    <a:pt x="2601837" y="1638510"/>
                    <a:pt x="2612571" y="1841863"/>
                  </a:cubicBezTo>
                  <a:cubicBezTo>
                    <a:pt x="2295094" y="1812316"/>
                    <a:pt x="2137045" y="1850128"/>
                    <a:pt x="1933303" y="1841863"/>
                  </a:cubicBezTo>
                  <a:cubicBezTo>
                    <a:pt x="1729561" y="1833598"/>
                    <a:pt x="1460041" y="1822031"/>
                    <a:pt x="1306286" y="1841863"/>
                  </a:cubicBezTo>
                  <a:cubicBezTo>
                    <a:pt x="1152531" y="1861695"/>
                    <a:pt x="903469" y="1857148"/>
                    <a:pt x="627017" y="1841863"/>
                  </a:cubicBezTo>
                  <a:cubicBezTo>
                    <a:pt x="350565" y="1826578"/>
                    <a:pt x="220766" y="1814859"/>
                    <a:pt x="0" y="1841863"/>
                  </a:cubicBezTo>
                  <a:cubicBezTo>
                    <a:pt x="-20756" y="1683125"/>
                    <a:pt x="27380" y="1457697"/>
                    <a:pt x="0" y="1264746"/>
                  </a:cubicBezTo>
                  <a:cubicBezTo>
                    <a:pt x="-27380" y="1071795"/>
                    <a:pt x="21640" y="923957"/>
                    <a:pt x="0" y="669210"/>
                  </a:cubicBezTo>
                  <a:cubicBezTo>
                    <a:pt x="-21640" y="414463"/>
                    <a:pt x="23953" y="222815"/>
                    <a:pt x="0" y="0"/>
                  </a:cubicBezTo>
                  <a:close/>
                </a:path>
                <a:path w="2612571" h="1841863" stroke="0" extrusionOk="0">
                  <a:moveTo>
                    <a:pt x="0" y="0"/>
                  </a:moveTo>
                  <a:cubicBezTo>
                    <a:pt x="141753" y="25682"/>
                    <a:pt x="427600" y="-16363"/>
                    <a:pt x="600891" y="0"/>
                  </a:cubicBezTo>
                  <a:cubicBezTo>
                    <a:pt x="774182" y="16363"/>
                    <a:pt x="1021236" y="-6496"/>
                    <a:pt x="1254034" y="0"/>
                  </a:cubicBezTo>
                  <a:cubicBezTo>
                    <a:pt x="1486832" y="6496"/>
                    <a:pt x="1640214" y="-6925"/>
                    <a:pt x="1828800" y="0"/>
                  </a:cubicBezTo>
                  <a:cubicBezTo>
                    <a:pt x="2017386" y="6925"/>
                    <a:pt x="2351125" y="-30086"/>
                    <a:pt x="2612571" y="0"/>
                  </a:cubicBezTo>
                  <a:cubicBezTo>
                    <a:pt x="2598348" y="199923"/>
                    <a:pt x="2630481" y="434137"/>
                    <a:pt x="2612571" y="558698"/>
                  </a:cubicBezTo>
                  <a:cubicBezTo>
                    <a:pt x="2594661" y="683259"/>
                    <a:pt x="2608901" y="849077"/>
                    <a:pt x="2612571" y="1117397"/>
                  </a:cubicBezTo>
                  <a:cubicBezTo>
                    <a:pt x="2616241" y="1385717"/>
                    <a:pt x="2596854" y="1573689"/>
                    <a:pt x="2612571" y="1841863"/>
                  </a:cubicBezTo>
                  <a:cubicBezTo>
                    <a:pt x="2273017" y="1869020"/>
                    <a:pt x="2131651" y="1817446"/>
                    <a:pt x="1933303" y="1841863"/>
                  </a:cubicBezTo>
                  <a:cubicBezTo>
                    <a:pt x="1734955" y="1866280"/>
                    <a:pt x="1409723" y="1826158"/>
                    <a:pt x="1254034" y="1841863"/>
                  </a:cubicBezTo>
                  <a:cubicBezTo>
                    <a:pt x="1098345" y="1857568"/>
                    <a:pt x="828293" y="1828504"/>
                    <a:pt x="600891" y="1841863"/>
                  </a:cubicBezTo>
                  <a:cubicBezTo>
                    <a:pt x="373489" y="1855222"/>
                    <a:pt x="183744" y="1853643"/>
                    <a:pt x="0" y="1841863"/>
                  </a:cubicBezTo>
                  <a:cubicBezTo>
                    <a:pt x="12590" y="1669079"/>
                    <a:pt x="-16893" y="1508224"/>
                    <a:pt x="0" y="1209490"/>
                  </a:cubicBezTo>
                  <a:cubicBezTo>
                    <a:pt x="16893" y="910756"/>
                    <a:pt x="-8753" y="805069"/>
                    <a:pt x="0" y="577117"/>
                  </a:cubicBezTo>
                  <a:cubicBezTo>
                    <a:pt x="8753" y="349165"/>
                    <a:pt x="-8341" y="227572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92765723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48433BF-BB7B-353D-25CB-09DC0C2A4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78572" y="2283743"/>
              <a:ext cx="2085582" cy="1499013"/>
            </a:xfrm>
            <a:prstGeom prst="rect">
              <a:avLst/>
            </a:prstGeom>
          </p:spPr>
        </p:pic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33BD1AAC-95C3-D9E2-8A9E-7C35B5BB1A40}"/>
                </a:ext>
              </a:extLst>
            </p:cNvPr>
            <p:cNvGrpSpPr/>
            <p:nvPr/>
          </p:nvGrpSpPr>
          <p:grpSpPr>
            <a:xfrm>
              <a:off x="741195" y="2041740"/>
              <a:ext cx="2829309" cy="369332"/>
              <a:chOff x="767591" y="1403484"/>
              <a:chExt cx="2829309" cy="369332"/>
            </a:xfrm>
          </p:grpSpPr>
          <p:sp>
            <p:nvSpPr>
              <p:cNvPr id="12" name="等腰三角形 11">
                <a:extLst>
                  <a:ext uri="{FF2B5EF4-FFF2-40B4-BE49-F238E27FC236}">
                    <a16:creationId xmlns:a16="http://schemas.microsoft.com/office/drawing/2014/main" id="{4F5F86C2-8257-0568-0AE1-E688C4E9D91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925920">
                <a:off x="767591" y="1551040"/>
                <a:ext cx="74430" cy="69839"/>
              </a:xfrm>
              <a:prstGeom prst="triangle">
                <a:avLst/>
              </a:prstGeom>
              <a:solidFill>
                <a:srgbClr val="3333B2"/>
              </a:solidFill>
              <a:ln w="3175">
                <a:solidFill>
                  <a:srgbClr val="3333B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F66759B-24C5-0B30-23BB-55B0454C7E13}"/>
                  </a:ext>
                </a:extLst>
              </p:cNvPr>
              <p:cNvSpPr txBox="1"/>
              <p:nvPr/>
            </p:nvSpPr>
            <p:spPr>
              <a:xfrm>
                <a:off x="869831" y="1403484"/>
                <a:ext cx="2727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dirty="0">
                    <a:solidFill>
                      <a:schemeClr val="bg2">
                        <a:lumMod val="10000"/>
                      </a:schemeClr>
                    </a:solidFill>
                    <a:latin typeface="Linux Libertine G" panose="02000503000000000000" pitchFamily="2" charset="0"/>
                    <a:ea typeface="Linux Libertine G" panose="02000503000000000000" pitchFamily="2" charset="0"/>
                    <a:cs typeface="Linux Libertine G" panose="02000503000000000000" pitchFamily="2" charset="0"/>
                  </a:rPr>
                  <a:t>NFA:</a:t>
                </a:r>
                <a:endParaRPr lang="zh-CN" altLang="en-US" dirty="0">
                  <a:solidFill>
                    <a:schemeClr val="bg2">
                      <a:lumMod val="10000"/>
                    </a:schemeClr>
                  </a:solidFill>
                  <a:latin typeface="Linux Libertine G" panose="02000503000000000000" pitchFamily="2" charset="0"/>
                  <a:cs typeface="Linux Libertine G" panose="02000503000000000000" pitchFamily="2" charset="0"/>
                </a:endParaRPr>
              </a:p>
            </p:txBody>
          </p: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0478215-73E5-84EE-2060-106806BE8632}"/>
              </a:ext>
            </a:extLst>
          </p:cNvPr>
          <p:cNvGrpSpPr/>
          <p:nvPr/>
        </p:nvGrpSpPr>
        <p:grpSpPr>
          <a:xfrm>
            <a:off x="741195" y="4193339"/>
            <a:ext cx="5956569" cy="2311221"/>
            <a:chOff x="741195" y="4193339"/>
            <a:chExt cx="5956569" cy="2311221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609839DF-2AB3-A722-5545-C85B9C9A45ED}"/>
                </a:ext>
              </a:extLst>
            </p:cNvPr>
            <p:cNvGrpSpPr/>
            <p:nvPr/>
          </p:nvGrpSpPr>
          <p:grpSpPr>
            <a:xfrm>
              <a:off x="741195" y="4193339"/>
              <a:ext cx="2829309" cy="369332"/>
              <a:chOff x="767591" y="1403484"/>
              <a:chExt cx="2829309" cy="369332"/>
            </a:xfrm>
          </p:grpSpPr>
          <p:sp>
            <p:nvSpPr>
              <p:cNvPr id="15" name="等腰三角形 14">
                <a:extLst>
                  <a:ext uri="{FF2B5EF4-FFF2-40B4-BE49-F238E27FC236}">
                    <a16:creationId xmlns:a16="http://schemas.microsoft.com/office/drawing/2014/main" id="{AE0CD1CB-CCCE-24CD-2321-1346AB73CDB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925920">
                <a:off x="767591" y="1551040"/>
                <a:ext cx="74430" cy="69839"/>
              </a:xfrm>
              <a:prstGeom prst="triangle">
                <a:avLst/>
              </a:prstGeom>
              <a:solidFill>
                <a:srgbClr val="3333B2"/>
              </a:solidFill>
              <a:ln w="3175">
                <a:solidFill>
                  <a:srgbClr val="3333B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07EE619-2E9E-ABE1-7379-30227542003F}"/>
                  </a:ext>
                </a:extLst>
              </p:cNvPr>
              <p:cNvSpPr txBox="1"/>
              <p:nvPr/>
            </p:nvSpPr>
            <p:spPr>
              <a:xfrm>
                <a:off x="869831" y="1403484"/>
                <a:ext cx="2727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inux Libertine G" panose="02000503000000000000" pitchFamily="2" charset="0"/>
                  </a:rPr>
                  <a:t>转换表</a:t>
                </a:r>
                <a:r>
                  <a:rPr lang="en-US" altLang="zh-CN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inux Libertine G" panose="02000503000000000000" pitchFamily="2" charset="0"/>
                  </a:rPr>
                  <a:t>:</a:t>
                </a:r>
                <a:endParaRPr lang="zh-CN" altLang="en-US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inux Libertine G" panose="02000503000000000000" pitchFamily="2" charset="0"/>
                </a:endParaRPr>
              </a:p>
            </p:txBody>
          </p:sp>
        </p:grpSp>
        <p:pic>
          <p:nvPicPr>
            <p:cNvPr id="24" name="图片 23" descr="\documentclass[a4paper, 12pt]{extarticle}&#10;\usepackage{amsmath}&#10;\pagestyle{empty}&#10;\usepackage{enumitem}&#10;\usepackage[dvipsnames]{xcolor}&#10;\usepackage{geometry}&#10;\usepackage{diagbox}&#10;\geometry{a4paper,scale=0.5}&#10;&#10;\usepackage{xeCJK}&#10;\setCJKmainfont{SimSun}[BoldFont=Microsoft YaHei]&#10;%\setCJKmainfont{Microsoft YaHei}&#10;&#10;\usepackage{shadowtext}&#10;&#10;\usepackage{algorithm}&#10;\usepackage{algorithmic}&#10;&#10;\begin{document}&#10;\noindent&#10;\renewcommand{\arraystretch}{1.4}&#10;&#10;$$&#10;\begin{tabular}{c|c|c|c}&#10;\hline\hline \diagbox{\textbf{状态}}{\textbf{标号}}  &amp;  $a$ &amp; $b$ &amp; $\epsilon$ \\&#10;\hline 1 &amp; $\emptyset$ &amp; $\{3\}$ &amp; $\{2\}$ \\&#10;\hline 2 &amp; $\{1,3\}$ &amp; $\emptyset$ &amp; $\emptyset$ \\&#10;\hline 3 &amp; $\emptyset$ &amp; $\emptyset$ &amp; $\emptyset$ \\&#10;\hline&#10;\end{tabular}&#10;$$&#10;&#10;&#10;\end{document} " title="IguanaTex Bitmap Display">
              <a:extLst>
                <a:ext uri="{FF2B5EF4-FFF2-40B4-BE49-F238E27FC236}">
                  <a16:creationId xmlns:a16="http://schemas.microsoft.com/office/drawing/2014/main" id="{F8DA53FF-5C34-289A-E024-AD0E8723E75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4941" y="4670214"/>
              <a:ext cx="3012823" cy="183434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对话气泡: 圆角矩形 26">
                <a:extLst>
                  <a:ext uri="{FF2B5EF4-FFF2-40B4-BE49-F238E27FC236}">
                    <a16:creationId xmlns:a16="http://schemas.microsoft.com/office/drawing/2014/main" id="{CBAA74CA-C752-CCCE-A502-D309F19DD206}"/>
                  </a:ext>
                </a:extLst>
              </p:cNvPr>
              <p:cNvSpPr/>
              <p:nvPr/>
            </p:nvSpPr>
            <p:spPr>
              <a:xfrm rot="10800000" flipV="1">
                <a:off x="181599" y="4919152"/>
                <a:ext cx="2844806" cy="1176848"/>
              </a:xfrm>
              <a:prstGeom prst="wedgeRoundRectCallout">
                <a:avLst>
                  <a:gd name="adj1" fmla="val 15542"/>
                  <a:gd name="adj2" fmla="val -84594"/>
                  <a:gd name="adj3" fmla="val 16667"/>
                </a:avLst>
              </a:prstGeom>
              <a:solidFill>
                <a:srgbClr val="FFC000">
                  <a:alpha val="22000"/>
                </a:srgb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83516" indent="-171450">
                  <a:lnSpc>
                    <a:spcPct val="100000"/>
                  </a:lnSpc>
                  <a:spcBef>
                    <a:spcPts val="795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v"/>
                  <a:tabLst>
                    <a:tab pos="460375" algn="l"/>
                    <a:tab pos="461009" algn="l"/>
                  </a:tabLst>
                </a:pPr>
                <a:r>
                  <a:rPr lang="zh-CN" altLang="en-US" sz="1100" spc="-5" dirty="0">
                    <a:solidFill>
                      <a:srgbClr val="292929"/>
                    </a:solidFill>
                    <a:latin typeface="SimSun"/>
                    <a:cs typeface="SimSun"/>
                  </a:rPr>
                  <a:t>用二维表表</a:t>
                </a:r>
                <a:r>
                  <a:rPr lang="zh-CN" altLang="en-US" sz="1100" spc="-15" dirty="0">
                    <a:solidFill>
                      <a:srgbClr val="292929"/>
                    </a:solidFill>
                    <a:latin typeface="SimSun"/>
                    <a:cs typeface="SimSun"/>
                  </a:rPr>
                  <a:t>示</a:t>
                </a:r>
                <a:r>
                  <a:rPr lang="en-US" altLang="zh-CN" sz="1100" spc="-5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NF</a:t>
                </a:r>
                <a:r>
                  <a:rPr lang="en-US" altLang="zh-CN" sz="1100" spc="-10" dirty="0">
                    <a:solidFill>
                      <a:srgbClr val="292929"/>
                    </a:solidFill>
                    <a:latin typeface="Palatino Linotype"/>
                    <a:cs typeface="Palatino Linotype"/>
                  </a:rPr>
                  <a:t>A</a:t>
                </a:r>
                <a:r>
                  <a:rPr lang="zh-CN" altLang="en-US" sz="1100" spc="-5" dirty="0">
                    <a:solidFill>
                      <a:srgbClr val="292929"/>
                    </a:solidFill>
                    <a:latin typeface="SimSun"/>
                    <a:cs typeface="SimSun"/>
                  </a:rPr>
                  <a:t>的转换函数</a:t>
                </a:r>
                <a:endParaRPr lang="en-US" altLang="zh-CN" sz="1100" dirty="0">
                  <a:latin typeface="SimSun"/>
                  <a:cs typeface="SimSun"/>
                </a:endParaRPr>
              </a:p>
              <a:p>
                <a:pPr marL="288000" lvl="1" indent="-171450">
                  <a:spcBef>
                    <a:spcPts val="795"/>
                  </a:spcBef>
                  <a:buClr>
                    <a:srgbClr val="CC9900"/>
                  </a:buClr>
                  <a:buSzPct val="69642"/>
                  <a:buFont typeface="Arial" panose="020B0604020202020204" pitchFamily="34" charset="0"/>
                  <a:buChar char="•"/>
                  <a:tabLst>
                    <a:tab pos="460375" algn="l"/>
                    <a:tab pos="461009" algn="l"/>
                  </a:tabLst>
                </a:pPr>
                <a:r>
                  <a:rPr lang="zh-CN" altLang="en-US" sz="1100" spc="-5" dirty="0">
                    <a:solidFill>
                      <a:srgbClr val="292929"/>
                    </a:solidFill>
                    <a:latin typeface="SimSun"/>
                    <a:cs typeface="SimSun"/>
                  </a:rPr>
                  <a:t>每行对应于一个</a:t>
                </a:r>
                <a:r>
                  <a:rPr lang="zh-CN" altLang="en-US" sz="1100" spc="-5" dirty="0">
                    <a:solidFill>
                      <a:srgbClr val="C00000"/>
                    </a:solidFill>
                    <a:latin typeface="SimSun"/>
                    <a:cs typeface="SimSun"/>
                  </a:rPr>
                  <a:t>状态</a:t>
                </a:r>
                <a:endParaRPr lang="en-US" altLang="zh-CN" sz="1100" spc="-5" dirty="0">
                  <a:solidFill>
                    <a:srgbClr val="C00000"/>
                  </a:solidFill>
                  <a:latin typeface="SimSun"/>
                  <a:cs typeface="SimSun"/>
                </a:endParaRPr>
              </a:p>
              <a:p>
                <a:pPr marL="288000" lvl="1" indent="-171450">
                  <a:spcBef>
                    <a:spcPts val="795"/>
                  </a:spcBef>
                  <a:buClr>
                    <a:srgbClr val="CC9900"/>
                  </a:buClr>
                  <a:buSzPct val="69642"/>
                  <a:buFont typeface="Arial" panose="020B0604020202020204" pitchFamily="34" charset="0"/>
                  <a:buChar char="•"/>
                  <a:tabLst>
                    <a:tab pos="460375" algn="l"/>
                    <a:tab pos="461009" algn="l"/>
                  </a:tabLst>
                </a:pPr>
                <a:r>
                  <a:rPr lang="zh-CN" altLang="en-US" sz="1100" dirty="0">
                    <a:solidFill>
                      <a:srgbClr val="292929"/>
                    </a:solidFill>
                    <a:latin typeface="SimSun"/>
                    <a:cs typeface="SimSun"/>
                  </a:rPr>
                  <a:t>每列对应于一个标号</a:t>
                </a:r>
                <a:r>
                  <a:rPr lang="en-US" altLang="zh-CN" sz="1100" dirty="0">
                    <a:solidFill>
                      <a:srgbClr val="292929"/>
                    </a:solidFill>
                    <a:latin typeface="SimSun"/>
                    <a:cs typeface="SimSun"/>
                  </a:rPr>
                  <a:t>(</a:t>
                </a:r>
                <a:r>
                  <a:rPr lang="zh-CN" altLang="en-US" sz="1100" dirty="0">
                    <a:solidFill>
                      <a:srgbClr val="292929"/>
                    </a:solidFill>
                    <a:latin typeface="SimSun"/>
                    <a:cs typeface="SimSun"/>
                  </a:rPr>
                  <a:t>输入符号或</a:t>
                </a:r>
                <a:r>
                  <a:rPr lang="zh-CN" altLang="en-US" sz="1100" spc="5" dirty="0">
                    <a:solidFill>
                      <a:srgbClr val="292929"/>
                    </a:solidFill>
                    <a:latin typeface="SimSun"/>
                    <a:cs typeface="SimSun"/>
                  </a:rPr>
                  <a:t>者</a:t>
                </a:r>
                <a14:m>
                  <m:oMath xmlns:m="http://schemas.openxmlformats.org/officeDocument/2006/math">
                    <m:r>
                      <a:rPr lang="en-US" altLang="zh-CN" sz="1100" b="0" i="1" spc="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cs typeface="SimSun"/>
                      </a:rPr>
                      <m:t>𝜖</m:t>
                    </m:r>
                  </m:oMath>
                </a14:m>
                <a:r>
                  <a:rPr lang="en-US" altLang="zh-CN" sz="1100" dirty="0">
                    <a:solidFill>
                      <a:srgbClr val="292929"/>
                    </a:solidFill>
                    <a:latin typeface="SimSun"/>
                    <a:cs typeface="SimSun"/>
                  </a:rPr>
                  <a:t>)</a:t>
                </a:r>
                <a:endParaRPr lang="en-US" altLang="zh-CN" sz="1100" dirty="0">
                  <a:latin typeface="Palatino Linotype"/>
                  <a:cs typeface="Palatino Linotype"/>
                </a:endParaRPr>
              </a:p>
              <a:p>
                <a:pPr marL="288000" lvl="1" indent="-171450">
                  <a:spcBef>
                    <a:spcPts val="795"/>
                  </a:spcBef>
                  <a:buClr>
                    <a:srgbClr val="CC9900"/>
                  </a:buClr>
                  <a:buSzPct val="69642"/>
                  <a:buFont typeface="Arial" panose="020B0604020202020204" pitchFamily="34" charset="0"/>
                  <a:buChar char="•"/>
                  <a:tabLst>
                    <a:tab pos="460375" algn="l"/>
                    <a:tab pos="461009" algn="l"/>
                  </a:tabLst>
                </a:pPr>
                <a:r>
                  <a:rPr lang="zh-CN" altLang="en-US" sz="1100" dirty="0">
                    <a:solidFill>
                      <a:srgbClr val="292929"/>
                    </a:solidFill>
                    <a:latin typeface="SimSun"/>
                    <a:cs typeface="SimSun"/>
                  </a:rPr>
                  <a:t>每个条目表示对应的</a:t>
                </a:r>
                <a:r>
                  <a:rPr lang="zh-CN" altLang="en-US" sz="1100" dirty="0">
                    <a:solidFill>
                      <a:srgbClr val="C00000"/>
                    </a:solidFill>
                    <a:latin typeface="SimSun"/>
                    <a:cs typeface="SimSun"/>
                  </a:rPr>
                  <a:t>后继</a:t>
                </a:r>
                <a:r>
                  <a:rPr lang="zh-CN" altLang="en-US" sz="1100" dirty="0">
                    <a:solidFill>
                      <a:srgbClr val="292929"/>
                    </a:solidFill>
                    <a:latin typeface="SimSun"/>
                    <a:cs typeface="SimSun"/>
                  </a:rPr>
                  <a:t>状态集合</a:t>
                </a:r>
                <a:endParaRPr lang="en-US" altLang="zh-CN" sz="11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27" name="对话气泡: 圆角矩形 26">
                <a:extLst>
                  <a:ext uri="{FF2B5EF4-FFF2-40B4-BE49-F238E27FC236}">
                    <a16:creationId xmlns:a16="http://schemas.microsoft.com/office/drawing/2014/main" id="{CBAA74CA-C752-CCCE-A502-D309F19DD2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181599" y="4919152"/>
                <a:ext cx="2844806" cy="1176848"/>
              </a:xfrm>
              <a:prstGeom prst="wedgeRoundRectCallout">
                <a:avLst>
                  <a:gd name="adj1" fmla="val 15542"/>
                  <a:gd name="adj2" fmla="val -84594"/>
                  <a:gd name="adj3" fmla="val 16667"/>
                </a:avLst>
              </a:prstGeom>
              <a:blipFill>
                <a:blip r:embed="rId7"/>
                <a:stretch>
                  <a:fillRect r="-213"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131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615533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非确定有限自动机</a:t>
            </a:r>
            <a:r>
              <a:rPr lang="en-US" altLang="zh-CN" spc="-5" dirty="0">
                <a:solidFill>
                  <a:schemeClr val="bg1"/>
                </a:solidFill>
              </a:rPr>
              <a:t>(</a:t>
            </a:r>
            <a:r>
              <a:rPr lang="en-US" spc="-5" dirty="0">
                <a:solidFill>
                  <a:schemeClr val="bg1"/>
                </a:solidFill>
              </a:rPr>
              <a:t>NFA)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43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D6A4977-70D5-1EDD-6091-643264DF16E4}"/>
              </a:ext>
            </a:extLst>
          </p:cNvPr>
          <p:cNvSpPr txBox="1"/>
          <p:nvPr/>
        </p:nvSpPr>
        <p:spPr>
          <a:xfrm>
            <a:off x="520632" y="801567"/>
            <a:ext cx="6705600" cy="53232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indent="-457200">
              <a:lnSpc>
                <a:spcPts val="36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例子</a:t>
            </a:r>
            <a:endParaRPr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07157D9-7EF2-3993-C569-900F1D021AE1}"/>
              </a:ext>
            </a:extLst>
          </p:cNvPr>
          <p:cNvGrpSpPr/>
          <p:nvPr/>
        </p:nvGrpSpPr>
        <p:grpSpPr>
          <a:xfrm>
            <a:off x="741195" y="1403484"/>
            <a:ext cx="2829309" cy="369332"/>
            <a:chOff x="741195" y="1403484"/>
            <a:chExt cx="2829309" cy="369332"/>
          </a:xfrm>
        </p:grpSpPr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829656AC-7720-0A4F-E710-8C16F8534D1C}"/>
                </a:ext>
              </a:extLst>
            </p:cNvPr>
            <p:cNvSpPr>
              <a:spLocks noChangeAspect="1"/>
            </p:cNvSpPr>
            <p:nvPr/>
          </p:nvSpPr>
          <p:spPr>
            <a:xfrm rot="19925920">
              <a:off x="741195" y="1551040"/>
              <a:ext cx="74430" cy="69839"/>
            </a:xfrm>
            <a:prstGeom prst="triangle">
              <a:avLst/>
            </a:prstGeom>
            <a:solidFill>
              <a:srgbClr val="3333B2"/>
            </a:solidFill>
            <a:ln w="3175">
              <a:solidFill>
                <a:srgbClr val="3333B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96D1DDB-9EAB-1803-4153-A058916B4433}"/>
                </a:ext>
              </a:extLst>
            </p:cNvPr>
            <p:cNvSpPr txBox="1"/>
            <p:nvPr/>
          </p:nvSpPr>
          <p:spPr>
            <a:xfrm>
              <a:off x="843435" y="1403484"/>
              <a:ext cx="27270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inux Libertine G" panose="02000503000000000000" pitchFamily="2" charset="0"/>
                </a:rPr>
                <a:t>正则表达式</a:t>
              </a:r>
              <a:r>
                <a:rPr lang="en-US" altLang="zh-CN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inux Libertine G" panose="02000503000000000000" pitchFamily="2" charset="0"/>
                </a:rPr>
                <a:t>:</a:t>
              </a:r>
              <a:endPara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inux Libertine G" panose="02000503000000000000" pitchFamily="2" charset="0"/>
              </a:endParaRPr>
            </a:p>
          </p:txBody>
        </p:sp>
        <p:pic>
          <p:nvPicPr>
            <p:cNvPr id="18" name="图片 17" descr="\documentclass[a4paper, 12pt]{extarticle}&#10;\usepackage{amsmath}&#10;\pagestyle{empty}&#10;\usepackage{enumitem}&#10;\usepackage[dvipsnames]{xcolor}&#10;\usepackage{geometry}&#10;\geometry{a4paper,scale=0.67}&#10;&#10;\usepackage[no-math]{fontspec}&#10;%\setmainfont{Linux Libertine G}&#10;&#10;\usepackage{shadowtext}&#10;&#10;\begin{document}&#10;&#10;\noindent$ (a|b)^{\ast}abb$&#10;\end{document} " title="IguanaTex Bitmap Display">
              <a:extLst>
                <a:ext uri="{FF2B5EF4-FFF2-40B4-BE49-F238E27FC236}">
                  <a16:creationId xmlns:a16="http://schemas.microsoft.com/office/drawing/2014/main" id="{29057D42-45C8-72E6-1757-2A6B0BDA176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7710" y="1481974"/>
              <a:ext cx="825663" cy="231323"/>
            </a:xfrm>
            <a:prstGeom prst="rect">
              <a:avLst/>
            </a:prstGeom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126D6A8-AF0F-DDDD-9C50-E0468B94F4F8}"/>
              </a:ext>
            </a:extLst>
          </p:cNvPr>
          <p:cNvGrpSpPr/>
          <p:nvPr/>
        </p:nvGrpSpPr>
        <p:grpSpPr>
          <a:xfrm>
            <a:off x="741195" y="4278868"/>
            <a:ext cx="4983524" cy="2410178"/>
            <a:chOff x="741195" y="4278868"/>
            <a:chExt cx="4983524" cy="2410178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609839DF-2AB3-A722-5545-C85B9C9A45ED}"/>
                </a:ext>
              </a:extLst>
            </p:cNvPr>
            <p:cNvGrpSpPr/>
            <p:nvPr/>
          </p:nvGrpSpPr>
          <p:grpSpPr>
            <a:xfrm>
              <a:off x="741195" y="4278868"/>
              <a:ext cx="2829309" cy="369332"/>
              <a:chOff x="767591" y="1403484"/>
              <a:chExt cx="2829309" cy="369332"/>
            </a:xfrm>
          </p:grpSpPr>
          <p:sp>
            <p:nvSpPr>
              <p:cNvPr id="15" name="等腰三角形 14">
                <a:extLst>
                  <a:ext uri="{FF2B5EF4-FFF2-40B4-BE49-F238E27FC236}">
                    <a16:creationId xmlns:a16="http://schemas.microsoft.com/office/drawing/2014/main" id="{AE0CD1CB-CCCE-24CD-2321-1346AB73CDB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925920">
                <a:off x="767591" y="1551040"/>
                <a:ext cx="74430" cy="69839"/>
              </a:xfrm>
              <a:prstGeom prst="triangle">
                <a:avLst/>
              </a:prstGeom>
              <a:solidFill>
                <a:srgbClr val="3333B2"/>
              </a:solidFill>
              <a:ln w="3175">
                <a:solidFill>
                  <a:srgbClr val="3333B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07EE619-2E9E-ABE1-7379-30227542003F}"/>
                  </a:ext>
                </a:extLst>
              </p:cNvPr>
              <p:cNvSpPr txBox="1"/>
              <p:nvPr/>
            </p:nvSpPr>
            <p:spPr>
              <a:xfrm>
                <a:off x="869831" y="1403484"/>
                <a:ext cx="2727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inux Libertine G" panose="02000503000000000000" pitchFamily="2" charset="0"/>
                  </a:rPr>
                  <a:t>转换表</a:t>
                </a:r>
                <a:r>
                  <a:rPr lang="en-US" altLang="zh-CN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inux Libertine G" panose="02000503000000000000" pitchFamily="2" charset="0"/>
                  </a:rPr>
                  <a:t>:</a:t>
                </a:r>
                <a:endParaRPr lang="zh-CN" altLang="en-US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inux Libertine G" panose="02000503000000000000" pitchFamily="2" charset="0"/>
                </a:endParaRPr>
              </a:p>
            </p:txBody>
          </p:sp>
        </p:grpSp>
        <p:pic>
          <p:nvPicPr>
            <p:cNvPr id="28" name="图片 27" descr="\documentclass[a4paper, 12pt]{extarticle}&#10;\usepackage{amsmath}&#10;\pagestyle{empty}&#10;\usepackage{enumitem}&#10;\usepackage[dvipsnames]{xcolor}&#10;\usepackage{geometry}&#10;\usepackage{diagbox}&#10;\geometry{a4paper,scale=0.5}&#10;&#10;\usepackage{xeCJK}&#10;\setCJKmainfont{SimSun}[BoldFont=Microsoft YaHei]&#10;%\setCJKmainfont{Microsoft YaHei}&#10;&#10;\usepackage{shadowtext}&#10;&#10;\usepackage{algorithm}&#10;\usepackage{algorithmic}&#10;&#10;\begin{document}&#10;\noindent&#10;\renewcommand{\arraystretch}{1.4}&#10;&#10;$$&#10;\begin{tabular}{c|c|c|c}&#10;\hline\hline \diagbox{\textbf{状态}}{\textbf{标号}}  &amp;  $a$ &amp; $b$ &amp; $\epsilon$ \\&#10;\hline 0 &amp; $\{0,1\}$ &amp; $\{0\}$ &amp; $\emptyset$ \\&#10;\hline 1 &amp; $\emptyset$ &amp; $\{2\}$ &amp; $\emptyset$ \\&#10;\hline 2 &amp; $\emptyset$ &amp; $\{3\}$ &amp; $\emptyset$ \\&#10;\hline 3 &amp; $\emptyset$ &amp; $\emptyset$ &amp; $\emptyset$ \\&#10;\hline&#10;\end{tabular}&#10;$$&#10;&#10;&#10;\end{document} " title="IguanaTex Bitmap Display">
              <a:extLst>
                <a:ext uri="{FF2B5EF4-FFF2-40B4-BE49-F238E27FC236}">
                  <a16:creationId xmlns:a16="http://schemas.microsoft.com/office/drawing/2014/main" id="{3BF662A1-CF30-F3B2-873F-318AC4CA657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8026" y="4497616"/>
              <a:ext cx="2806693" cy="2191430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5FB6A7F-A07D-0A49-1175-ABEEACFE9EC8}"/>
              </a:ext>
            </a:extLst>
          </p:cNvPr>
          <p:cNvGrpSpPr/>
          <p:nvPr/>
        </p:nvGrpSpPr>
        <p:grpSpPr>
          <a:xfrm>
            <a:off x="741195" y="2041740"/>
            <a:ext cx="7096521" cy="2107894"/>
            <a:chOff x="741195" y="2041740"/>
            <a:chExt cx="7096521" cy="2107894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33BD1AAC-95C3-D9E2-8A9E-7C35B5BB1A40}"/>
                </a:ext>
              </a:extLst>
            </p:cNvPr>
            <p:cNvGrpSpPr/>
            <p:nvPr/>
          </p:nvGrpSpPr>
          <p:grpSpPr>
            <a:xfrm>
              <a:off x="741195" y="2041740"/>
              <a:ext cx="2829309" cy="369332"/>
              <a:chOff x="767591" y="1403484"/>
              <a:chExt cx="2829309" cy="369332"/>
            </a:xfrm>
          </p:grpSpPr>
          <p:sp>
            <p:nvSpPr>
              <p:cNvPr id="12" name="等腰三角形 11">
                <a:extLst>
                  <a:ext uri="{FF2B5EF4-FFF2-40B4-BE49-F238E27FC236}">
                    <a16:creationId xmlns:a16="http://schemas.microsoft.com/office/drawing/2014/main" id="{4F5F86C2-8257-0568-0AE1-E688C4E9D91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925920">
                <a:off x="767591" y="1551040"/>
                <a:ext cx="74430" cy="69839"/>
              </a:xfrm>
              <a:prstGeom prst="triangle">
                <a:avLst/>
              </a:prstGeom>
              <a:solidFill>
                <a:srgbClr val="3333B2"/>
              </a:solidFill>
              <a:ln w="3175">
                <a:solidFill>
                  <a:srgbClr val="3333B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F66759B-24C5-0B30-23BB-55B0454C7E13}"/>
                  </a:ext>
                </a:extLst>
              </p:cNvPr>
              <p:cNvSpPr txBox="1"/>
              <p:nvPr/>
            </p:nvSpPr>
            <p:spPr>
              <a:xfrm>
                <a:off x="869831" y="1403484"/>
                <a:ext cx="2727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dirty="0">
                    <a:solidFill>
                      <a:schemeClr val="bg2">
                        <a:lumMod val="10000"/>
                      </a:schemeClr>
                    </a:solidFill>
                    <a:latin typeface="Linux Libertine G" panose="02000503000000000000" pitchFamily="2" charset="0"/>
                    <a:ea typeface="Linux Libertine G" panose="02000503000000000000" pitchFamily="2" charset="0"/>
                    <a:cs typeface="Linux Libertine G" panose="02000503000000000000" pitchFamily="2" charset="0"/>
                  </a:rPr>
                  <a:t>NFA:</a:t>
                </a:r>
                <a:endParaRPr lang="zh-CN" altLang="en-US" dirty="0">
                  <a:solidFill>
                    <a:schemeClr val="bg2">
                      <a:lumMod val="10000"/>
                    </a:schemeClr>
                  </a:solidFill>
                  <a:latin typeface="Linux Libertine G" panose="02000503000000000000" pitchFamily="2" charset="0"/>
                  <a:cs typeface="Linux Libertine G" panose="02000503000000000000" pitchFamily="2" charset="0"/>
                </a:endParaRP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16B19C8-688C-0116-22DB-43CD7F88C074}"/>
                </a:ext>
              </a:extLst>
            </p:cNvPr>
            <p:cNvGrpSpPr/>
            <p:nvPr/>
          </p:nvGrpSpPr>
          <p:grpSpPr>
            <a:xfrm>
              <a:off x="2220688" y="2207623"/>
              <a:ext cx="5617028" cy="1942011"/>
              <a:chOff x="1750424" y="2207623"/>
              <a:chExt cx="5617028" cy="1942011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AB22761-6415-8D79-DB42-9E2610E28C65}"/>
                  </a:ext>
                </a:extLst>
              </p:cNvPr>
              <p:cNvSpPr/>
              <p:nvPr/>
            </p:nvSpPr>
            <p:spPr>
              <a:xfrm>
                <a:off x="1750424" y="2207623"/>
                <a:ext cx="5617028" cy="1942011"/>
              </a:xfrm>
              <a:custGeom>
                <a:avLst/>
                <a:gdLst>
                  <a:gd name="connsiteX0" fmla="*/ 0 w 5617028"/>
                  <a:gd name="connsiteY0" fmla="*/ 0 h 1942011"/>
                  <a:gd name="connsiteX1" fmla="*/ 567944 w 5617028"/>
                  <a:gd name="connsiteY1" fmla="*/ 0 h 1942011"/>
                  <a:gd name="connsiteX2" fmla="*/ 1192058 w 5617028"/>
                  <a:gd name="connsiteY2" fmla="*/ 0 h 1942011"/>
                  <a:gd name="connsiteX3" fmla="*/ 1647662 w 5617028"/>
                  <a:gd name="connsiteY3" fmla="*/ 0 h 1942011"/>
                  <a:gd name="connsiteX4" fmla="*/ 2327946 w 5617028"/>
                  <a:gd name="connsiteY4" fmla="*/ 0 h 1942011"/>
                  <a:gd name="connsiteX5" fmla="*/ 2895890 w 5617028"/>
                  <a:gd name="connsiteY5" fmla="*/ 0 h 1942011"/>
                  <a:gd name="connsiteX6" fmla="*/ 3520004 w 5617028"/>
                  <a:gd name="connsiteY6" fmla="*/ 0 h 1942011"/>
                  <a:gd name="connsiteX7" fmla="*/ 4031778 w 5617028"/>
                  <a:gd name="connsiteY7" fmla="*/ 0 h 1942011"/>
                  <a:gd name="connsiteX8" fmla="*/ 4712062 w 5617028"/>
                  <a:gd name="connsiteY8" fmla="*/ 0 h 1942011"/>
                  <a:gd name="connsiteX9" fmla="*/ 5617028 w 5617028"/>
                  <a:gd name="connsiteY9" fmla="*/ 0 h 1942011"/>
                  <a:gd name="connsiteX10" fmla="*/ 5617028 w 5617028"/>
                  <a:gd name="connsiteY10" fmla="*/ 608497 h 1942011"/>
                  <a:gd name="connsiteX11" fmla="*/ 5617028 w 5617028"/>
                  <a:gd name="connsiteY11" fmla="*/ 1294674 h 1942011"/>
                  <a:gd name="connsiteX12" fmla="*/ 5617028 w 5617028"/>
                  <a:gd name="connsiteY12" fmla="*/ 1942011 h 1942011"/>
                  <a:gd name="connsiteX13" fmla="*/ 5049084 w 5617028"/>
                  <a:gd name="connsiteY13" fmla="*/ 1942011 h 1942011"/>
                  <a:gd name="connsiteX14" fmla="*/ 4424970 w 5617028"/>
                  <a:gd name="connsiteY14" fmla="*/ 1942011 h 1942011"/>
                  <a:gd name="connsiteX15" fmla="*/ 3913196 w 5617028"/>
                  <a:gd name="connsiteY15" fmla="*/ 1942011 h 1942011"/>
                  <a:gd name="connsiteX16" fmla="*/ 3176741 w 5617028"/>
                  <a:gd name="connsiteY16" fmla="*/ 1942011 h 1942011"/>
                  <a:gd name="connsiteX17" fmla="*/ 2721138 w 5617028"/>
                  <a:gd name="connsiteY17" fmla="*/ 1942011 h 1942011"/>
                  <a:gd name="connsiteX18" fmla="*/ 2097024 w 5617028"/>
                  <a:gd name="connsiteY18" fmla="*/ 1942011 h 1942011"/>
                  <a:gd name="connsiteX19" fmla="*/ 1585250 w 5617028"/>
                  <a:gd name="connsiteY19" fmla="*/ 1942011 h 1942011"/>
                  <a:gd name="connsiteX20" fmla="*/ 848795 w 5617028"/>
                  <a:gd name="connsiteY20" fmla="*/ 1942011 h 1942011"/>
                  <a:gd name="connsiteX21" fmla="*/ 0 w 5617028"/>
                  <a:gd name="connsiteY21" fmla="*/ 1942011 h 1942011"/>
                  <a:gd name="connsiteX22" fmla="*/ 0 w 5617028"/>
                  <a:gd name="connsiteY22" fmla="*/ 1275254 h 1942011"/>
                  <a:gd name="connsiteX23" fmla="*/ 0 w 5617028"/>
                  <a:gd name="connsiteY23" fmla="*/ 608497 h 1942011"/>
                  <a:gd name="connsiteX24" fmla="*/ 0 w 5617028"/>
                  <a:gd name="connsiteY24" fmla="*/ 0 h 1942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617028" h="1942011" fill="none" extrusionOk="0">
                    <a:moveTo>
                      <a:pt x="0" y="0"/>
                    </a:moveTo>
                    <a:cubicBezTo>
                      <a:pt x="190670" y="542"/>
                      <a:pt x="443209" y="21261"/>
                      <a:pt x="567944" y="0"/>
                    </a:cubicBezTo>
                    <a:cubicBezTo>
                      <a:pt x="692679" y="-21261"/>
                      <a:pt x="985526" y="-25975"/>
                      <a:pt x="1192058" y="0"/>
                    </a:cubicBezTo>
                    <a:cubicBezTo>
                      <a:pt x="1398590" y="25975"/>
                      <a:pt x="1451145" y="16319"/>
                      <a:pt x="1647662" y="0"/>
                    </a:cubicBezTo>
                    <a:cubicBezTo>
                      <a:pt x="1844179" y="-16319"/>
                      <a:pt x="2069776" y="10230"/>
                      <a:pt x="2327946" y="0"/>
                    </a:cubicBezTo>
                    <a:cubicBezTo>
                      <a:pt x="2586116" y="-10230"/>
                      <a:pt x="2734494" y="10540"/>
                      <a:pt x="2895890" y="0"/>
                    </a:cubicBezTo>
                    <a:cubicBezTo>
                      <a:pt x="3057286" y="-10540"/>
                      <a:pt x="3275336" y="12653"/>
                      <a:pt x="3520004" y="0"/>
                    </a:cubicBezTo>
                    <a:cubicBezTo>
                      <a:pt x="3764672" y="-12653"/>
                      <a:pt x="3897375" y="-4661"/>
                      <a:pt x="4031778" y="0"/>
                    </a:cubicBezTo>
                    <a:cubicBezTo>
                      <a:pt x="4166181" y="4661"/>
                      <a:pt x="4372883" y="8744"/>
                      <a:pt x="4712062" y="0"/>
                    </a:cubicBezTo>
                    <a:cubicBezTo>
                      <a:pt x="5051241" y="-8744"/>
                      <a:pt x="5363948" y="-7456"/>
                      <a:pt x="5617028" y="0"/>
                    </a:cubicBezTo>
                    <a:cubicBezTo>
                      <a:pt x="5612545" y="299125"/>
                      <a:pt x="5615333" y="476784"/>
                      <a:pt x="5617028" y="608497"/>
                    </a:cubicBezTo>
                    <a:cubicBezTo>
                      <a:pt x="5618723" y="740210"/>
                      <a:pt x="5601075" y="997049"/>
                      <a:pt x="5617028" y="1294674"/>
                    </a:cubicBezTo>
                    <a:cubicBezTo>
                      <a:pt x="5632981" y="1592299"/>
                      <a:pt x="5590180" y="1761682"/>
                      <a:pt x="5617028" y="1942011"/>
                    </a:cubicBezTo>
                    <a:cubicBezTo>
                      <a:pt x="5462548" y="1938583"/>
                      <a:pt x="5202364" y="1935486"/>
                      <a:pt x="5049084" y="1942011"/>
                    </a:cubicBezTo>
                    <a:cubicBezTo>
                      <a:pt x="4895804" y="1948536"/>
                      <a:pt x="4683795" y="1963967"/>
                      <a:pt x="4424970" y="1942011"/>
                    </a:cubicBezTo>
                    <a:cubicBezTo>
                      <a:pt x="4166145" y="1920055"/>
                      <a:pt x="4053884" y="1952441"/>
                      <a:pt x="3913196" y="1942011"/>
                    </a:cubicBezTo>
                    <a:cubicBezTo>
                      <a:pt x="3772508" y="1931581"/>
                      <a:pt x="3358373" y="1964800"/>
                      <a:pt x="3176741" y="1942011"/>
                    </a:cubicBezTo>
                    <a:cubicBezTo>
                      <a:pt x="2995109" y="1919222"/>
                      <a:pt x="2948042" y="1927762"/>
                      <a:pt x="2721138" y="1942011"/>
                    </a:cubicBezTo>
                    <a:cubicBezTo>
                      <a:pt x="2494234" y="1956260"/>
                      <a:pt x="2260387" y="1913356"/>
                      <a:pt x="2097024" y="1942011"/>
                    </a:cubicBezTo>
                    <a:cubicBezTo>
                      <a:pt x="1933661" y="1970666"/>
                      <a:pt x="1817939" y="1954373"/>
                      <a:pt x="1585250" y="1942011"/>
                    </a:cubicBezTo>
                    <a:cubicBezTo>
                      <a:pt x="1352561" y="1929649"/>
                      <a:pt x="1001719" y="1953378"/>
                      <a:pt x="848795" y="1942011"/>
                    </a:cubicBezTo>
                    <a:cubicBezTo>
                      <a:pt x="695871" y="1930644"/>
                      <a:pt x="264250" y="1984276"/>
                      <a:pt x="0" y="1942011"/>
                    </a:cubicBezTo>
                    <a:cubicBezTo>
                      <a:pt x="20288" y="1701630"/>
                      <a:pt x="30470" y="1472640"/>
                      <a:pt x="0" y="1275254"/>
                    </a:cubicBezTo>
                    <a:cubicBezTo>
                      <a:pt x="-30470" y="1077868"/>
                      <a:pt x="-21852" y="932907"/>
                      <a:pt x="0" y="608497"/>
                    </a:cubicBezTo>
                    <a:cubicBezTo>
                      <a:pt x="21852" y="284087"/>
                      <a:pt x="29772" y="229608"/>
                      <a:pt x="0" y="0"/>
                    </a:cubicBezTo>
                    <a:close/>
                  </a:path>
                  <a:path w="5617028" h="1942011" stroke="0" extrusionOk="0">
                    <a:moveTo>
                      <a:pt x="0" y="0"/>
                    </a:moveTo>
                    <a:cubicBezTo>
                      <a:pt x="104135" y="7278"/>
                      <a:pt x="267627" y="-17443"/>
                      <a:pt x="511774" y="0"/>
                    </a:cubicBezTo>
                    <a:cubicBezTo>
                      <a:pt x="755921" y="17443"/>
                      <a:pt x="888509" y="24829"/>
                      <a:pt x="1135888" y="0"/>
                    </a:cubicBezTo>
                    <a:cubicBezTo>
                      <a:pt x="1383267" y="-24829"/>
                      <a:pt x="1439883" y="-11550"/>
                      <a:pt x="1591491" y="0"/>
                    </a:cubicBezTo>
                    <a:cubicBezTo>
                      <a:pt x="1743099" y="11550"/>
                      <a:pt x="2090900" y="27780"/>
                      <a:pt x="2271776" y="0"/>
                    </a:cubicBezTo>
                    <a:cubicBezTo>
                      <a:pt x="2452652" y="-27780"/>
                      <a:pt x="2632379" y="18986"/>
                      <a:pt x="2727379" y="0"/>
                    </a:cubicBezTo>
                    <a:cubicBezTo>
                      <a:pt x="2822379" y="-18986"/>
                      <a:pt x="3173609" y="19653"/>
                      <a:pt x="3295323" y="0"/>
                    </a:cubicBezTo>
                    <a:cubicBezTo>
                      <a:pt x="3417037" y="-19653"/>
                      <a:pt x="3726298" y="-33581"/>
                      <a:pt x="4031778" y="0"/>
                    </a:cubicBezTo>
                    <a:cubicBezTo>
                      <a:pt x="4337258" y="33581"/>
                      <a:pt x="4464492" y="23395"/>
                      <a:pt x="4712062" y="0"/>
                    </a:cubicBezTo>
                    <a:cubicBezTo>
                      <a:pt x="4959632" y="-23395"/>
                      <a:pt x="5345566" y="-30028"/>
                      <a:pt x="5617028" y="0"/>
                    </a:cubicBezTo>
                    <a:cubicBezTo>
                      <a:pt x="5598214" y="292965"/>
                      <a:pt x="5636759" y="400316"/>
                      <a:pt x="5617028" y="647337"/>
                    </a:cubicBezTo>
                    <a:cubicBezTo>
                      <a:pt x="5597297" y="894358"/>
                      <a:pt x="5594422" y="1095326"/>
                      <a:pt x="5617028" y="1275254"/>
                    </a:cubicBezTo>
                    <a:cubicBezTo>
                      <a:pt x="5639634" y="1455182"/>
                      <a:pt x="5586079" y="1744232"/>
                      <a:pt x="5617028" y="1942011"/>
                    </a:cubicBezTo>
                    <a:cubicBezTo>
                      <a:pt x="5401524" y="1955227"/>
                      <a:pt x="5246527" y="1911073"/>
                      <a:pt x="4992914" y="1942011"/>
                    </a:cubicBezTo>
                    <a:cubicBezTo>
                      <a:pt x="4739301" y="1972949"/>
                      <a:pt x="4592773" y="1959098"/>
                      <a:pt x="4424970" y="1942011"/>
                    </a:cubicBezTo>
                    <a:cubicBezTo>
                      <a:pt x="4257167" y="1924924"/>
                      <a:pt x="3897958" y="1964981"/>
                      <a:pt x="3744685" y="1942011"/>
                    </a:cubicBezTo>
                    <a:cubicBezTo>
                      <a:pt x="3591413" y="1919041"/>
                      <a:pt x="3329882" y="1961281"/>
                      <a:pt x="3120571" y="1942011"/>
                    </a:cubicBezTo>
                    <a:cubicBezTo>
                      <a:pt x="2911260" y="1922741"/>
                      <a:pt x="2771564" y="1928615"/>
                      <a:pt x="2664968" y="1942011"/>
                    </a:cubicBezTo>
                    <a:cubicBezTo>
                      <a:pt x="2558372" y="1955407"/>
                      <a:pt x="2302310" y="1953328"/>
                      <a:pt x="2209364" y="1942011"/>
                    </a:cubicBezTo>
                    <a:cubicBezTo>
                      <a:pt x="2116418" y="1930694"/>
                      <a:pt x="1766292" y="1949576"/>
                      <a:pt x="1641420" y="1942011"/>
                    </a:cubicBezTo>
                    <a:cubicBezTo>
                      <a:pt x="1516548" y="1934446"/>
                      <a:pt x="1228174" y="1971339"/>
                      <a:pt x="961136" y="1942011"/>
                    </a:cubicBezTo>
                    <a:cubicBezTo>
                      <a:pt x="694098" y="1912683"/>
                      <a:pt x="278884" y="1920627"/>
                      <a:pt x="0" y="1942011"/>
                    </a:cubicBezTo>
                    <a:cubicBezTo>
                      <a:pt x="-9383" y="1742737"/>
                      <a:pt x="13212" y="1586992"/>
                      <a:pt x="0" y="1352934"/>
                    </a:cubicBezTo>
                    <a:cubicBezTo>
                      <a:pt x="-13212" y="1118876"/>
                      <a:pt x="30870" y="1032959"/>
                      <a:pt x="0" y="725017"/>
                    </a:cubicBezTo>
                    <a:cubicBezTo>
                      <a:pt x="-30870" y="417075"/>
                      <a:pt x="17588" y="344839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927657231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382DAAB5-90D1-5B62-C2D3-5A41E483F3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80120" y="2312751"/>
                <a:ext cx="5446112" cy="1801721"/>
              </a:xfrm>
              <a:prstGeom prst="rect">
                <a:avLst/>
              </a:prstGeom>
            </p:spPr>
          </p:pic>
        </p:grpSp>
      </p:grpSp>
      <p:sp>
        <p:nvSpPr>
          <p:cNvPr id="4" name="爆炸形: 8 pt  3">
            <a:extLst>
              <a:ext uri="{FF2B5EF4-FFF2-40B4-BE49-F238E27FC236}">
                <a16:creationId xmlns:a16="http://schemas.microsoft.com/office/drawing/2014/main" id="{C74AD17D-267E-2E56-70FE-1E515177C1C3}"/>
              </a:ext>
            </a:extLst>
          </p:cNvPr>
          <p:cNvSpPr/>
          <p:nvPr/>
        </p:nvSpPr>
        <p:spPr>
          <a:xfrm>
            <a:off x="1981200" y="1089951"/>
            <a:ext cx="1686119" cy="1029903"/>
          </a:xfrm>
          <a:prstGeom prst="irregularSeal1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891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56248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 err="1">
                <a:solidFill>
                  <a:schemeClr val="bg1"/>
                </a:solidFill>
              </a:rPr>
              <a:t>确定</a:t>
            </a:r>
            <a:r>
              <a:rPr lang="zh-CN" altLang="en-US" spc="-5" dirty="0">
                <a:solidFill>
                  <a:schemeClr val="bg1"/>
                </a:solidFill>
              </a:rPr>
              <a:t>有限</a:t>
            </a:r>
            <a:r>
              <a:rPr spc="-5" dirty="0" err="1">
                <a:solidFill>
                  <a:schemeClr val="bg1"/>
                </a:solidFill>
              </a:rPr>
              <a:t>自动机</a:t>
            </a:r>
            <a:r>
              <a:rPr spc="-965" dirty="0">
                <a:solidFill>
                  <a:schemeClr val="bg1"/>
                </a:solidFill>
              </a:rPr>
              <a:t> </a:t>
            </a:r>
            <a:r>
              <a:rPr spc="-5" dirty="0">
                <a:solidFill>
                  <a:schemeClr val="bg1"/>
                </a:solidFill>
                <a:cs typeface="Palatino Linotype"/>
              </a:rPr>
              <a:t>(DFA)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48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499356" y="838200"/>
                <a:ext cx="8873244" cy="3659656"/>
              </a:xfrm>
              <a:prstGeom prst="rect">
                <a:avLst/>
              </a:prstGeom>
            </p:spPr>
            <p:txBody>
              <a:bodyPr vert="horz" wrap="square" lIns="0" tIns="100965" rIns="0" bIns="0" rtlCol="0">
                <a:spAutoFit/>
              </a:bodyPr>
              <a:lstStyle/>
              <a:p>
                <a:pPr marL="469266" indent="-457200">
                  <a:lnSpc>
                    <a:spcPct val="100000"/>
                  </a:lnSpc>
                  <a:spcBef>
                    <a:spcPts val="795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60375" algn="l"/>
                    <a:tab pos="461009" algn="l"/>
                  </a:tabLst>
                </a:pPr>
                <a:r>
                  <a:rPr lang="en-US" altLang="zh-CN" sz="2800" spc="-5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DF</a:t>
                </a:r>
                <a:r>
                  <a:rPr lang="en-US" altLang="zh-CN" sz="2800" spc="-10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800" spc="-10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是特殊的</a:t>
                </a:r>
                <a:r>
                  <a:rPr lang="en-US" altLang="zh-CN" sz="2800" spc="-10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NFA</a:t>
                </a:r>
                <a:r>
                  <a:rPr lang="zh-CN" altLang="en-US" sz="2800" spc="-10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，特殊之</a:t>
                </a:r>
                <a:r>
                  <a:rPr lang="zh-CN" altLang="en-US" sz="2800" spc="-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处在于：</a:t>
                </a:r>
                <a:endParaRPr lang="zh-CN" altLang="en-US"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01065" lvl="1" indent="-440055">
                  <a:lnSpc>
                    <a:spcPct val="100000"/>
                  </a:lnSpc>
                  <a:spcBef>
                    <a:spcPts val="605"/>
                  </a:spcBef>
                  <a:buClr>
                    <a:srgbClr val="808080"/>
                  </a:buClr>
                  <a:buSzPct val="64583"/>
                  <a:buChar char="–"/>
                  <a:tabLst>
                    <a:tab pos="901065" algn="l"/>
                    <a:tab pos="901700" algn="l"/>
                  </a:tabLst>
                </a:pPr>
                <a:r>
                  <a:rPr lang="zh-CN" altLang="en-US" sz="2400" spc="-5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没有标号为</a:t>
                </a:r>
                <a14:m>
                  <m:oMath xmlns:m="http://schemas.openxmlformats.org/officeDocument/2006/math">
                    <m:r>
                      <a:rPr lang="en-US" altLang="zh-CN" sz="2800" b="0" i="1" spc="-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r>
                  <a:rPr lang="zh-CN" altLang="en-US" sz="2400" spc="-5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的转换，并且</a:t>
                </a:r>
                <a:endPara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01065" lvl="1" indent="-440055">
                  <a:lnSpc>
                    <a:spcPct val="100000"/>
                  </a:lnSpc>
                  <a:spcBef>
                    <a:spcPts val="580"/>
                  </a:spcBef>
                  <a:buClr>
                    <a:srgbClr val="808080"/>
                  </a:buClr>
                  <a:buSzPct val="64583"/>
                  <a:buChar char="–"/>
                  <a:tabLst>
                    <a:tab pos="901065" algn="l"/>
                    <a:tab pos="901700" algn="l"/>
                  </a:tabLst>
                </a:pP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对于每个状态</a:t>
                </a:r>
                <a:r>
                  <a:rPr lang="en-US" altLang="zh-CN" sz="2800" i="1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和每个输入符号</a:t>
                </a:r>
                <a:r>
                  <a:rPr lang="en-US" altLang="zh-CN" sz="2800" i="1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，有且仅有一条标号为</a:t>
                </a:r>
                <a:endPara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01065">
                  <a:lnSpc>
                    <a:spcPct val="100000"/>
                  </a:lnSpc>
                </a:pPr>
                <a:r>
                  <a:rPr lang="en-US" altLang="zh-CN" sz="2800" i="1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的离开</a:t>
                </a:r>
                <a:r>
                  <a:rPr lang="en-US" altLang="zh-CN" sz="2800" i="1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的边</a:t>
                </a:r>
                <a:endPara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469266" indent="-457200">
                  <a:lnSpc>
                    <a:spcPct val="150000"/>
                  </a:lnSpc>
                  <a:spcBef>
                    <a:spcPts val="645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60375" algn="l"/>
                    <a:tab pos="461009" algn="l"/>
                  </a:tabLst>
                </a:pPr>
                <a:r>
                  <a:rPr lang="zh-CN" altLang="en-US" sz="28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判断一</a:t>
                </a:r>
                <a:r>
                  <a:rPr lang="zh-CN" altLang="en-US" sz="2800" spc="-5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个串能否被一</a:t>
                </a:r>
                <a:r>
                  <a:rPr lang="zh-CN" altLang="en-US" sz="2800" spc="-35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个</a:t>
                </a:r>
                <a:r>
                  <a:rPr lang="en-US" altLang="zh-CN" sz="2800" spc="-5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DFA</a:t>
                </a:r>
                <a:r>
                  <a:rPr lang="zh-CN" altLang="en-US" sz="2800" spc="-5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接受</a:t>
                </a:r>
                <a:r>
                  <a:rPr lang="en-US" altLang="zh-CN" sz="2800" spc="-5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800" spc="-5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相对于</a:t>
                </a:r>
                <a:r>
                  <a:rPr lang="en-US" altLang="zh-CN" sz="2800" spc="-5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NFA)</a:t>
                </a:r>
                <a:r>
                  <a:rPr lang="zh-CN" altLang="en-US" sz="2800" spc="-5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更</a:t>
                </a:r>
                <a:r>
                  <a:rPr lang="zh-CN" altLang="en-US" sz="28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高效</a:t>
                </a:r>
                <a:endParaRPr lang="zh-CN" altLang="en-US"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469266" indent="-457200">
                  <a:lnSpc>
                    <a:spcPct val="100000"/>
                  </a:lnSpc>
                  <a:spcBef>
                    <a:spcPts val="670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60375" algn="l"/>
                    <a:tab pos="461009" algn="l"/>
                  </a:tabLst>
                </a:pPr>
                <a:r>
                  <a:rPr lang="zh-CN" altLang="en-US" sz="2800" spc="-5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每</a:t>
                </a:r>
                <a:r>
                  <a:rPr lang="zh-CN" altLang="en-US" sz="2800" spc="-5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一个</a:t>
                </a:r>
                <a:r>
                  <a:rPr lang="en-US" altLang="zh-CN" sz="2800" spc="-5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NFA</a:t>
                </a:r>
                <a:r>
                  <a:rPr lang="zh-CN" altLang="en-US" sz="2800" spc="-5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都有一个与之等价</a:t>
                </a: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en-US" altLang="zh-CN" sz="2800" spc="-5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DFA</a:t>
                </a:r>
                <a:endPara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01065" lvl="1" indent="-440055">
                  <a:lnSpc>
                    <a:spcPct val="100000"/>
                  </a:lnSpc>
                  <a:spcBef>
                    <a:spcPts val="605"/>
                  </a:spcBef>
                  <a:buClr>
                    <a:srgbClr val="808080"/>
                  </a:buClr>
                  <a:buSzPct val="64583"/>
                  <a:buChar char="–"/>
                  <a:tabLst>
                    <a:tab pos="901065" algn="l"/>
                    <a:tab pos="901700" algn="l"/>
                  </a:tabLst>
                </a:pP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即它们接受相同的语言，这是后话</a:t>
                </a:r>
                <a:endParaRPr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56" y="838200"/>
                <a:ext cx="8873244" cy="3659656"/>
              </a:xfrm>
              <a:prstGeom prst="rect">
                <a:avLst/>
              </a:prstGeom>
              <a:blipFill>
                <a:blip r:embed="rId2"/>
                <a:stretch>
                  <a:fillRect l="-1511" t="-333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062" y="50800"/>
            <a:ext cx="40855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词</a:t>
            </a:r>
            <a:r>
              <a:rPr spc="-5" dirty="0" err="1">
                <a:solidFill>
                  <a:schemeClr val="bg1"/>
                </a:solidFill>
              </a:rPr>
              <a:t>法分析器的作用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050D549F-C42D-6EB0-B291-030541B64DA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4</a:t>
            </a:fld>
            <a:endParaRPr lang="en-US" altLang="zh-CN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52736CB-352E-0B2D-AD4F-BD35B390BB5D}"/>
              </a:ext>
            </a:extLst>
          </p:cNvPr>
          <p:cNvGrpSpPr/>
          <p:nvPr/>
        </p:nvGrpSpPr>
        <p:grpSpPr>
          <a:xfrm>
            <a:off x="1066800" y="3505200"/>
            <a:ext cx="7239000" cy="3048000"/>
            <a:chOff x="1066800" y="3505200"/>
            <a:chExt cx="7239000" cy="304800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58CCB6F-253E-BF52-75EC-51161D73306D}"/>
                </a:ext>
              </a:extLst>
            </p:cNvPr>
            <p:cNvSpPr/>
            <p:nvPr/>
          </p:nvSpPr>
          <p:spPr>
            <a:xfrm>
              <a:off x="1066800" y="3505200"/>
              <a:ext cx="7239000" cy="3048000"/>
            </a:xfrm>
            <a:custGeom>
              <a:avLst/>
              <a:gdLst>
                <a:gd name="connsiteX0" fmla="*/ 0 w 7239000"/>
                <a:gd name="connsiteY0" fmla="*/ 0 h 3048000"/>
                <a:gd name="connsiteX1" fmla="*/ 730481 w 7239000"/>
                <a:gd name="connsiteY1" fmla="*/ 0 h 3048000"/>
                <a:gd name="connsiteX2" fmla="*/ 1460962 w 7239000"/>
                <a:gd name="connsiteY2" fmla="*/ 0 h 3048000"/>
                <a:gd name="connsiteX3" fmla="*/ 2263833 w 7239000"/>
                <a:gd name="connsiteY3" fmla="*/ 0 h 3048000"/>
                <a:gd name="connsiteX4" fmla="*/ 2777144 w 7239000"/>
                <a:gd name="connsiteY4" fmla="*/ 0 h 3048000"/>
                <a:gd name="connsiteX5" fmla="*/ 3290455 w 7239000"/>
                <a:gd name="connsiteY5" fmla="*/ 0 h 3048000"/>
                <a:gd name="connsiteX6" fmla="*/ 3876155 w 7239000"/>
                <a:gd name="connsiteY6" fmla="*/ 0 h 3048000"/>
                <a:gd name="connsiteX7" fmla="*/ 4679026 w 7239000"/>
                <a:gd name="connsiteY7" fmla="*/ 0 h 3048000"/>
                <a:gd name="connsiteX8" fmla="*/ 5192337 w 7239000"/>
                <a:gd name="connsiteY8" fmla="*/ 0 h 3048000"/>
                <a:gd name="connsiteX9" fmla="*/ 5705648 w 7239000"/>
                <a:gd name="connsiteY9" fmla="*/ 0 h 3048000"/>
                <a:gd name="connsiteX10" fmla="*/ 6218959 w 7239000"/>
                <a:gd name="connsiteY10" fmla="*/ 0 h 3048000"/>
                <a:gd name="connsiteX11" fmla="*/ 7239000 w 7239000"/>
                <a:gd name="connsiteY11" fmla="*/ 0 h 3048000"/>
                <a:gd name="connsiteX12" fmla="*/ 7239000 w 7239000"/>
                <a:gd name="connsiteY12" fmla="*/ 670560 h 3048000"/>
                <a:gd name="connsiteX13" fmla="*/ 7239000 w 7239000"/>
                <a:gd name="connsiteY13" fmla="*/ 1280160 h 3048000"/>
                <a:gd name="connsiteX14" fmla="*/ 7239000 w 7239000"/>
                <a:gd name="connsiteY14" fmla="*/ 1828800 h 3048000"/>
                <a:gd name="connsiteX15" fmla="*/ 7239000 w 7239000"/>
                <a:gd name="connsiteY15" fmla="*/ 2499360 h 3048000"/>
                <a:gd name="connsiteX16" fmla="*/ 7239000 w 7239000"/>
                <a:gd name="connsiteY16" fmla="*/ 3048000 h 3048000"/>
                <a:gd name="connsiteX17" fmla="*/ 6725689 w 7239000"/>
                <a:gd name="connsiteY17" fmla="*/ 3048000 h 3048000"/>
                <a:gd name="connsiteX18" fmla="*/ 6284768 w 7239000"/>
                <a:gd name="connsiteY18" fmla="*/ 3048000 h 3048000"/>
                <a:gd name="connsiteX19" fmla="*/ 5699067 w 7239000"/>
                <a:gd name="connsiteY19" fmla="*/ 3048000 h 3048000"/>
                <a:gd name="connsiteX20" fmla="*/ 4968586 w 7239000"/>
                <a:gd name="connsiteY20" fmla="*/ 3048000 h 3048000"/>
                <a:gd name="connsiteX21" fmla="*/ 4310495 w 7239000"/>
                <a:gd name="connsiteY21" fmla="*/ 3048000 h 3048000"/>
                <a:gd name="connsiteX22" fmla="*/ 3507625 w 7239000"/>
                <a:gd name="connsiteY22" fmla="*/ 3048000 h 3048000"/>
                <a:gd name="connsiteX23" fmla="*/ 2777144 w 7239000"/>
                <a:gd name="connsiteY23" fmla="*/ 3048000 h 3048000"/>
                <a:gd name="connsiteX24" fmla="*/ 1974273 w 7239000"/>
                <a:gd name="connsiteY24" fmla="*/ 3048000 h 3048000"/>
                <a:gd name="connsiteX25" fmla="*/ 1460962 w 7239000"/>
                <a:gd name="connsiteY25" fmla="*/ 3048000 h 3048000"/>
                <a:gd name="connsiteX26" fmla="*/ 802871 w 7239000"/>
                <a:gd name="connsiteY26" fmla="*/ 3048000 h 3048000"/>
                <a:gd name="connsiteX27" fmla="*/ 0 w 7239000"/>
                <a:gd name="connsiteY27" fmla="*/ 3048000 h 3048000"/>
                <a:gd name="connsiteX28" fmla="*/ 0 w 7239000"/>
                <a:gd name="connsiteY28" fmla="*/ 2499360 h 3048000"/>
                <a:gd name="connsiteX29" fmla="*/ 0 w 7239000"/>
                <a:gd name="connsiteY29" fmla="*/ 1889760 h 3048000"/>
                <a:gd name="connsiteX30" fmla="*/ 0 w 7239000"/>
                <a:gd name="connsiteY30" fmla="*/ 1219200 h 3048000"/>
                <a:gd name="connsiteX31" fmla="*/ 0 w 7239000"/>
                <a:gd name="connsiteY31" fmla="*/ 548640 h 3048000"/>
                <a:gd name="connsiteX32" fmla="*/ 0 w 7239000"/>
                <a:gd name="connsiteY32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239000" h="3048000" fill="none" extrusionOk="0">
                  <a:moveTo>
                    <a:pt x="0" y="0"/>
                  </a:moveTo>
                  <a:cubicBezTo>
                    <a:pt x="168532" y="23844"/>
                    <a:pt x="541298" y="22560"/>
                    <a:pt x="730481" y="0"/>
                  </a:cubicBezTo>
                  <a:cubicBezTo>
                    <a:pt x="919664" y="-22560"/>
                    <a:pt x="1117005" y="33885"/>
                    <a:pt x="1460962" y="0"/>
                  </a:cubicBezTo>
                  <a:cubicBezTo>
                    <a:pt x="1804919" y="-33885"/>
                    <a:pt x="1966228" y="7381"/>
                    <a:pt x="2263833" y="0"/>
                  </a:cubicBezTo>
                  <a:cubicBezTo>
                    <a:pt x="2561438" y="-7381"/>
                    <a:pt x="2576897" y="-7620"/>
                    <a:pt x="2777144" y="0"/>
                  </a:cubicBezTo>
                  <a:cubicBezTo>
                    <a:pt x="2977391" y="7620"/>
                    <a:pt x="3181275" y="-9899"/>
                    <a:pt x="3290455" y="0"/>
                  </a:cubicBezTo>
                  <a:cubicBezTo>
                    <a:pt x="3399635" y="9899"/>
                    <a:pt x="3647071" y="-22004"/>
                    <a:pt x="3876155" y="0"/>
                  </a:cubicBezTo>
                  <a:cubicBezTo>
                    <a:pt x="4105239" y="22004"/>
                    <a:pt x="4468868" y="696"/>
                    <a:pt x="4679026" y="0"/>
                  </a:cubicBezTo>
                  <a:cubicBezTo>
                    <a:pt x="4889184" y="-696"/>
                    <a:pt x="4978293" y="5563"/>
                    <a:pt x="5192337" y="0"/>
                  </a:cubicBezTo>
                  <a:cubicBezTo>
                    <a:pt x="5406381" y="-5563"/>
                    <a:pt x="5528698" y="-8495"/>
                    <a:pt x="5705648" y="0"/>
                  </a:cubicBezTo>
                  <a:cubicBezTo>
                    <a:pt x="5882598" y="8495"/>
                    <a:pt x="6032219" y="9262"/>
                    <a:pt x="6218959" y="0"/>
                  </a:cubicBezTo>
                  <a:cubicBezTo>
                    <a:pt x="6405699" y="-9262"/>
                    <a:pt x="6896765" y="10377"/>
                    <a:pt x="7239000" y="0"/>
                  </a:cubicBezTo>
                  <a:cubicBezTo>
                    <a:pt x="7270200" y="254893"/>
                    <a:pt x="7256416" y="376986"/>
                    <a:pt x="7239000" y="670560"/>
                  </a:cubicBezTo>
                  <a:cubicBezTo>
                    <a:pt x="7221584" y="964134"/>
                    <a:pt x="7232713" y="1052150"/>
                    <a:pt x="7239000" y="1280160"/>
                  </a:cubicBezTo>
                  <a:cubicBezTo>
                    <a:pt x="7245287" y="1508170"/>
                    <a:pt x="7219540" y="1663965"/>
                    <a:pt x="7239000" y="1828800"/>
                  </a:cubicBezTo>
                  <a:cubicBezTo>
                    <a:pt x="7258460" y="1993635"/>
                    <a:pt x="7238473" y="2362804"/>
                    <a:pt x="7239000" y="2499360"/>
                  </a:cubicBezTo>
                  <a:cubicBezTo>
                    <a:pt x="7239527" y="2635916"/>
                    <a:pt x="7253142" y="2901166"/>
                    <a:pt x="7239000" y="3048000"/>
                  </a:cubicBezTo>
                  <a:cubicBezTo>
                    <a:pt x="7102592" y="3027698"/>
                    <a:pt x="6894448" y="3071980"/>
                    <a:pt x="6725689" y="3048000"/>
                  </a:cubicBezTo>
                  <a:cubicBezTo>
                    <a:pt x="6556930" y="3024020"/>
                    <a:pt x="6385181" y="3056888"/>
                    <a:pt x="6284768" y="3048000"/>
                  </a:cubicBezTo>
                  <a:cubicBezTo>
                    <a:pt x="6184355" y="3039112"/>
                    <a:pt x="5923503" y="3059456"/>
                    <a:pt x="5699067" y="3048000"/>
                  </a:cubicBezTo>
                  <a:cubicBezTo>
                    <a:pt x="5474631" y="3036544"/>
                    <a:pt x="5153978" y="3023682"/>
                    <a:pt x="4968586" y="3048000"/>
                  </a:cubicBezTo>
                  <a:cubicBezTo>
                    <a:pt x="4783194" y="3072318"/>
                    <a:pt x="4511187" y="3078538"/>
                    <a:pt x="4310495" y="3048000"/>
                  </a:cubicBezTo>
                  <a:cubicBezTo>
                    <a:pt x="4109803" y="3017462"/>
                    <a:pt x="3902919" y="3068050"/>
                    <a:pt x="3507625" y="3048000"/>
                  </a:cubicBezTo>
                  <a:cubicBezTo>
                    <a:pt x="3112331" y="3027951"/>
                    <a:pt x="3038751" y="3016292"/>
                    <a:pt x="2777144" y="3048000"/>
                  </a:cubicBezTo>
                  <a:cubicBezTo>
                    <a:pt x="2515537" y="3079708"/>
                    <a:pt x="2225463" y="3018466"/>
                    <a:pt x="1974273" y="3048000"/>
                  </a:cubicBezTo>
                  <a:cubicBezTo>
                    <a:pt x="1723083" y="3077534"/>
                    <a:pt x="1707186" y="3066233"/>
                    <a:pt x="1460962" y="3048000"/>
                  </a:cubicBezTo>
                  <a:cubicBezTo>
                    <a:pt x="1214738" y="3029767"/>
                    <a:pt x="995240" y="3032872"/>
                    <a:pt x="802871" y="3048000"/>
                  </a:cubicBezTo>
                  <a:cubicBezTo>
                    <a:pt x="610502" y="3063128"/>
                    <a:pt x="296279" y="3071949"/>
                    <a:pt x="0" y="3048000"/>
                  </a:cubicBezTo>
                  <a:cubicBezTo>
                    <a:pt x="-6860" y="2897761"/>
                    <a:pt x="-11278" y="2704550"/>
                    <a:pt x="0" y="2499360"/>
                  </a:cubicBezTo>
                  <a:cubicBezTo>
                    <a:pt x="11278" y="2294170"/>
                    <a:pt x="-18795" y="2072995"/>
                    <a:pt x="0" y="1889760"/>
                  </a:cubicBezTo>
                  <a:cubicBezTo>
                    <a:pt x="18795" y="1706525"/>
                    <a:pt x="20919" y="1470585"/>
                    <a:pt x="0" y="1219200"/>
                  </a:cubicBezTo>
                  <a:cubicBezTo>
                    <a:pt x="-20919" y="967815"/>
                    <a:pt x="22447" y="821671"/>
                    <a:pt x="0" y="548640"/>
                  </a:cubicBezTo>
                  <a:cubicBezTo>
                    <a:pt x="-22447" y="275609"/>
                    <a:pt x="13827" y="218474"/>
                    <a:pt x="0" y="0"/>
                  </a:cubicBezTo>
                  <a:close/>
                </a:path>
                <a:path w="7239000" h="3048000" stroke="0" extrusionOk="0">
                  <a:moveTo>
                    <a:pt x="0" y="0"/>
                  </a:moveTo>
                  <a:cubicBezTo>
                    <a:pt x="203534" y="13263"/>
                    <a:pt x="312240" y="-274"/>
                    <a:pt x="513311" y="0"/>
                  </a:cubicBezTo>
                  <a:cubicBezTo>
                    <a:pt x="714382" y="274"/>
                    <a:pt x="943128" y="24067"/>
                    <a:pt x="1243792" y="0"/>
                  </a:cubicBezTo>
                  <a:cubicBezTo>
                    <a:pt x="1544456" y="-24067"/>
                    <a:pt x="1504765" y="3814"/>
                    <a:pt x="1684713" y="0"/>
                  </a:cubicBezTo>
                  <a:cubicBezTo>
                    <a:pt x="1864661" y="-3814"/>
                    <a:pt x="1991912" y="2400"/>
                    <a:pt x="2198024" y="0"/>
                  </a:cubicBezTo>
                  <a:cubicBezTo>
                    <a:pt x="2404136" y="-2400"/>
                    <a:pt x="2657935" y="25333"/>
                    <a:pt x="2783725" y="0"/>
                  </a:cubicBezTo>
                  <a:cubicBezTo>
                    <a:pt x="2909515" y="-25333"/>
                    <a:pt x="3128993" y="-28112"/>
                    <a:pt x="3441815" y="0"/>
                  </a:cubicBezTo>
                  <a:cubicBezTo>
                    <a:pt x="3754637" y="28112"/>
                    <a:pt x="3854808" y="22247"/>
                    <a:pt x="4172296" y="0"/>
                  </a:cubicBezTo>
                  <a:cubicBezTo>
                    <a:pt x="4489784" y="-22247"/>
                    <a:pt x="4775475" y="-19516"/>
                    <a:pt x="4975167" y="0"/>
                  </a:cubicBezTo>
                  <a:cubicBezTo>
                    <a:pt x="5174859" y="19516"/>
                    <a:pt x="5312849" y="-27704"/>
                    <a:pt x="5633258" y="0"/>
                  </a:cubicBezTo>
                  <a:cubicBezTo>
                    <a:pt x="5953667" y="27704"/>
                    <a:pt x="6206749" y="26724"/>
                    <a:pt x="6436129" y="0"/>
                  </a:cubicBezTo>
                  <a:cubicBezTo>
                    <a:pt x="6665509" y="-26724"/>
                    <a:pt x="7068597" y="-16019"/>
                    <a:pt x="7239000" y="0"/>
                  </a:cubicBezTo>
                  <a:cubicBezTo>
                    <a:pt x="7235727" y="264313"/>
                    <a:pt x="7229453" y="333197"/>
                    <a:pt x="7239000" y="579120"/>
                  </a:cubicBezTo>
                  <a:cubicBezTo>
                    <a:pt x="7248547" y="825043"/>
                    <a:pt x="7246032" y="975628"/>
                    <a:pt x="7239000" y="1158240"/>
                  </a:cubicBezTo>
                  <a:cubicBezTo>
                    <a:pt x="7231968" y="1340852"/>
                    <a:pt x="7252571" y="1493271"/>
                    <a:pt x="7239000" y="1706880"/>
                  </a:cubicBezTo>
                  <a:cubicBezTo>
                    <a:pt x="7225429" y="1920489"/>
                    <a:pt x="7246475" y="2011390"/>
                    <a:pt x="7239000" y="2255520"/>
                  </a:cubicBezTo>
                  <a:cubicBezTo>
                    <a:pt x="7231525" y="2499650"/>
                    <a:pt x="7223206" y="2844406"/>
                    <a:pt x="7239000" y="3048000"/>
                  </a:cubicBezTo>
                  <a:cubicBezTo>
                    <a:pt x="6994383" y="3058058"/>
                    <a:pt x="6791489" y="3030675"/>
                    <a:pt x="6436129" y="3048000"/>
                  </a:cubicBezTo>
                  <a:cubicBezTo>
                    <a:pt x="6080769" y="3065325"/>
                    <a:pt x="6001236" y="3072216"/>
                    <a:pt x="5850428" y="3048000"/>
                  </a:cubicBezTo>
                  <a:cubicBezTo>
                    <a:pt x="5699620" y="3023784"/>
                    <a:pt x="5458631" y="3048997"/>
                    <a:pt x="5264727" y="3048000"/>
                  </a:cubicBezTo>
                  <a:cubicBezTo>
                    <a:pt x="5070823" y="3047003"/>
                    <a:pt x="4990380" y="3034595"/>
                    <a:pt x="4751416" y="3048000"/>
                  </a:cubicBezTo>
                  <a:cubicBezTo>
                    <a:pt x="4512452" y="3061405"/>
                    <a:pt x="4235680" y="3063188"/>
                    <a:pt x="4093325" y="3048000"/>
                  </a:cubicBezTo>
                  <a:cubicBezTo>
                    <a:pt x="3950970" y="3032812"/>
                    <a:pt x="3569219" y="3039235"/>
                    <a:pt x="3290455" y="3048000"/>
                  </a:cubicBezTo>
                  <a:cubicBezTo>
                    <a:pt x="3011691" y="3056766"/>
                    <a:pt x="3026526" y="3025178"/>
                    <a:pt x="2777144" y="3048000"/>
                  </a:cubicBezTo>
                  <a:cubicBezTo>
                    <a:pt x="2527762" y="3070822"/>
                    <a:pt x="2439124" y="3032116"/>
                    <a:pt x="2336223" y="3048000"/>
                  </a:cubicBezTo>
                  <a:cubicBezTo>
                    <a:pt x="2233322" y="3063884"/>
                    <a:pt x="1962222" y="3037915"/>
                    <a:pt x="1678132" y="3048000"/>
                  </a:cubicBezTo>
                  <a:cubicBezTo>
                    <a:pt x="1394042" y="3058085"/>
                    <a:pt x="1403888" y="3059578"/>
                    <a:pt x="1237211" y="3048000"/>
                  </a:cubicBezTo>
                  <a:cubicBezTo>
                    <a:pt x="1070534" y="3036422"/>
                    <a:pt x="790446" y="3045847"/>
                    <a:pt x="579120" y="3048000"/>
                  </a:cubicBezTo>
                  <a:cubicBezTo>
                    <a:pt x="367794" y="3050153"/>
                    <a:pt x="278940" y="3033949"/>
                    <a:pt x="0" y="3048000"/>
                  </a:cubicBezTo>
                  <a:cubicBezTo>
                    <a:pt x="21694" y="2912465"/>
                    <a:pt x="12972" y="2535932"/>
                    <a:pt x="0" y="2377440"/>
                  </a:cubicBezTo>
                  <a:cubicBezTo>
                    <a:pt x="-12972" y="2218948"/>
                    <a:pt x="10565" y="1958272"/>
                    <a:pt x="0" y="1706880"/>
                  </a:cubicBezTo>
                  <a:cubicBezTo>
                    <a:pt x="-10565" y="1455488"/>
                    <a:pt x="5835" y="1311579"/>
                    <a:pt x="0" y="1158240"/>
                  </a:cubicBezTo>
                  <a:cubicBezTo>
                    <a:pt x="-5835" y="1004901"/>
                    <a:pt x="-54086" y="44565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9853928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CA8AA56-1AE9-D55F-D33A-816DCF158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1600" y="3682428"/>
              <a:ext cx="6591267" cy="2619331"/>
            </a:xfrm>
            <a:prstGeom prst="rect">
              <a:avLst/>
            </a:prstGeom>
          </p:spPr>
        </p:pic>
      </p:grpSp>
      <p:sp>
        <p:nvSpPr>
          <p:cNvPr id="3" name="object 4">
            <a:extLst>
              <a:ext uri="{FF2B5EF4-FFF2-40B4-BE49-F238E27FC236}">
                <a16:creationId xmlns:a16="http://schemas.microsoft.com/office/drawing/2014/main" id="{9EBB7352-5140-AAB8-4891-683AFD1490B4}"/>
              </a:ext>
            </a:extLst>
          </p:cNvPr>
          <p:cNvSpPr txBox="1"/>
          <p:nvPr/>
        </p:nvSpPr>
        <p:spPr>
          <a:xfrm>
            <a:off x="488502" y="928370"/>
            <a:ext cx="7939405" cy="2432717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扫描</a:t>
            </a:r>
            <a:r>
              <a:rPr sz="2800" spc="-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字符流</a:t>
            </a:r>
            <a:r>
              <a:rPr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，</a:t>
            </a: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滤掉空白符、换行符、制表符、注释等，分离出</a:t>
            </a:r>
            <a:r>
              <a:rPr sz="2800" spc="-5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词素</a:t>
            </a:r>
            <a:r>
              <a:rPr sz="2800" spc="-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，输</a:t>
            </a:r>
            <a:r>
              <a:rPr sz="2800" spc="-30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出</a:t>
            </a:r>
            <a:r>
              <a:rPr sz="28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词法单元</a:t>
            </a:r>
            <a:r>
              <a:rPr sz="2800" spc="-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序列</a:t>
            </a:r>
            <a:endParaRPr lang="en-US" sz="2800" spc="-5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仿宋"/>
            </a:endParaRPr>
          </a:p>
          <a:p>
            <a:pPr marL="469266" indent="-457200"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sz="2800" spc="-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将词素添加到符号表中</a:t>
            </a:r>
            <a:r>
              <a:rPr 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(</a:t>
            </a: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可选</a:t>
            </a:r>
            <a:r>
              <a:rPr 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)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华文仿宋"/>
            </a:endParaRPr>
          </a:p>
          <a:p>
            <a:pPr marL="469266" marR="5080" indent="-457200">
              <a:spcBef>
                <a:spcPts val="64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在逻辑上独立于语法分析，但是通</a:t>
            </a:r>
            <a:r>
              <a:rPr sz="2800" spc="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常</a:t>
            </a:r>
            <a:r>
              <a:rPr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和语</a:t>
            </a:r>
            <a:r>
              <a:rPr sz="2800" spc="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法</a:t>
            </a:r>
            <a:r>
              <a:rPr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分析 器处于同一趟中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华文仿宋"/>
            </a:endParaRPr>
          </a:p>
        </p:txBody>
      </p:sp>
    </p:spTree>
    <p:extLst>
      <p:ext uri="{BB962C8B-B14F-4D97-AF65-F5344CB8AC3E}">
        <p14:creationId xmlns:p14="http://schemas.microsoft.com/office/powerpoint/2010/main" val="93356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615533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确定有限自动机</a:t>
            </a:r>
            <a:r>
              <a:rPr lang="zh-CN" altLang="en-US" spc="-965" dirty="0">
                <a:solidFill>
                  <a:schemeClr val="bg1"/>
                </a:solidFill>
              </a:rPr>
              <a:t> </a:t>
            </a:r>
            <a:r>
              <a:rPr lang="en-US" altLang="zh-CN" spc="-5" dirty="0">
                <a:solidFill>
                  <a:schemeClr val="bg1"/>
                </a:solidFill>
                <a:cs typeface="Palatino Linotype"/>
              </a:rPr>
              <a:t>(DFA)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43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D6A4977-70D5-1EDD-6091-643264DF16E4}"/>
              </a:ext>
            </a:extLst>
          </p:cNvPr>
          <p:cNvSpPr txBox="1"/>
          <p:nvPr/>
        </p:nvSpPr>
        <p:spPr>
          <a:xfrm>
            <a:off x="520632" y="801567"/>
            <a:ext cx="6705600" cy="53232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indent="-457200">
              <a:lnSpc>
                <a:spcPts val="36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例子</a:t>
            </a:r>
            <a:endParaRPr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07157D9-7EF2-3993-C569-900F1D021AE1}"/>
              </a:ext>
            </a:extLst>
          </p:cNvPr>
          <p:cNvGrpSpPr/>
          <p:nvPr/>
        </p:nvGrpSpPr>
        <p:grpSpPr>
          <a:xfrm>
            <a:off x="741195" y="1403484"/>
            <a:ext cx="2829309" cy="369332"/>
            <a:chOff x="741195" y="1403484"/>
            <a:chExt cx="2829309" cy="369332"/>
          </a:xfrm>
        </p:grpSpPr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829656AC-7720-0A4F-E710-8C16F8534D1C}"/>
                </a:ext>
              </a:extLst>
            </p:cNvPr>
            <p:cNvSpPr>
              <a:spLocks noChangeAspect="1"/>
            </p:cNvSpPr>
            <p:nvPr/>
          </p:nvSpPr>
          <p:spPr>
            <a:xfrm rot="19925920">
              <a:off x="741195" y="1551040"/>
              <a:ext cx="74430" cy="69839"/>
            </a:xfrm>
            <a:prstGeom prst="triangle">
              <a:avLst/>
            </a:prstGeom>
            <a:solidFill>
              <a:srgbClr val="3333B2"/>
            </a:solidFill>
            <a:ln w="3175">
              <a:solidFill>
                <a:srgbClr val="3333B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96D1DDB-9EAB-1803-4153-A058916B4433}"/>
                </a:ext>
              </a:extLst>
            </p:cNvPr>
            <p:cNvSpPr txBox="1"/>
            <p:nvPr/>
          </p:nvSpPr>
          <p:spPr>
            <a:xfrm>
              <a:off x="843435" y="1403484"/>
              <a:ext cx="27270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inux Libertine G" panose="02000503000000000000" pitchFamily="2" charset="0"/>
                </a:rPr>
                <a:t>正则表达式</a:t>
              </a:r>
              <a:r>
                <a:rPr lang="en-US" altLang="zh-CN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inux Libertine G" panose="02000503000000000000" pitchFamily="2" charset="0"/>
                </a:rPr>
                <a:t>:</a:t>
              </a:r>
              <a:endPara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inux Libertine G" panose="02000503000000000000" pitchFamily="2" charset="0"/>
              </a:endParaRPr>
            </a:p>
          </p:txBody>
        </p:sp>
        <p:pic>
          <p:nvPicPr>
            <p:cNvPr id="18" name="图片 17" descr="\documentclass[a4paper, 12pt]{extarticle}&#10;\usepackage{amsmath}&#10;\pagestyle{empty}&#10;\usepackage{enumitem}&#10;\usepackage[dvipsnames]{xcolor}&#10;\usepackage{geometry}&#10;\geometry{a4paper,scale=0.67}&#10;&#10;\usepackage[no-math]{fontspec}&#10;%\setmainfont{Linux Libertine G}&#10;&#10;\usepackage{shadowtext}&#10;&#10;\begin{document}&#10;&#10;\noindent$ (a|b)^{\ast}abb$&#10;\end{document} " title="IguanaTex Bitmap Display">
              <a:extLst>
                <a:ext uri="{FF2B5EF4-FFF2-40B4-BE49-F238E27FC236}">
                  <a16:creationId xmlns:a16="http://schemas.microsoft.com/office/drawing/2014/main" id="{29057D42-45C8-72E6-1757-2A6B0BDA176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7710" y="1481974"/>
              <a:ext cx="825663" cy="231323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4D19CAE-0C96-6A71-5A8D-A5EF488E3FB1}"/>
              </a:ext>
            </a:extLst>
          </p:cNvPr>
          <p:cNvGrpSpPr/>
          <p:nvPr/>
        </p:nvGrpSpPr>
        <p:grpSpPr>
          <a:xfrm>
            <a:off x="741195" y="4355068"/>
            <a:ext cx="4146180" cy="2422181"/>
            <a:chOff x="741195" y="4355068"/>
            <a:chExt cx="4146180" cy="2422181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609839DF-2AB3-A722-5545-C85B9C9A45ED}"/>
                </a:ext>
              </a:extLst>
            </p:cNvPr>
            <p:cNvGrpSpPr/>
            <p:nvPr/>
          </p:nvGrpSpPr>
          <p:grpSpPr>
            <a:xfrm>
              <a:off x="741195" y="4355068"/>
              <a:ext cx="2829309" cy="369332"/>
              <a:chOff x="767591" y="1403484"/>
              <a:chExt cx="2829309" cy="369332"/>
            </a:xfrm>
          </p:grpSpPr>
          <p:sp>
            <p:nvSpPr>
              <p:cNvPr id="15" name="等腰三角形 14">
                <a:extLst>
                  <a:ext uri="{FF2B5EF4-FFF2-40B4-BE49-F238E27FC236}">
                    <a16:creationId xmlns:a16="http://schemas.microsoft.com/office/drawing/2014/main" id="{AE0CD1CB-CCCE-24CD-2321-1346AB73CDB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925920">
                <a:off x="767591" y="1551040"/>
                <a:ext cx="74430" cy="69839"/>
              </a:xfrm>
              <a:prstGeom prst="triangle">
                <a:avLst/>
              </a:prstGeom>
              <a:solidFill>
                <a:srgbClr val="3333B2"/>
              </a:solidFill>
              <a:ln w="3175">
                <a:solidFill>
                  <a:srgbClr val="3333B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07EE619-2E9E-ABE1-7379-30227542003F}"/>
                  </a:ext>
                </a:extLst>
              </p:cNvPr>
              <p:cNvSpPr txBox="1"/>
              <p:nvPr/>
            </p:nvSpPr>
            <p:spPr>
              <a:xfrm>
                <a:off x="869831" y="1403484"/>
                <a:ext cx="2727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inux Libertine G" panose="02000503000000000000" pitchFamily="2" charset="0"/>
                  </a:rPr>
                  <a:t>转换表</a:t>
                </a:r>
                <a:r>
                  <a:rPr lang="en-US" altLang="zh-CN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inux Libertine G" panose="02000503000000000000" pitchFamily="2" charset="0"/>
                  </a:rPr>
                  <a:t>:</a:t>
                </a:r>
                <a:endParaRPr lang="zh-CN" altLang="en-US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inux Libertine G" panose="02000503000000000000" pitchFamily="2" charset="0"/>
                </a:endParaRPr>
              </a:p>
            </p:txBody>
          </p:sp>
        </p:grpSp>
        <p:pic>
          <p:nvPicPr>
            <p:cNvPr id="32" name="图片 31" descr="\documentclass[a4paper, 12pt]{extarticle}&#10;\usepackage{amsmath}&#10;\pagestyle{empty}&#10;\usepackage{enumitem}&#10;\usepackage[dvipsnames]{xcolor}&#10;\usepackage{geometry}&#10;\usepackage{diagbox}&#10;\geometry{a4paper,scale=0.5}&#10;&#10;\usepackage{xeCJK}&#10;\setCJKmainfont{SimSun}[BoldFont=Microsoft YaHei]&#10;%\setCJKmainfont{Microsoft YaHei}&#10;&#10;\usepackage{shadowtext}&#10;&#10;\usepackage{algorithm}&#10;\usepackage{algorithmic}&#10;&#10;\begin{document}&#10;\noindent&#10;\renewcommand{\arraystretch}{1.4}&#10;&#10;$$&#10;\begin{tabular}{c|c|c}&#10;\hline\hline \diagbox{\textbf{状态}}{\textbf{标号}}  &amp;  $a$ &amp; $b$  \\&#10;\hline 0 &amp; $\{1\}$ &amp; $\{0\}$ \\&#10;\hline 1 &amp; $\{1\}$ &amp; $\{2\}$  \\&#10;\hline 2 &amp; $\{1\}$ &amp; $\{3\}$ \\&#10;\hline 3 &amp; $\{0\}$ &amp; $\{1\}$\\&#10;\hline&#10;\end{tabular}&#10;$$&#10;&#10;&#10;\end{document} " title="IguanaTex Bitmap Display">
              <a:extLst>
                <a:ext uri="{FF2B5EF4-FFF2-40B4-BE49-F238E27FC236}">
                  <a16:creationId xmlns:a16="http://schemas.microsoft.com/office/drawing/2014/main" id="{9D5818B7-96F2-0B5D-A7A5-7837AB67590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0800" y="4585819"/>
              <a:ext cx="2296575" cy="2191430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F2E35701-2EF9-F38C-E614-30B0A7E3BEE6}"/>
              </a:ext>
            </a:extLst>
          </p:cNvPr>
          <p:cNvGrpSpPr/>
          <p:nvPr/>
        </p:nvGrpSpPr>
        <p:grpSpPr>
          <a:xfrm>
            <a:off x="741195" y="2041740"/>
            <a:ext cx="7070394" cy="2190628"/>
            <a:chOff x="741195" y="2041740"/>
            <a:chExt cx="7070394" cy="2190628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33BD1AAC-95C3-D9E2-8A9E-7C35B5BB1A40}"/>
                </a:ext>
              </a:extLst>
            </p:cNvPr>
            <p:cNvGrpSpPr/>
            <p:nvPr/>
          </p:nvGrpSpPr>
          <p:grpSpPr>
            <a:xfrm>
              <a:off x="741195" y="2041740"/>
              <a:ext cx="2829309" cy="369332"/>
              <a:chOff x="767591" y="1403484"/>
              <a:chExt cx="2829309" cy="369332"/>
            </a:xfrm>
          </p:grpSpPr>
          <p:sp>
            <p:nvSpPr>
              <p:cNvPr id="12" name="等腰三角形 11">
                <a:extLst>
                  <a:ext uri="{FF2B5EF4-FFF2-40B4-BE49-F238E27FC236}">
                    <a16:creationId xmlns:a16="http://schemas.microsoft.com/office/drawing/2014/main" id="{4F5F86C2-8257-0568-0AE1-E688C4E9D91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925920">
                <a:off x="767591" y="1551040"/>
                <a:ext cx="74430" cy="69839"/>
              </a:xfrm>
              <a:prstGeom prst="triangle">
                <a:avLst/>
              </a:prstGeom>
              <a:solidFill>
                <a:srgbClr val="3333B2"/>
              </a:solidFill>
              <a:ln w="3175">
                <a:solidFill>
                  <a:srgbClr val="3333B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F66759B-24C5-0B30-23BB-55B0454C7E13}"/>
                  </a:ext>
                </a:extLst>
              </p:cNvPr>
              <p:cNvSpPr txBox="1"/>
              <p:nvPr/>
            </p:nvSpPr>
            <p:spPr>
              <a:xfrm>
                <a:off x="869831" y="1403484"/>
                <a:ext cx="2727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dirty="0">
                    <a:solidFill>
                      <a:schemeClr val="bg2">
                        <a:lumMod val="10000"/>
                      </a:schemeClr>
                    </a:solidFill>
                    <a:latin typeface="Linux Libertine G" panose="02000503000000000000" pitchFamily="2" charset="0"/>
                    <a:ea typeface="Linux Libertine G" panose="02000503000000000000" pitchFamily="2" charset="0"/>
                    <a:cs typeface="Linux Libertine G" panose="02000503000000000000" pitchFamily="2" charset="0"/>
                  </a:rPr>
                  <a:t>DFA:</a:t>
                </a:r>
                <a:endParaRPr lang="zh-CN" altLang="en-US" dirty="0">
                  <a:solidFill>
                    <a:schemeClr val="bg2">
                      <a:lumMod val="10000"/>
                    </a:schemeClr>
                  </a:solidFill>
                  <a:latin typeface="Linux Libertine G" panose="02000503000000000000" pitchFamily="2" charset="0"/>
                  <a:cs typeface="Linux Libertine G" panose="02000503000000000000" pitchFamily="2" charset="0"/>
                </a:endParaRP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386F738C-81FC-EFD1-CEB5-BB4BE6F5757E}"/>
                </a:ext>
              </a:extLst>
            </p:cNvPr>
            <p:cNvGrpSpPr/>
            <p:nvPr/>
          </p:nvGrpSpPr>
          <p:grpSpPr>
            <a:xfrm>
              <a:off x="2220686" y="2142312"/>
              <a:ext cx="5590903" cy="2090056"/>
              <a:chOff x="2220686" y="1946367"/>
              <a:chExt cx="5590903" cy="2090056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FE62547-A13A-509F-0B39-0F4E46C50309}"/>
                  </a:ext>
                </a:extLst>
              </p:cNvPr>
              <p:cNvSpPr/>
              <p:nvPr/>
            </p:nvSpPr>
            <p:spPr>
              <a:xfrm>
                <a:off x="2220686" y="1946367"/>
                <a:ext cx="5590903" cy="2090056"/>
              </a:xfrm>
              <a:custGeom>
                <a:avLst/>
                <a:gdLst>
                  <a:gd name="connsiteX0" fmla="*/ 0 w 5590903"/>
                  <a:gd name="connsiteY0" fmla="*/ 0 h 2090056"/>
                  <a:gd name="connsiteX1" fmla="*/ 642954 w 5590903"/>
                  <a:gd name="connsiteY1" fmla="*/ 0 h 2090056"/>
                  <a:gd name="connsiteX2" fmla="*/ 1397726 w 5590903"/>
                  <a:gd name="connsiteY2" fmla="*/ 0 h 2090056"/>
                  <a:gd name="connsiteX3" fmla="*/ 2208407 w 5590903"/>
                  <a:gd name="connsiteY3" fmla="*/ 0 h 2090056"/>
                  <a:gd name="connsiteX4" fmla="*/ 2907270 w 5590903"/>
                  <a:gd name="connsiteY4" fmla="*/ 0 h 2090056"/>
                  <a:gd name="connsiteX5" fmla="*/ 3438405 w 5590903"/>
                  <a:gd name="connsiteY5" fmla="*/ 0 h 2090056"/>
                  <a:gd name="connsiteX6" fmla="*/ 4193177 w 5590903"/>
                  <a:gd name="connsiteY6" fmla="*/ 0 h 2090056"/>
                  <a:gd name="connsiteX7" fmla="*/ 4836131 w 5590903"/>
                  <a:gd name="connsiteY7" fmla="*/ 0 h 2090056"/>
                  <a:gd name="connsiteX8" fmla="*/ 5590903 w 5590903"/>
                  <a:gd name="connsiteY8" fmla="*/ 0 h 2090056"/>
                  <a:gd name="connsiteX9" fmla="*/ 5590903 w 5590903"/>
                  <a:gd name="connsiteY9" fmla="*/ 654884 h 2090056"/>
                  <a:gd name="connsiteX10" fmla="*/ 5590903 w 5590903"/>
                  <a:gd name="connsiteY10" fmla="*/ 1351570 h 2090056"/>
                  <a:gd name="connsiteX11" fmla="*/ 5590903 w 5590903"/>
                  <a:gd name="connsiteY11" fmla="*/ 2090056 h 2090056"/>
                  <a:gd name="connsiteX12" fmla="*/ 4836131 w 5590903"/>
                  <a:gd name="connsiteY12" fmla="*/ 2090056 h 2090056"/>
                  <a:gd name="connsiteX13" fmla="*/ 4081359 w 5590903"/>
                  <a:gd name="connsiteY13" fmla="*/ 2090056 h 2090056"/>
                  <a:gd name="connsiteX14" fmla="*/ 3550223 w 5590903"/>
                  <a:gd name="connsiteY14" fmla="*/ 2090056 h 2090056"/>
                  <a:gd name="connsiteX15" fmla="*/ 2739542 w 5590903"/>
                  <a:gd name="connsiteY15" fmla="*/ 2090056 h 2090056"/>
                  <a:gd name="connsiteX16" fmla="*/ 2040680 w 5590903"/>
                  <a:gd name="connsiteY16" fmla="*/ 2090056 h 2090056"/>
                  <a:gd name="connsiteX17" fmla="*/ 1453635 w 5590903"/>
                  <a:gd name="connsiteY17" fmla="*/ 2090056 h 2090056"/>
                  <a:gd name="connsiteX18" fmla="*/ 642954 w 5590903"/>
                  <a:gd name="connsiteY18" fmla="*/ 2090056 h 2090056"/>
                  <a:gd name="connsiteX19" fmla="*/ 0 w 5590903"/>
                  <a:gd name="connsiteY19" fmla="*/ 2090056 h 2090056"/>
                  <a:gd name="connsiteX20" fmla="*/ 0 w 5590903"/>
                  <a:gd name="connsiteY20" fmla="*/ 1393371 h 2090056"/>
                  <a:gd name="connsiteX21" fmla="*/ 0 w 5590903"/>
                  <a:gd name="connsiteY21" fmla="*/ 654884 h 2090056"/>
                  <a:gd name="connsiteX22" fmla="*/ 0 w 5590903"/>
                  <a:gd name="connsiteY22" fmla="*/ 0 h 2090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590903" h="2090056" fill="none" extrusionOk="0">
                    <a:moveTo>
                      <a:pt x="0" y="0"/>
                    </a:moveTo>
                    <a:cubicBezTo>
                      <a:pt x="194387" y="-20388"/>
                      <a:pt x="327859" y="11800"/>
                      <a:pt x="642954" y="0"/>
                    </a:cubicBezTo>
                    <a:cubicBezTo>
                      <a:pt x="958049" y="-11800"/>
                      <a:pt x="1033660" y="-14724"/>
                      <a:pt x="1397726" y="0"/>
                    </a:cubicBezTo>
                    <a:cubicBezTo>
                      <a:pt x="1761792" y="14724"/>
                      <a:pt x="1894317" y="-27420"/>
                      <a:pt x="2208407" y="0"/>
                    </a:cubicBezTo>
                    <a:cubicBezTo>
                      <a:pt x="2522497" y="27420"/>
                      <a:pt x="2709480" y="-20385"/>
                      <a:pt x="2907270" y="0"/>
                    </a:cubicBezTo>
                    <a:cubicBezTo>
                      <a:pt x="3105060" y="20385"/>
                      <a:pt x="3243079" y="24532"/>
                      <a:pt x="3438405" y="0"/>
                    </a:cubicBezTo>
                    <a:cubicBezTo>
                      <a:pt x="3633732" y="-24532"/>
                      <a:pt x="3923875" y="35287"/>
                      <a:pt x="4193177" y="0"/>
                    </a:cubicBezTo>
                    <a:cubicBezTo>
                      <a:pt x="4462479" y="-35287"/>
                      <a:pt x="4577413" y="-17235"/>
                      <a:pt x="4836131" y="0"/>
                    </a:cubicBezTo>
                    <a:cubicBezTo>
                      <a:pt x="5094849" y="17235"/>
                      <a:pt x="5433364" y="2092"/>
                      <a:pt x="5590903" y="0"/>
                    </a:cubicBezTo>
                    <a:cubicBezTo>
                      <a:pt x="5589701" y="220699"/>
                      <a:pt x="5580944" y="384604"/>
                      <a:pt x="5590903" y="654884"/>
                    </a:cubicBezTo>
                    <a:cubicBezTo>
                      <a:pt x="5600862" y="925164"/>
                      <a:pt x="5571155" y="1097106"/>
                      <a:pt x="5590903" y="1351570"/>
                    </a:cubicBezTo>
                    <a:cubicBezTo>
                      <a:pt x="5610651" y="1606034"/>
                      <a:pt x="5592142" y="1763425"/>
                      <a:pt x="5590903" y="2090056"/>
                    </a:cubicBezTo>
                    <a:cubicBezTo>
                      <a:pt x="5265648" y="2119636"/>
                      <a:pt x="5116500" y="2117565"/>
                      <a:pt x="4836131" y="2090056"/>
                    </a:cubicBezTo>
                    <a:cubicBezTo>
                      <a:pt x="4555762" y="2062547"/>
                      <a:pt x="4421008" y="2113004"/>
                      <a:pt x="4081359" y="2090056"/>
                    </a:cubicBezTo>
                    <a:cubicBezTo>
                      <a:pt x="3741710" y="2067108"/>
                      <a:pt x="3664160" y="2069193"/>
                      <a:pt x="3550223" y="2090056"/>
                    </a:cubicBezTo>
                    <a:cubicBezTo>
                      <a:pt x="3436286" y="2110919"/>
                      <a:pt x="3130039" y="2124242"/>
                      <a:pt x="2739542" y="2090056"/>
                    </a:cubicBezTo>
                    <a:cubicBezTo>
                      <a:pt x="2349045" y="2055870"/>
                      <a:pt x="2312864" y="2092794"/>
                      <a:pt x="2040680" y="2090056"/>
                    </a:cubicBezTo>
                    <a:cubicBezTo>
                      <a:pt x="1768496" y="2087318"/>
                      <a:pt x="1746015" y="2096439"/>
                      <a:pt x="1453635" y="2090056"/>
                    </a:cubicBezTo>
                    <a:cubicBezTo>
                      <a:pt x="1161255" y="2083673"/>
                      <a:pt x="1001815" y="2063924"/>
                      <a:pt x="642954" y="2090056"/>
                    </a:cubicBezTo>
                    <a:cubicBezTo>
                      <a:pt x="284093" y="2116188"/>
                      <a:pt x="227591" y="2085730"/>
                      <a:pt x="0" y="2090056"/>
                    </a:cubicBezTo>
                    <a:cubicBezTo>
                      <a:pt x="12675" y="1794031"/>
                      <a:pt x="-26160" y="1680405"/>
                      <a:pt x="0" y="1393371"/>
                    </a:cubicBezTo>
                    <a:cubicBezTo>
                      <a:pt x="26160" y="1106337"/>
                      <a:pt x="-31062" y="891558"/>
                      <a:pt x="0" y="654884"/>
                    </a:cubicBezTo>
                    <a:cubicBezTo>
                      <a:pt x="31062" y="418210"/>
                      <a:pt x="-30046" y="252450"/>
                      <a:pt x="0" y="0"/>
                    </a:cubicBezTo>
                    <a:close/>
                  </a:path>
                  <a:path w="5590903" h="2090056" stroke="0" extrusionOk="0">
                    <a:moveTo>
                      <a:pt x="0" y="0"/>
                    </a:moveTo>
                    <a:cubicBezTo>
                      <a:pt x="181631" y="-2121"/>
                      <a:pt x="441761" y="15598"/>
                      <a:pt x="587045" y="0"/>
                    </a:cubicBezTo>
                    <a:cubicBezTo>
                      <a:pt x="732330" y="-15598"/>
                      <a:pt x="974524" y="-25062"/>
                      <a:pt x="1285908" y="0"/>
                    </a:cubicBezTo>
                    <a:cubicBezTo>
                      <a:pt x="1597292" y="25062"/>
                      <a:pt x="1605472" y="-15068"/>
                      <a:pt x="1817043" y="0"/>
                    </a:cubicBezTo>
                    <a:cubicBezTo>
                      <a:pt x="2028615" y="15068"/>
                      <a:pt x="2397264" y="-1245"/>
                      <a:pt x="2571815" y="0"/>
                    </a:cubicBezTo>
                    <a:cubicBezTo>
                      <a:pt x="2746366" y="1245"/>
                      <a:pt x="2932880" y="-17186"/>
                      <a:pt x="3102951" y="0"/>
                    </a:cubicBezTo>
                    <a:cubicBezTo>
                      <a:pt x="3273022" y="17186"/>
                      <a:pt x="3580419" y="-12165"/>
                      <a:pt x="3745905" y="0"/>
                    </a:cubicBezTo>
                    <a:cubicBezTo>
                      <a:pt x="3911391" y="12165"/>
                      <a:pt x="4369020" y="32489"/>
                      <a:pt x="4556586" y="0"/>
                    </a:cubicBezTo>
                    <a:cubicBezTo>
                      <a:pt x="4744152" y="-32489"/>
                      <a:pt x="5099727" y="1605"/>
                      <a:pt x="5590903" y="0"/>
                    </a:cubicBezTo>
                    <a:cubicBezTo>
                      <a:pt x="5609251" y="337549"/>
                      <a:pt x="5560873" y="449296"/>
                      <a:pt x="5590903" y="696685"/>
                    </a:cubicBezTo>
                    <a:cubicBezTo>
                      <a:pt x="5620933" y="944075"/>
                      <a:pt x="5565654" y="1120757"/>
                      <a:pt x="5590903" y="1393371"/>
                    </a:cubicBezTo>
                    <a:cubicBezTo>
                      <a:pt x="5616152" y="1665985"/>
                      <a:pt x="5572435" y="1813853"/>
                      <a:pt x="5590903" y="2090056"/>
                    </a:cubicBezTo>
                    <a:cubicBezTo>
                      <a:pt x="5247680" y="2058174"/>
                      <a:pt x="5044389" y="2111811"/>
                      <a:pt x="4892040" y="2090056"/>
                    </a:cubicBezTo>
                    <a:cubicBezTo>
                      <a:pt x="4739691" y="2068301"/>
                      <a:pt x="4473983" y="2074414"/>
                      <a:pt x="4081359" y="2090056"/>
                    </a:cubicBezTo>
                    <a:cubicBezTo>
                      <a:pt x="3688735" y="2105698"/>
                      <a:pt x="3756384" y="2072812"/>
                      <a:pt x="3438405" y="2090056"/>
                    </a:cubicBezTo>
                    <a:cubicBezTo>
                      <a:pt x="3120426" y="2107300"/>
                      <a:pt x="2986311" y="2057716"/>
                      <a:pt x="2683633" y="2090056"/>
                    </a:cubicBezTo>
                    <a:cubicBezTo>
                      <a:pt x="2380955" y="2122396"/>
                      <a:pt x="2322395" y="2098207"/>
                      <a:pt x="1984771" y="2090056"/>
                    </a:cubicBezTo>
                    <a:cubicBezTo>
                      <a:pt x="1647147" y="2081905"/>
                      <a:pt x="1602376" y="2104071"/>
                      <a:pt x="1453635" y="2090056"/>
                    </a:cubicBezTo>
                    <a:cubicBezTo>
                      <a:pt x="1304894" y="2076041"/>
                      <a:pt x="1180524" y="2074796"/>
                      <a:pt x="922499" y="2090056"/>
                    </a:cubicBezTo>
                    <a:cubicBezTo>
                      <a:pt x="664474" y="2105316"/>
                      <a:pt x="414298" y="2065971"/>
                      <a:pt x="0" y="2090056"/>
                    </a:cubicBezTo>
                    <a:cubicBezTo>
                      <a:pt x="-756" y="1928060"/>
                      <a:pt x="-4894" y="1527819"/>
                      <a:pt x="0" y="1372470"/>
                    </a:cubicBezTo>
                    <a:cubicBezTo>
                      <a:pt x="4894" y="1217121"/>
                      <a:pt x="-24955" y="1022973"/>
                      <a:pt x="0" y="738486"/>
                    </a:cubicBezTo>
                    <a:cubicBezTo>
                      <a:pt x="24955" y="453999"/>
                      <a:pt x="-10103" y="28731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927657231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" name="图片 29">
                <a:extLst>
                  <a:ext uri="{FF2B5EF4-FFF2-40B4-BE49-F238E27FC236}">
                    <a16:creationId xmlns:a16="http://schemas.microsoft.com/office/drawing/2014/main" id="{2707422E-D728-33F3-7C9E-B6FC0A0E66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0839" y="2041740"/>
                <a:ext cx="5373314" cy="1933665"/>
              </a:xfrm>
              <a:prstGeom prst="rect">
                <a:avLst/>
              </a:prstGeom>
            </p:spPr>
          </p:pic>
        </p:grpSp>
      </p:grpSp>
      <p:sp>
        <p:nvSpPr>
          <p:cNvPr id="33" name="爆炸形: 8 pt  32">
            <a:extLst>
              <a:ext uri="{FF2B5EF4-FFF2-40B4-BE49-F238E27FC236}">
                <a16:creationId xmlns:a16="http://schemas.microsoft.com/office/drawing/2014/main" id="{171E6F16-AF8E-4640-E403-B94D4D963077}"/>
              </a:ext>
            </a:extLst>
          </p:cNvPr>
          <p:cNvSpPr/>
          <p:nvPr/>
        </p:nvSpPr>
        <p:spPr>
          <a:xfrm>
            <a:off x="1981200" y="1089951"/>
            <a:ext cx="1686119" cy="1029903"/>
          </a:xfrm>
          <a:prstGeom prst="irregularSeal1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图片 26" descr="\documentclass[a4paper, 12pt]{extarticle}&#10;\usepackage{amsmath}&#10;\pagestyle{empty}&#10;\usepackage{enumitem}&#10;\usepackage[dvipsnames]{xcolor}&#10;\usepackage{geometry}&#10;\usepackage{diagbox}&#10;\geometry{a4paper,scale=0.5}&#10;&#10;\usepackage{xeCJK}&#10;\setCJKmainfont{SimSun}[BoldFont=Microsoft YaHei]&#10;%\setCJKmainfont{Microsoft YaHei}&#10;&#10;\usepackage{shadowtext}&#10;&#10;\usepackage{algorithm}&#10;\usepackage{algorithmic}&#10;&#10;\begin{document}&#10;\noindent&#10;\renewcommand{\arraystretch}{1.4}&#10;&#10;$$&#10;\begin{tabular}{c|c|c}&#10;\hline\hline \diagbox{\textbf{状态}}{\textbf{标号}}  &amp;  $a$ &amp; $b$  \\&#10;\hline 0 &amp; $\;1\;$ &amp; $\;0\;$ \\&#10;\hline 1 &amp; $\;1$ &amp; $\;2$  \\&#10;\hline 2 &amp; $\;1$ &amp; $\;3$ \\&#10;\hline 3 &amp; $\;0$ &amp; $\;1$\\&#10;\hline&#10;\end{tabular}&#10;$$&#10;&#10;&#10;\end{document} " title="IguanaTex Bitmap Display">
            <a:extLst>
              <a:ext uri="{FF2B5EF4-FFF2-40B4-BE49-F238E27FC236}">
                <a16:creationId xmlns:a16="http://schemas.microsoft.com/office/drawing/2014/main" id="{D75BA21C-853C-0DC1-07E8-48070676924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444" y="4585819"/>
            <a:ext cx="2112307" cy="219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9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91C1B0BC-DEA9-7589-45CF-882703865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3104" y="2300485"/>
            <a:ext cx="4018839" cy="3110471"/>
          </a:xfrm>
          <a:prstGeom prst="rect">
            <a:avLst/>
          </a:prstGeom>
        </p:spPr>
      </p:pic>
      <p:sp>
        <p:nvSpPr>
          <p:cNvPr id="3" name="object 3 1"/>
          <p:cNvSpPr txBox="1"/>
          <p:nvPr/>
        </p:nvSpPr>
        <p:spPr>
          <a:xfrm>
            <a:off x="419100" y="820820"/>
            <a:ext cx="8420100" cy="124906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460375" indent="-448309" algn="just">
              <a:lnSpc>
                <a:spcPct val="100000"/>
              </a:lnSpc>
              <a:spcBef>
                <a:spcPts val="780"/>
              </a:spcBef>
              <a:buClr>
                <a:srgbClr val="CC9900"/>
              </a:buClr>
              <a:buSzPct val="69642"/>
              <a:buFont typeface="Palatino Linotype"/>
              <a:buChar char="•"/>
              <a:tabLst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</a:t>
            </a:r>
            <a:r>
              <a:rPr lang="zh-CN" altLang="en-US" sz="2800" spc="-1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个自动机</a:t>
            </a: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接受输入字符</a:t>
            </a:r>
            <a:r>
              <a:rPr lang="zh-CN" altLang="en-US" sz="28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串</a:t>
            </a:r>
            <a:r>
              <a:rPr lang="en-US" altLang="zh-CN" sz="2800" i="1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</a:p>
          <a:p>
            <a:pPr marL="926466" lvl="1" indent="-457200" algn="just">
              <a:spcBef>
                <a:spcPts val="780"/>
              </a:spcBef>
              <a:buClr>
                <a:srgbClr val="CC9900"/>
              </a:buClr>
              <a:buSzPct val="69642"/>
              <a:buFont typeface="宋体" panose="02010600030101010101" pitchFamily="2" charset="-122"/>
              <a:buChar char="-"/>
              <a:tabLst>
                <a:tab pos="461009" algn="l"/>
              </a:tabLst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当且仅当存在一条从开始状态到某个接受状态的路径，且该路径各条边上的标号按顺序组成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(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不含𝜖标号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4065" y="5498165"/>
            <a:ext cx="8212735" cy="1321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0375" marR="5080" indent="-448309">
              <a:lnSpc>
                <a:spcPct val="100000"/>
              </a:lnSpc>
              <a:spcBef>
                <a:spcPts val="95"/>
              </a:spcBef>
              <a:buClr>
                <a:srgbClr val="CC9900"/>
              </a:buClr>
              <a:buSzPct val="69642"/>
              <a:buFont typeface="Palatino Linotype"/>
              <a:buChar char="•"/>
              <a:tabLst>
                <a:tab pos="460375" algn="l"/>
                <a:tab pos="461009" algn="l"/>
              </a:tabLst>
            </a:pPr>
            <a:r>
              <a:rPr lang="zh-CN" altLang="en-US" sz="2800" spc="5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UI"/>
              </a:rPr>
              <a:t>自动机</a:t>
            </a:r>
            <a:r>
              <a:rPr sz="2800" spc="5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UI"/>
              </a:rPr>
              <a:t>接受的语</a:t>
            </a:r>
            <a:r>
              <a:rPr sz="2800" spc="1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UI"/>
              </a:rPr>
              <a:t>言</a:t>
            </a:r>
            <a:r>
              <a:rPr sz="2800" spc="-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：从开始状态到达接受状态的</a:t>
            </a:r>
            <a:r>
              <a:rPr sz="2800" spc="-5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所有路</a:t>
            </a:r>
            <a:r>
              <a:rPr sz="2800" spc="-1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径</a:t>
            </a:r>
            <a:r>
              <a:rPr sz="2800" spc="-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的标号串的集合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SimSun"/>
            </a:endParaRPr>
          </a:p>
          <a:p>
            <a:pPr marL="461645">
              <a:lnSpc>
                <a:spcPct val="100000"/>
              </a:lnSpc>
              <a:spcBef>
                <a:spcPts val="605"/>
              </a:spcBef>
              <a:tabLst>
                <a:tab pos="901065" algn="l"/>
              </a:tabLst>
            </a:pPr>
            <a:r>
              <a:rPr sz="1550" spc="1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–	</a:t>
            </a:r>
            <a:r>
              <a:rPr sz="2400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即该</a:t>
            </a:r>
            <a:r>
              <a:rPr lang="zh-CN" altLang="en-US"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自动机</a:t>
            </a:r>
            <a:r>
              <a:rPr sz="2400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接受的所有符号串的集合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SimSu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46</a:t>
            </a: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55CC10BB-35D0-2A73-AF79-1363BC1191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5" y="38400"/>
            <a:ext cx="623153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输入字符串的接受与拒绝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10" name="object 3 2">
            <a:extLst>
              <a:ext uri="{FF2B5EF4-FFF2-40B4-BE49-F238E27FC236}">
                <a16:creationId xmlns:a16="http://schemas.microsoft.com/office/drawing/2014/main" id="{C8805CCF-CBDB-D656-EED7-CB6B39134410}"/>
              </a:ext>
            </a:extLst>
          </p:cNvPr>
          <p:cNvSpPr txBox="1"/>
          <p:nvPr/>
        </p:nvSpPr>
        <p:spPr>
          <a:xfrm>
            <a:off x="446138" y="2057400"/>
            <a:ext cx="4125862" cy="53091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460375" indent="-448309" algn="just">
              <a:lnSpc>
                <a:spcPct val="100000"/>
              </a:lnSpc>
              <a:spcBef>
                <a:spcPts val="645"/>
              </a:spcBef>
              <a:buClr>
                <a:srgbClr val="CC9900"/>
              </a:buClr>
              <a:buSzPct val="69642"/>
              <a:buFont typeface="Palatino Linotype"/>
              <a:buChar char="•"/>
              <a:tabLst>
                <a:tab pos="461009" algn="l"/>
              </a:tabLst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例子：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正则表达式</a:t>
            </a:r>
          </a:p>
        </p:txBody>
      </p:sp>
      <p:pic>
        <p:nvPicPr>
          <p:cNvPr id="5" name="图片 4" descr="\documentclass[a4paper, 12pt]{extarticle}&#10;\usepackage{amsmath}&#10;\pagestyle{empty}&#10;\usepackage{enumitem}&#10;\usepackage[dvipsnames]{xcolor}&#10;\usepackage{geometry}&#10;\geometry{a4paper,scale=0.67}&#10;&#10;\usepackage[no-math]{fontspec}&#10;%\setmainfont{Linux Libertine G}&#10;&#10;\usepackage{shadowtext}&#10;&#10;\begin{document}&#10;&#10;&#10;\noindent $aa^{\ast}|bb^{\ast}$&#10;&#10;\end{document} " title="IguanaTex Bitmap Display">
            <a:extLst>
              <a:ext uri="{FF2B5EF4-FFF2-40B4-BE49-F238E27FC236}">
                <a16:creationId xmlns:a16="http://schemas.microsoft.com/office/drawing/2014/main" id="{DB74C4C6-BC0F-CA18-FBC0-2355AD4144D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841" y="2300485"/>
            <a:ext cx="642437" cy="23132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4D418E4-EA58-2CEC-5A27-19F6EEBB56E9}"/>
              </a:ext>
            </a:extLst>
          </p:cNvPr>
          <p:cNvSpPr/>
          <p:nvPr/>
        </p:nvSpPr>
        <p:spPr>
          <a:xfrm>
            <a:off x="1897783" y="2219632"/>
            <a:ext cx="2369417" cy="34686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F7A0029E-8CD0-C680-0D1D-C27229E058A0}"/>
              </a:ext>
            </a:extLst>
          </p:cNvPr>
          <p:cNvGrpSpPr/>
          <p:nvPr/>
        </p:nvGrpSpPr>
        <p:grpSpPr>
          <a:xfrm>
            <a:off x="1897783" y="2682613"/>
            <a:ext cx="1338417" cy="369332"/>
            <a:chOff x="1897783" y="2682613"/>
            <a:chExt cx="1338417" cy="369332"/>
          </a:xfrm>
        </p:grpSpPr>
        <p:pic>
          <p:nvPicPr>
            <p:cNvPr id="32" name="图片 31" descr="\documentclass[a4paper, 12pt]{extarticle}&#10;\usepackage{amsmath}&#10;\pagestyle{empty}&#10;\usepackage{enumitem}&#10;\usepackage[dvipsnames]{xcolor}&#10;\usepackage{geometry}&#10;\geometry{a4paper,scale=0.67}&#10;&#10;\usepackage[no-math]{fontspec}&#10;%\setmainfont{Linux Libertine G}&#10;&#10;\usepackage{shadowtext}&#10;&#10;\begin{document}&#10;&#10;\noindent$aaa$&#10;\end{document} " title="IguanaTex Bitmap Display">
              <a:extLst>
                <a:ext uri="{FF2B5EF4-FFF2-40B4-BE49-F238E27FC236}">
                  <a16:creationId xmlns:a16="http://schemas.microsoft.com/office/drawing/2014/main" id="{6EBE3AA1-E358-BF1B-45D6-BA4E2B75317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8701" y="2789100"/>
              <a:ext cx="338968" cy="106500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1839B87-1193-E0F3-A484-88B36397055F}"/>
                </a:ext>
              </a:extLst>
            </p:cNvPr>
            <p:cNvSpPr/>
            <p:nvPr/>
          </p:nvSpPr>
          <p:spPr>
            <a:xfrm>
              <a:off x="1897783" y="2698781"/>
              <a:ext cx="1338417" cy="321991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D6B7843-6AF5-13AC-E2E3-9A9916D229C0}"/>
                </a:ext>
              </a:extLst>
            </p:cNvPr>
            <p:cNvSpPr txBox="1"/>
            <p:nvPr/>
          </p:nvSpPr>
          <p:spPr>
            <a:xfrm>
              <a:off x="1906513" y="268261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输入串</a:t>
              </a:r>
              <a:endParaRPr lang="en-US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9CECB8F1-4D6A-0C16-A304-F8432A1CB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772" y="3105264"/>
            <a:ext cx="4692318" cy="32373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37FD221-D8D9-0450-2028-5D77CAB3EF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138" y="4223628"/>
            <a:ext cx="4580375" cy="31930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5DA7782D-9F74-FF98-E089-43BE40B2E9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8765" y="4649571"/>
            <a:ext cx="4558354" cy="357841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64EB843E-884E-5417-A88F-1C135DDF3ECE}"/>
              </a:ext>
            </a:extLst>
          </p:cNvPr>
          <p:cNvGrpSpPr/>
          <p:nvPr/>
        </p:nvGrpSpPr>
        <p:grpSpPr>
          <a:xfrm>
            <a:off x="1897783" y="3793586"/>
            <a:ext cx="1338417" cy="369332"/>
            <a:chOff x="4753896" y="2208396"/>
            <a:chExt cx="1338417" cy="369332"/>
          </a:xfrm>
        </p:grpSpPr>
        <p:pic>
          <p:nvPicPr>
            <p:cNvPr id="27" name="图片 26" descr="\documentclass[a4paper, 12pt]{extarticle}&#10;\usepackage{amsmath}&#10;\pagestyle{empty}&#10;\usepackage{enumitem}&#10;\usepackage[dvipsnames]{xcolor}&#10;\usepackage{geometry}&#10;\geometry{a4paper,scale=0.67}&#10;&#10;\usepackage[no-math]{fontspec}&#10;%\setmainfont{Linux Libertine G}&#10;&#10;\usepackage{shadowtext}&#10;&#10;\begin{document}&#10;&#10;\noindent$aabb$&#10;\end{document} " title="IguanaTex Bitmap Display">
              <a:extLst>
                <a:ext uri="{FF2B5EF4-FFF2-40B4-BE49-F238E27FC236}">
                  <a16:creationId xmlns:a16="http://schemas.microsoft.com/office/drawing/2014/main" id="{7482D092-31A3-0FF4-C4DF-92231CEC86C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4814" y="2286000"/>
              <a:ext cx="415694" cy="163758"/>
            </a:xfrm>
            <a:prstGeom prst="rect">
              <a:avLst/>
            </a:prstGeom>
          </p:spPr>
        </p:pic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747ED7D2-8BAF-E9E4-64E5-B055537B45EE}"/>
                </a:ext>
              </a:extLst>
            </p:cNvPr>
            <p:cNvSpPr/>
            <p:nvPr/>
          </p:nvSpPr>
          <p:spPr>
            <a:xfrm>
              <a:off x="4753896" y="2224564"/>
              <a:ext cx="1338417" cy="321991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D80CDA0-E82D-BCB8-7996-D8D222A96597}"/>
                </a:ext>
              </a:extLst>
            </p:cNvPr>
            <p:cNvSpPr txBox="1"/>
            <p:nvPr/>
          </p:nvSpPr>
          <p:spPr>
            <a:xfrm>
              <a:off x="4762626" y="220839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输入串</a:t>
              </a:r>
              <a:endParaRPr lang="en-US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对象 12">
            <a:hlinkClick r:id="" action="ppaction://ole?verb=0"/>
            <a:extLst>
              <a:ext uri="{FF2B5EF4-FFF2-40B4-BE49-F238E27FC236}">
                <a16:creationId xmlns:a16="http://schemas.microsoft.com/office/drawing/2014/main" id="{77B09AF1-9501-05C7-B38E-64F87A3F71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5345407"/>
              </p:ext>
            </p:extLst>
          </p:nvPr>
        </p:nvGraphicFramePr>
        <p:xfrm>
          <a:off x="2044700" y="1539875"/>
          <a:ext cx="3822700" cy="2857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2" imgW="0" imgH="360" progId="FoxitReader.Document">
                  <p:embed/>
                </p:oleObj>
              </mc:Choice>
              <mc:Fallback>
                <p:oleObj name="PDF" r:id="rId2" imgW="0" imgH="36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44700" y="1539875"/>
                        <a:ext cx="3822700" cy="2857420"/>
                      </a:xfrm>
                      <a:prstGeom prst="rect">
                        <a:avLst/>
                      </a:prstGeom>
                      <a:ln>
                        <a:solidFill>
                          <a:srgbClr val="FFC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object 3 1"/>
          <p:cNvSpPr txBox="1"/>
          <p:nvPr/>
        </p:nvSpPr>
        <p:spPr>
          <a:xfrm>
            <a:off x="419100" y="820820"/>
            <a:ext cx="8420100" cy="53091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460375" indent="-448309" algn="just">
              <a:lnSpc>
                <a:spcPct val="100000"/>
              </a:lnSpc>
              <a:spcBef>
                <a:spcPts val="780"/>
              </a:spcBef>
              <a:buClr>
                <a:srgbClr val="CC9900"/>
              </a:buClr>
              <a:buSzPct val="69642"/>
              <a:buFont typeface="Palatino Linotype"/>
              <a:buChar char="•"/>
              <a:tabLst>
                <a:tab pos="461009" algn="l"/>
              </a:tabLst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更多例子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46</a:t>
            </a: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55CC10BB-35D0-2A73-AF79-1363BC1191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5" y="38400"/>
            <a:ext cx="623153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输入字符串的接受与拒绝</a:t>
            </a:r>
            <a:endParaRPr spc="-5" dirty="0">
              <a:solidFill>
                <a:schemeClr val="bg1"/>
              </a:solidFill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FF5824E-5157-9618-E5F8-96F79B9B5AD3}"/>
              </a:ext>
            </a:extLst>
          </p:cNvPr>
          <p:cNvGrpSpPr/>
          <p:nvPr/>
        </p:nvGrpSpPr>
        <p:grpSpPr>
          <a:xfrm>
            <a:off x="2819400" y="4223795"/>
            <a:ext cx="1457325" cy="931481"/>
            <a:chOff x="2210095" y="5417506"/>
            <a:chExt cx="1457325" cy="931481"/>
          </a:xfrm>
        </p:grpSpPr>
        <p:pic>
          <p:nvPicPr>
            <p:cNvPr id="16" name="图形 15" descr="长篇语音气泡">
              <a:extLst>
                <a:ext uri="{FF2B5EF4-FFF2-40B4-BE49-F238E27FC236}">
                  <a16:creationId xmlns:a16="http://schemas.microsoft.com/office/drawing/2014/main" id="{CDF95D86-EDA6-FF7E-6D69-52174DF04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2210095" y="5417506"/>
              <a:ext cx="1457325" cy="931481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101C2DE-7FF0-1F8F-C59A-13A078DBD466}"/>
                </a:ext>
              </a:extLst>
            </p:cNvPr>
            <p:cNvSpPr txBox="1"/>
            <p:nvPr/>
          </p:nvSpPr>
          <p:spPr>
            <a:xfrm>
              <a:off x="2331893" y="5813788"/>
              <a:ext cx="1213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click above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62546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>
            <a:extLst>
              <a:ext uri="{FF2B5EF4-FFF2-40B4-BE49-F238E27FC236}">
                <a16:creationId xmlns:a16="http://schemas.microsoft.com/office/drawing/2014/main" id="{AC7BBDE7-6981-C291-7021-E774C239F179}"/>
              </a:ext>
            </a:extLst>
          </p:cNvPr>
          <p:cNvSpPr/>
          <p:nvPr/>
        </p:nvSpPr>
        <p:spPr>
          <a:xfrm>
            <a:off x="2913017" y="2573383"/>
            <a:ext cx="3461658" cy="2704011"/>
          </a:xfrm>
          <a:custGeom>
            <a:avLst/>
            <a:gdLst>
              <a:gd name="connsiteX0" fmla="*/ 0 w 3461658"/>
              <a:gd name="connsiteY0" fmla="*/ 0 h 2704011"/>
              <a:gd name="connsiteX1" fmla="*/ 623098 w 3461658"/>
              <a:gd name="connsiteY1" fmla="*/ 0 h 2704011"/>
              <a:gd name="connsiteX2" fmla="*/ 1315430 w 3461658"/>
              <a:gd name="connsiteY2" fmla="*/ 0 h 2704011"/>
              <a:gd name="connsiteX3" fmla="*/ 1903912 w 3461658"/>
              <a:gd name="connsiteY3" fmla="*/ 0 h 2704011"/>
              <a:gd name="connsiteX4" fmla="*/ 2492394 w 3461658"/>
              <a:gd name="connsiteY4" fmla="*/ 0 h 2704011"/>
              <a:gd name="connsiteX5" fmla="*/ 3461658 w 3461658"/>
              <a:gd name="connsiteY5" fmla="*/ 0 h 2704011"/>
              <a:gd name="connsiteX6" fmla="*/ 3461658 w 3461658"/>
              <a:gd name="connsiteY6" fmla="*/ 703043 h 2704011"/>
              <a:gd name="connsiteX7" fmla="*/ 3461658 w 3461658"/>
              <a:gd name="connsiteY7" fmla="*/ 1433126 h 2704011"/>
              <a:gd name="connsiteX8" fmla="*/ 3461658 w 3461658"/>
              <a:gd name="connsiteY8" fmla="*/ 2704011 h 2704011"/>
              <a:gd name="connsiteX9" fmla="*/ 2873176 w 3461658"/>
              <a:gd name="connsiteY9" fmla="*/ 2704011 h 2704011"/>
              <a:gd name="connsiteX10" fmla="*/ 2180845 w 3461658"/>
              <a:gd name="connsiteY10" fmla="*/ 2704011 h 2704011"/>
              <a:gd name="connsiteX11" fmla="*/ 1453896 w 3461658"/>
              <a:gd name="connsiteY11" fmla="*/ 2704011 h 2704011"/>
              <a:gd name="connsiteX12" fmla="*/ 692332 w 3461658"/>
              <a:gd name="connsiteY12" fmla="*/ 2704011 h 2704011"/>
              <a:gd name="connsiteX13" fmla="*/ 0 w 3461658"/>
              <a:gd name="connsiteY13" fmla="*/ 2704011 h 2704011"/>
              <a:gd name="connsiteX14" fmla="*/ 0 w 3461658"/>
              <a:gd name="connsiteY14" fmla="*/ 1973928 h 2704011"/>
              <a:gd name="connsiteX15" fmla="*/ 0 w 3461658"/>
              <a:gd name="connsiteY15" fmla="*/ 1297925 h 2704011"/>
              <a:gd name="connsiteX16" fmla="*/ 0 w 3461658"/>
              <a:gd name="connsiteY16" fmla="*/ 594882 h 2704011"/>
              <a:gd name="connsiteX17" fmla="*/ 0 w 3461658"/>
              <a:gd name="connsiteY17" fmla="*/ 0 h 2704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461658" h="2704011" fill="none" extrusionOk="0">
                <a:moveTo>
                  <a:pt x="0" y="0"/>
                </a:moveTo>
                <a:cubicBezTo>
                  <a:pt x="231338" y="-2361"/>
                  <a:pt x="370855" y="-11548"/>
                  <a:pt x="623098" y="0"/>
                </a:cubicBezTo>
                <a:cubicBezTo>
                  <a:pt x="875341" y="11548"/>
                  <a:pt x="1135060" y="-28079"/>
                  <a:pt x="1315430" y="0"/>
                </a:cubicBezTo>
                <a:cubicBezTo>
                  <a:pt x="1495800" y="28079"/>
                  <a:pt x="1686971" y="-25774"/>
                  <a:pt x="1903912" y="0"/>
                </a:cubicBezTo>
                <a:cubicBezTo>
                  <a:pt x="2120853" y="25774"/>
                  <a:pt x="2198711" y="-21567"/>
                  <a:pt x="2492394" y="0"/>
                </a:cubicBezTo>
                <a:cubicBezTo>
                  <a:pt x="2786077" y="21567"/>
                  <a:pt x="3212323" y="-17008"/>
                  <a:pt x="3461658" y="0"/>
                </a:cubicBezTo>
                <a:cubicBezTo>
                  <a:pt x="3461683" y="254958"/>
                  <a:pt x="3467664" y="385917"/>
                  <a:pt x="3461658" y="703043"/>
                </a:cubicBezTo>
                <a:cubicBezTo>
                  <a:pt x="3455652" y="1020169"/>
                  <a:pt x="3430096" y="1192137"/>
                  <a:pt x="3461658" y="1433126"/>
                </a:cubicBezTo>
                <a:cubicBezTo>
                  <a:pt x="3493220" y="1674115"/>
                  <a:pt x="3420341" y="2285924"/>
                  <a:pt x="3461658" y="2704011"/>
                </a:cubicBezTo>
                <a:cubicBezTo>
                  <a:pt x="3250154" y="2724005"/>
                  <a:pt x="3096227" y="2682418"/>
                  <a:pt x="2873176" y="2704011"/>
                </a:cubicBezTo>
                <a:cubicBezTo>
                  <a:pt x="2650125" y="2725604"/>
                  <a:pt x="2379621" y="2738162"/>
                  <a:pt x="2180845" y="2704011"/>
                </a:cubicBezTo>
                <a:cubicBezTo>
                  <a:pt x="1982069" y="2669860"/>
                  <a:pt x="1614364" y="2672223"/>
                  <a:pt x="1453896" y="2704011"/>
                </a:cubicBezTo>
                <a:cubicBezTo>
                  <a:pt x="1293428" y="2735799"/>
                  <a:pt x="933317" y="2722903"/>
                  <a:pt x="692332" y="2704011"/>
                </a:cubicBezTo>
                <a:cubicBezTo>
                  <a:pt x="451347" y="2685119"/>
                  <a:pt x="317650" y="2726330"/>
                  <a:pt x="0" y="2704011"/>
                </a:cubicBezTo>
                <a:cubicBezTo>
                  <a:pt x="-24014" y="2437184"/>
                  <a:pt x="18536" y="2218399"/>
                  <a:pt x="0" y="1973928"/>
                </a:cubicBezTo>
                <a:cubicBezTo>
                  <a:pt x="-18536" y="1729457"/>
                  <a:pt x="-3936" y="1517259"/>
                  <a:pt x="0" y="1297925"/>
                </a:cubicBezTo>
                <a:cubicBezTo>
                  <a:pt x="3936" y="1078591"/>
                  <a:pt x="10760" y="738306"/>
                  <a:pt x="0" y="594882"/>
                </a:cubicBezTo>
                <a:cubicBezTo>
                  <a:pt x="-10760" y="451458"/>
                  <a:pt x="1304" y="145059"/>
                  <a:pt x="0" y="0"/>
                </a:cubicBezTo>
                <a:close/>
              </a:path>
              <a:path w="3461658" h="2704011" stroke="0" extrusionOk="0">
                <a:moveTo>
                  <a:pt x="0" y="0"/>
                </a:moveTo>
                <a:cubicBezTo>
                  <a:pt x="177919" y="-8397"/>
                  <a:pt x="463208" y="28851"/>
                  <a:pt x="623098" y="0"/>
                </a:cubicBezTo>
                <a:cubicBezTo>
                  <a:pt x="782988" y="-28851"/>
                  <a:pt x="995414" y="-9208"/>
                  <a:pt x="1315430" y="0"/>
                </a:cubicBezTo>
                <a:cubicBezTo>
                  <a:pt x="1635446" y="9208"/>
                  <a:pt x="1720947" y="26507"/>
                  <a:pt x="1903912" y="0"/>
                </a:cubicBezTo>
                <a:cubicBezTo>
                  <a:pt x="2086877" y="-26507"/>
                  <a:pt x="2336377" y="28772"/>
                  <a:pt x="2630860" y="0"/>
                </a:cubicBezTo>
                <a:cubicBezTo>
                  <a:pt x="2925343" y="-28772"/>
                  <a:pt x="3238440" y="-38900"/>
                  <a:pt x="3461658" y="0"/>
                </a:cubicBezTo>
                <a:cubicBezTo>
                  <a:pt x="3464442" y="226026"/>
                  <a:pt x="3446929" y="356451"/>
                  <a:pt x="3461658" y="648963"/>
                </a:cubicBezTo>
                <a:cubicBezTo>
                  <a:pt x="3476387" y="941475"/>
                  <a:pt x="3455998" y="1161877"/>
                  <a:pt x="3461658" y="1324965"/>
                </a:cubicBezTo>
                <a:cubicBezTo>
                  <a:pt x="3467318" y="1488053"/>
                  <a:pt x="3438374" y="1837825"/>
                  <a:pt x="3461658" y="2028008"/>
                </a:cubicBezTo>
                <a:cubicBezTo>
                  <a:pt x="3484942" y="2218191"/>
                  <a:pt x="3469757" y="2408800"/>
                  <a:pt x="3461658" y="2704011"/>
                </a:cubicBezTo>
                <a:cubicBezTo>
                  <a:pt x="3293412" y="2678053"/>
                  <a:pt x="2950963" y="2731801"/>
                  <a:pt x="2769326" y="2704011"/>
                </a:cubicBezTo>
                <a:cubicBezTo>
                  <a:pt x="2587689" y="2676221"/>
                  <a:pt x="2410726" y="2708521"/>
                  <a:pt x="2180845" y="2704011"/>
                </a:cubicBezTo>
                <a:cubicBezTo>
                  <a:pt x="1950964" y="2699501"/>
                  <a:pt x="1736361" y="2705544"/>
                  <a:pt x="1453896" y="2704011"/>
                </a:cubicBezTo>
                <a:cubicBezTo>
                  <a:pt x="1171431" y="2702478"/>
                  <a:pt x="900500" y="2730743"/>
                  <a:pt x="692332" y="2704011"/>
                </a:cubicBezTo>
                <a:cubicBezTo>
                  <a:pt x="484164" y="2677279"/>
                  <a:pt x="322157" y="2706491"/>
                  <a:pt x="0" y="2704011"/>
                </a:cubicBezTo>
                <a:cubicBezTo>
                  <a:pt x="26898" y="2412954"/>
                  <a:pt x="5329" y="2143405"/>
                  <a:pt x="0" y="2000968"/>
                </a:cubicBezTo>
                <a:cubicBezTo>
                  <a:pt x="-5329" y="1858531"/>
                  <a:pt x="24245" y="1522771"/>
                  <a:pt x="0" y="1352006"/>
                </a:cubicBezTo>
                <a:cubicBezTo>
                  <a:pt x="-24245" y="1181241"/>
                  <a:pt x="-7359" y="811498"/>
                  <a:pt x="0" y="621923"/>
                </a:cubicBezTo>
                <a:cubicBezTo>
                  <a:pt x="7359" y="432348"/>
                  <a:pt x="-26713" y="26495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2765723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43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D6A4977-70D5-1EDD-6091-643264DF16E4}"/>
              </a:ext>
            </a:extLst>
          </p:cNvPr>
          <p:cNvSpPr txBox="1"/>
          <p:nvPr/>
        </p:nvSpPr>
        <p:spPr>
          <a:xfrm>
            <a:off x="520632" y="801567"/>
            <a:ext cx="6705600" cy="53232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indent="-457200">
              <a:lnSpc>
                <a:spcPts val="36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例子</a:t>
            </a:r>
            <a:endParaRPr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4A29D19-EF4D-68AC-18C2-B1C2DB36CE87}"/>
              </a:ext>
            </a:extLst>
          </p:cNvPr>
          <p:cNvGrpSpPr/>
          <p:nvPr/>
        </p:nvGrpSpPr>
        <p:grpSpPr>
          <a:xfrm>
            <a:off x="741195" y="1452644"/>
            <a:ext cx="2829309" cy="369332"/>
            <a:chOff x="741195" y="1403484"/>
            <a:chExt cx="2829309" cy="369332"/>
          </a:xfrm>
        </p:grpSpPr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829656AC-7720-0A4F-E710-8C16F8534D1C}"/>
                </a:ext>
              </a:extLst>
            </p:cNvPr>
            <p:cNvSpPr>
              <a:spLocks noChangeAspect="1"/>
            </p:cNvSpPr>
            <p:nvPr/>
          </p:nvSpPr>
          <p:spPr>
            <a:xfrm rot="19925920">
              <a:off x="741195" y="1551040"/>
              <a:ext cx="74430" cy="69839"/>
            </a:xfrm>
            <a:prstGeom prst="triangle">
              <a:avLst/>
            </a:prstGeom>
            <a:solidFill>
              <a:srgbClr val="3333B2"/>
            </a:solidFill>
            <a:ln w="3175">
              <a:solidFill>
                <a:srgbClr val="3333B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96D1DDB-9EAB-1803-4153-A058916B4433}"/>
                </a:ext>
              </a:extLst>
            </p:cNvPr>
            <p:cNvSpPr txBox="1"/>
            <p:nvPr/>
          </p:nvSpPr>
          <p:spPr>
            <a:xfrm>
              <a:off x="843435" y="1403484"/>
              <a:ext cx="27270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inux Libertine G" panose="02000503000000000000" pitchFamily="2" charset="0"/>
                </a:rPr>
                <a:t>正则表达式</a:t>
              </a:r>
            </a:p>
          </p:txBody>
        </p:sp>
        <p:pic>
          <p:nvPicPr>
            <p:cNvPr id="7" name="图片 6" descr="\documentclass[a4paper, 12pt]{extarticle}&#10;\usepackage{amsmath}&#10;\pagestyle{empty}&#10;\usepackage{enumitem}&#10;\usepackage[dvipsnames]{xcolor}&#10;\usepackage{geometry}&#10;\geometry{a4paper,scale=0.67}&#10;&#10;\usepackage[no-math]{fontspec}&#10;%\setmainfont{Linux Libertine G}&#10;&#10;\usepackage{shadowtext}&#10;&#10;\begin{document}&#10;&#10;\noindent $aa^{\ast}|bb^{\ast}$&#10;&#10;\end{document} " title="IguanaTex Bitmap Display">
              <a:extLst>
                <a:ext uri="{FF2B5EF4-FFF2-40B4-BE49-F238E27FC236}">
                  <a16:creationId xmlns:a16="http://schemas.microsoft.com/office/drawing/2014/main" id="{CE5C263F-9B18-EC6D-E0F8-442CF487A4A7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7710" y="1481974"/>
              <a:ext cx="642437" cy="231323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3BD1AAC-95C3-D9E2-8A9E-7C35B5BB1A40}"/>
              </a:ext>
            </a:extLst>
          </p:cNvPr>
          <p:cNvGrpSpPr/>
          <p:nvPr/>
        </p:nvGrpSpPr>
        <p:grpSpPr>
          <a:xfrm>
            <a:off x="722198" y="2819400"/>
            <a:ext cx="2829309" cy="369332"/>
            <a:chOff x="767591" y="1403484"/>
            <a:chExt cx="2829309" cy="369332"/>
          </a:xfrm>
        </p:grpSpPr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4F5F86C2-8257-0568-0AE1-E688C4E9D918}"/>
                </a:ext>
              </a:extLst>
            </p:cNvPr>
            <p:cNvSpPr>
              <a:spLocks noChangeAspect="1"/>
            </p:cNvSpPr>
            <p:nvPr/>
          </p:nvSpPr>
          <p:spPr>
            <a:xfrm rot="19925920">
              <a:off x="767591" y="1551040"/>
              <a:ext cx="74430" cy="69839"/>
            </a:xfrm>
            <a:prstGeom prst="triangle">
              <a:avLst/>
            </a:prstGeom>
            <a:solidFill>
              <a:srgbClr val="3333B2"/>
            </a:solidFill>
            <a:ln w="3175">
              <a:solidFill>
                <a:srgbClr val="3333B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F66759B-24C5-0B30-23BB-55B0454C7E13}"/>
                </a:ext>
              </a:extLst>
            </p:cNvPr>
            <p:cNvSpPr txBox="1"/>
            <p:nvPr/>
          </p:nvSpPr>
          <p:spPr>
            <a:xfrm>
              <a:off x="869831" y="1403484"/>
              <a:ext cx="27270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inux Libertine G" panose="02000503000000000000" pitchFamily="2" charset="0"/>
                </a:rPr>
                <a:t>自动机</a:t>
              </a:r>
              <a:endParaRPr lang="zh-CN" altLang="en-US" dirty="0">
                <a:solidFill>
                  <a:schemeClr val="bg2">
                    <a:lumMod val="10000"/>
                  </a:schemeClr>
                </a:solidFill>
                <a:latin typeface="Linux Libertine G" panose="02000503000000000000" pitchFamily="2" charset="0"/>
                <a:cs typeface="Linux Libertine G" panose="02000503000000000000" pitchFamily="2" charset="0"/>
              </a:endParaRPr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CF3CCB71-5695-FB86-F4AC-9246D25896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7581" y="2675765"/>
            <a:ext cx="3321355" cy="2570637"/>
          </a:xfrm>
          <a:prstGeom prst="rect">
            <a:avLst/>
          </a:prstGeom>
        </p:spPr>
      </p:pic>
      <p:sp>
        <p:nvSpPr>
          <p:cNvPr id="14" name="object 2">
            <a:extLst>
              <a:ext uri="{FF2B5EF4-FFF2-40B4-BE49-F238E27FC236}">
                <a16:creationId xmlns:a16="http://schemas.microsoft.com/office/drawing/2014/main" id="{EB0FA63A-9C90-0A76-368E-381967E9CF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665" y="76200"/>
            <a:ext cx="912713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RE</a:t>
            </a:r>
            <a:r>
              <a:rPr lang="zh-CN" altLang="en-US" spc="-5" dirty="0">
                <a:solidFill>
                  <a:schemeClr val="bg1"/>
                </a:solidFill>
              </a:rPr>
              <a:t>、自动机、</a:t>
            </a:r>
            <a:r>
              <a:rPr spc="-5" dirty="0" err="1">
                <a:solidFill>
                  <a:schemeClr val="bg1"/>
                </a:solidFill>
              </a:rPr>
              <a:t>语言</a:t>
            </a:r>
            <a:r>
              <a:rPr lang="zh-CN" altLang="en-US" spc="-5" dirty="0">
                <a:solidFill>
                  <a:schemeClr val="bg1"/>
                </a:solidFill>
              </a:rPr>
              <a:t>和词法分析器的关系</a:t>
            </a:r>
            <a:endParaRPr spc="-5" dirty="0">
              <a:solidFill>
                <a:schemeClr val="bg1"/>
              </a:solidFill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CE0D9AD-8E15-F84A-A008-677AD1EE1CCC}"/>
              </a:ext>
            </a:extLst>
          </p:cNvPr>
          <p:cNvGrpSpPr/>
          <p:nvPr/>
        </p:nvGrpSpPr>
        <p:grpSpPr>
          <a:xfrm>
            <a:off x="3200400" y="1363223"/>
            <a:ext cx="4876800" cy="449621"/>
            <a:chOff x="3200400" y="1363223"/>
            <a:chExt cx="4876800" cy="449621"/>
          </a:xfrm>
        </p:grpSpPr>
        <p:pic>
          <p:nvPicPr>
            <p:cNvPr id="15" name="图片 14" descr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%\item[\textcolor{blue}{\LARGE\textbullet}]&#10;&#10;\begin{document}&#10;&#10;\color{blue} $L\big(aa^{\ast}|bb^{\ast}\big)$&#10;&#10;\end{document}" title="IguanaTex Bitmap Display">
              <a:extLst>
                <a:ext uri="{FF2B5EF4-FFF2-40B4-BE49-F238E27FC236}">
                  <a16:creationId xmlns:a16="http://schemas.microsoft.com/office/drawing/2014/main" id="{7843EFC1-BFF6-0F0E-2513-DCFA17E8D1F6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8837" y="1508002"/>
              <a:ext cx="1088363" cy="304842"/>
            </a:xfrm>
            <a:prstGeom prst="rect">
              <a:avLst/>
            </a:prstGeom>
          </p:spPr>
        </p:pic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D265CAD3-3C2C-6A09-884A-3CBB2BADD3EE}"/>
                </a:ext>
              </a:extLst>
            </p:cNvPr>
            <p:cNvGrpSpPr/>
            <p:nvPr/>
          </p:nvGrpSpPr>
          <p:grpSpPr>
            <a:xfrm>
              <a:off x="3200400" y="1363223"/>
              <a:ext cx="3602182" cy="307777"/>
              <a:chOff x="3200400" y="1343559"/>
              <a:chExt cx="3602182" cy="307777"/>
            </a:xfrm>
          </p:grpSpPr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6BEA55BC-5621-2E5F-EEFB-1A78C3630516}"/>
                  </a:ext>
                </a:extLst>
              </p:cNvPr>
              <p:cNvCxnSpPr/>
              <p:nvPr/>
            </p:nvCxnSpPr>
            <p:spPr>
              <a:xfrm>
                <a:off x="3200400" y="1608787"/>
                <a:ext cx="3602182" cy="0"/>
              </a:xfrm>
              <a:prstGeom prst="line">
                <a:avLst/>
              </a:prstGeom>
              <a:ln w="3175">
                <a:solidFill>
                  <a:srgbClr val="0000FF"/>
                </a:solidFill>
                <a:prstDash val="lgDash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97895F4-1422-301E-10AC-3FF184996C8D}"/>
                  </a:ext>
                </a:extLst>
              </p:cNvPr>
              <p:cNvSpPr txBox="1"/>
              <p:nvPr/>
            </p:nvSpPr>
            <p:spPr>
              <a:xfrm>
                <a:off x="4714061" y="1343559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dirty="0">
                    <a:solidFill>
                      <a:srgbClr val="0000FF"/>
                    </a:solidFill>
                  </a:rPr>
                  <a:t>定义</a:t>
                </a:r>
                <a:endParaRPr lang="en-US" sz="1400" dirty="0">
                  <a:solidFill>
                    <a:srgbClr val="0000FF"/>
                  </a:solidFill>
                </a:endParaRPr>
              </a:p>
            </p:txBody>
          </p:sp>
        </p:grp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16A5CE3-5286-7EDD-7821-12E99EABB5CB}"/>
              </a:ext>
            </a:extLst>
          </p:cNvPr>
          <p:cNvGrpSpPr/>
          <p:nvPr/>
        </p:nvGrpSpPr>
        <p:grpSpPr>
          <a:xfrm rot="2805817">
            <a:off x="6410294" y="1654143"/>
            <a:ext cx="364202" cy="1309640"/>
            <a:chOff x="5323514" y="1834273"/>
            <a:chExt cx="364202" cy="1309640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569D8DDF-FEC6-5A39-4FE0-60FBFC51A1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38800" y="1834273"/>
              <a:ext cx="0" cy="1309640"/>
            </a:xfrm>
            <a:prstGeom prst="line">
              <a:avLst/>
            </a:prstGeom>
            <a:ln w="3175">
              <a:solidFill>
                <a:srgbClr val="0000FF"/>
              </a:solidFill>
              <a:prstDash val="lg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C631EEE8-2312-AE65-E305-16F9560180F3}"/>
                </a:ext>
              </a:extLst>
            </p:cNvPr>
            <p:cNvSpPr txBox="1"/>
            <p:nvPr/>
          </p:nvSpPr>
          <p:spPr>
            <a:xfrm>
              <a:off x="5323514" y="2227483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rgbClr val="0000FF"/>
                  </a:solidFill>
                </a:rPr>
                <a:t>接</a:t>
              </a:r>
              <a:endParaRPr lang="en-US" altLang="zh-CN" sz="1400" dirty="0">
                <a:solidFill>
                  <a:srgbClr val="0000FF"/>
                </a:solidFill>
              </a:endParaRPr>
            </a:p>
            <a:p>
              <a:r>
                <a:rPr lang="zh-CN" altLang="en-US" sz="1400" dirty="0">
                  <a:solidFill>
                    <a:srgbClr val="0000FF"/>
                  </a:solidFill>
                </a:rPr>
                <a:t>受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D76CDE2-AF06-B87B-95BD-083C589FFFCA}"/>
              </a:ext>
            </a:extLst>
          </p:cNvPr>
          <p:cNvGrpSpPr/>
          <p:nvPr/>
        </p:nvGrpSpPr>
        <p:grpSpPr>
          <a:xfrm rot="2963851">
            <a:off x="2564278" y="2297128"/>
            <a:ext cx="1848489" cy="307777"/>
            <a:chOff x="3071707" y="1301127"/>
            <a:chExt cx="2236672" cy="307777"/>
          </a:xfrm>
        </p:grpSpPr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381595E5-18FC-A216-15B5-F0CAB45BEA9F}"/>
                </a:ext>
              </a:extLst>
            </p:cNvPr>
            <p:cNvCxnSpPr/>
            <p:nvPr/>
          </p:nvCxnSpPr>
          <p:spPr>
            <a:xfrm>
              <a:off x="3071707" y="1608787"/>
              <a:ext cx="2236672" cy="0"/>
            </a:xfrm>
            <a:prstGeom prst="line">
              <a:avLst/>
            </a:prstGeom>
            <a:ln w="3175">
              <a:solidFill>
                <a:srgbClr val="339933"/>
              </a:solidFill>
              <a:prstDash val="lg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6464CC7-01F3-8443-ED2D-3E387E5F16D3}"/>
                </a:ext>
              </a:extLst>
            </p:cNvPr>
            <p:cNvSpPr txBox="1"/>
            <p:nvPr/>
          </p:nvSpPr>
          <p:spPr>
            <a:xfrm>
              <a:off x="3488511" y="1301127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rgbClr val="339933"/>
                  </a:solidFill>
                </a:rPr>
                <a:t>构造</a:t>
              </a:r>
              <a:endParaRPr lang="en-US" sz="1400" dirty="0">
                <a:solidFill>
                  <a:srgbClr val="339933"/>
                </a:solidFill>
              </a:endParaRPr>
            </a:p>
          </p:txBody>
        </p:sp>
      </p:grpSp>
      <p:sp>
        <p:nvSpPr>
          <p:cNvPr id="26" name="对话气泡: 圆角矩形 25">
            <a:extLst>
              <a:ext uri="{FF2B5EF4-FFF2-40B4-BE49-F238E27FC236}">
                <a16:creationId xmlns:a16="http://schemas.microsoft.com/office/drawing/2014/main" id="{EBA84AD3-DB4E-A6C4-89FA-CC41ABB87550}"/>
              </a:ext>
            </a:extLst>
          </p:cNvPr>
          <p:cNvSpPr/>
          <p:nvPr/>
        </p:nvSpPr>
        <p:spPr>
          <a:xfrm rot="10800000" flipV="1">
            <a:off x="985075" y="2261089"/>
            <a:ext cx="1769132" cy="290003"/>
          </a:xfrm>
          <a:prstGeom prst="wedgeRoundRectCallout">
            <a:avLst>
              <a:gd name="adj1" fmla="val -73074"/>
              <a:gd name="adj2" fmla="val -51480"/>
              <a:gd name="adj3" fmla="val 16667"/>
            </a:avLst>
          </a:prstGeom>
          <a:solidFill>
            <a:srgbClr val="FFC000">
              <a:alpha val="22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6">
              <a:lnSpc>
                <a:spcPct val="100000"/>
              </a:lnSpc>
              <a:spcBef>
                <a:spcPts val="795"/>
              </a:spcBef>
              <a:buClr>
                <a:srgbClr val="CC9900"/>
              </a:buClr>
              <a:buSzPct val="69642"/>
              <a:tabLst>
                <a:tab pos="460375" algn="l"/>
                <a:tab pos="461009" algn="l"/>
              </a:tabLst>
            </a:pPr>
            <a:r>
              <a:rPr lang="zh-CN" altLang="en-US" sz="1100" dirty="0">
                <a:solidFill>
                  <a:schemeClr val="tx1"/>
                </a:solidFill>
                <a:latin typeface="Palatino Linotype"/>
                <a:cs typeface="Palatino Linotype"/>
              </a:rPr>
              <a:t>至于如何构造，这是后话</a:t>
            </a:r>
            <a:endParaRPr lang="en-US" altLang="zh-CN" sz="1100" dirty="0">
              <a:solidFill>
                <a:schemeClr val="tx1"/>
              </a:solidFill>
              <a:latin typeface="Palatino Linotype"/>
              <a:cs typeface="Palatino Linotype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FBA4FC1-5B65-EF2C-145C-73390562E40F}"/>
              </a:ext>
            </a:extLst>
          </p:cNvPr>
          <p:cNvGrpSpPr/>
          <p:nvPr/>
        </p:nvGrpSpPr>
        <p:grpSpPr>
          <a:xfrm rot="16200000">
            <a:off x="4342376" y="5371107"/>
            <a:ext cx="608671" cy="307777"/>
            <a:chOff x="3875860" y="1343559"/>
            <a:chExt cx="608671" cy="307777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BD32A49E-F8F4-803E-576A-E98A803A564E}"/>
                </a:ext>
              </a:extLst>
            </p:cNvPr>
            <p:cNvCxnSpPr/>
            <p:nvPr/>
          </p:nvCxnSpPr>
          <p:spPr>
            <a:xfrm>
              <a:off x="3895545" y="1608791"/>
              <a:ext cx="588986" cy="0"/>
            </a:xfrm>
            <a:prstGeom prst="line">
              <a:avLst/>
            </a:prstGeom>
            <a:ln w="3175">
              <a:solidFill>
                <a:srgbClr val="339933"/>
              </a:solidFill>
              <a:prstDash val="lg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38EBB48-D533-B7A2-66A2-EEED5253A28F}"/>
                </a:ext>
              </a:extLst>
            </p:cNvPr>
            <p:cNvSpPr txBox="1"/>
            <p:nvPr/>
          </p:nvSpPr>
          <p:spPr>
            <a:xfrm>
              <a:off x="3875860" y="134355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rgbClr val="339933"/>
                  </a:solidFill>
                </a:rPr>
                <a:t>模拟</a:t>
              </a:r>
              <a:endParaRPr lang="en-US" sz="1400" dirty="0">
                <a:solidFill>
                  <a:srgbClr val="339933"/>
                </a:solidFill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A51CC18-685E-7BF8-D2DA-7009883168AF}"/>
              </a:ext>
            </a:extLst>
          </p:cNvPr>
          <p:cNvGrpSpPr/>
          <p:nvPr/>
        </p:nvGrpSpPr>
        <p:grpSpPr>
          <a:xfrm>
            <a:off x="8216545" y="1443512"/>
            <a:ext cx="990601" cy="369332"/>
            <a:chOff x="767591" y="1403484"/>
            <a:chExt cx="990601" cy="369332"/>
          </a:xfrm>
        </p:grpSpPr>
        <p:sp>
          <p:nvSpPr>
            <p:cNvPr id="28" name="等腰三角形 27">
              <a:extLst>
                <a:ext uri="{FF2B5EF4-FFF2-40B4-BE49-F238E27FC236}">
                  <a16:creationId xmlns:a16="http://schemas.microsoft.com/office/drawing/2014/main" id="{000A5BED-B7A9-B9E5-5B6B-AEBE833BC138}"/>
                </a:ext>
              </a:extLst>
            </p:cNvPr>
            <p:cNvSpPr>
              <a:spLocks noChangeAspect="1"/>
            </p:cNvSpPr>
            <p:nvPr/>
          </p:nvSpPr>
          <p:spPr>
            <a:xfrm rot="9091874">
              <a:off x="767591" y="1551040"/>
              <a:ext cx="74430" cy="69839"/>
            </a:xfrm>
            <a:prstGeom prst="triangle">
              <a:avLst/>
            </a:prstGeom>
            <a:solidFill>
              <a:srgbClr val="3333B2"/>
            </a:solidFill>
            <a:ln w="3175">
              <a:solidFill>
                <a:srgbClr val="3333B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8DE8B91A-A59F-4205-4CB3-90C4198614F9}"/>
                </a:ext>
              </a:extLst>
            </p:cNvPr>
            <p:cNvSpPr txBox="1"/>
            <p:nvPr/>
          </p:nvSpPr>
          <p:spPr>
            <a:xfrm>
              <a:off x="869832" y="1403484"/>
              <a:ext cx="888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inux Libertine G" panose="02000503000000000000" pitchFamily="2" charset="0"/>
                </a:rPr>
                <a:t>语言</a:t>
              </a:r>
              <a:endParaRPr lang="zh-CN" altLang="en-US" dirty="0">
                <a:solidFill>
                  <a:schemeClr val="bg2">
                    <a:lumMod val="10000"/>
                  </a:schemeClr>
                </a:solidFill>
                <a:latin typeface="Linux Libertine G" panose="02000503000000000000" pitchFamily="2" charset="0"/>
                <a:cs typeface="Linux Libertine G" panose="02000503000000000000" pitchFamily="2" charset="0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FA6DD416-4B8B-87FB-9B12-1E09E397BBC8}"/>
              </a:ext>
            </a:extLst>
          </p:cNvPr>
          <p:cNvGrpSpPr/>
          <p:nvPr/>
        </p:nvGrpSpPr>
        <p:grpSpPr>
          <a:xfrm>
            <a:off x="734213" y="5521659"/>
            <a:ext cx="2829309" cy="369332"/>
            <a:chOff x="767591" y="1403484"/>
            <a:chExt cx="2829309" cy="369332"/>
          </a:xfrm>
        </p:grpSpPr>
        <p:sp>
          <p:nvSpPr>
            <p:cNvPr id="31" name="等腰三角形 30">
              <a:extLst>
                <a:ext uri="{FF2B5EF4-FFF2-40B4-BE49-F238E27FC236}">
                  <a16:creationId xmlns:a16="http://schemas.microsoft.com/office/drawing/2014/main" id="{1AD7B388-6E58-1BD3-10D4-046882B91053}"/>
                </a:ext>
              </a:extLst>
            </p:cNvPr>
            <p:cNvSpPr>
              <a:spLocks noChangeAspect="1"/>
            </p:cNvSpPr>
            <p:nvPr/>
          </p:nvSpPr>
          <p:spPr>
            <a:xfrm rot="19925920">
              <a:off x="767591" y="1551040"/>
              <a:ext cx="74430" cy="69839"/>
            </a:xfrm>
            <a:prstGeom prst="triangle">
              <a:avLst/>
            </a:prstGeom>
            <a:solidFill>
              <a:srgbClr val="3333B2"/>
            </a:solidFill>
            <a:ln w="3175">
              <a:solidFill>
                <a:srgbClr val="3333B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3AA758BD-429E-2420-60B5-A1F20B2B6657}"/>
                </a:ext>
              </a:extLst>
            </p:cNvPr>
            <p:cNvSpPr txBox="1"/>
            <p:nvPr/>
          </p:nvSpPr>
          <p:spPr>
            <a:xfrm>
              <a:off x="869831" y="1403484"/>
              <a:ext cx="27270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inux Libertine G" panose="02000503000000000000" pitchFamily="2" charset="0"/>
                </a:rPr>
                <a:t>词法分析器</a:t>
              </a:r>
              <a:endParaRPr lang="zh-CN" altLang="en-US" dirty="0">
                <a:solidFill>
                  <a:schemeClr val="bg2">
                    <a:lumMod val="10000"/>
                  </a:schemeClr>
                </a:solidFill>
                <a:latin typeface="Linux Libertine G" panose="02000503000000000000" pitchFamily="2" charset="0"/>
                <a:cs typeface="Linux Libertine G" panose="02000503000000000000" pitchFamily="2" charset="0"/>
              </a:endParaRP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1047E3AC-B31B-9601-1B7C-227B6F474B1E}"/>
              </a:ext>
            </a:extLst>
          </p:cNvPr>
          <p:cNvGrpSpPr/>
          <p:nvPr/>
        </p:nvGrpSpPr>
        <p:grpSpPr>
          <a:xfrm>
            <a:off x="7170188" y="3165392"/>
            <a:ext cx="2050012" cy="1025608"/>
            <a:chOff x="7170188" y="3165392"/>
            <a:chExt cx="2050012" cy="1025608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E079053F-F677-C33B-3EF5-3335676F23C6}"/>
                </a:ext>
              </a:extLst>
            </p:cNvPr>
            <p:cNvGrpSpPr/>
            <p:nvPr/>
          </p:nvGrpSpPr>
          <p:grpSpPr>
            <a:xfrm>
              <a:off x="8229599" y="3546313"/>
              <a:ext cx="990601" cy="369332"/>
              <a:chOff x="767591" y="1403484"/>
              <a:chExt cx="990601" cy="369332"/>
            </a:xfrm>
          </p:grpSpPr>
          <p:sp>
            <p:nvSpPr>
              <p:cNvPr id="42" name="等腰三角形 41">
                <a:extLst>
                  <a:ext uri="{FF2B5EF4-FFF2-40B4-BE49-F238E27FC236}">
                    <a16:creationId xmlns:a16="http://schemas.microsoft.com/office/drawing/2014/main" id="{0370B36C-39E8-BEAD-31D8-8CD405E416E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9091874">
                <a:off x="767591" y="1551040"/>
                <a:ext cx="74430" cy="69839"/>
              </a:xfrm>
              <a:prstGeom prst="triangle">
                <a:avLst/>
              </a:prstGeom>
              <a:solidFill>
                <a:srgbClr val="3333B2"/>
              </a:solidFill>
              <a:ln w="3175">
                <a:solidFill>
                  <a:srgbClr val="3333B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B8CFE28-13B1-8E3E-B826-BF5DE3E1AA7D}"/>
                  </a:ext>
                </a:extLst>
              </p:cNvPr>
              <p:cNvSpPr txBox="1"/>
              <p:nvPr/>
            </p:nvSpPr>
            <p:spPr>
              <a:xfrm>
                <a:off x="869832" y="1403484"/>
                <a:ext cx="8883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inux Libertine G" panose="02000503000000000000" pitchFamily="2" charset="0"/>
                  </a:rPr>
                  <a:t>字符串</a:t>
                </a:r>
              </a:p>
            </p:txBody>
          </p:sp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577B9F96-B231-9B8E-8C54-2F51C915B9A9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7170188" y="3165392"/>
              <a:ext cx="888360" cy="1025608"/>
              <a:chOff x="7170188" y="3165392"/>
              <a:chExt cx="888360" cy="1025608"/>
            </a:xfrm>
          </p:grpSpPr>
          <p:pic>
            <p:nvPicPr>
              <p:cNvPr id="47" name="图片 46" descr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%\item[\textcolor{blue}{\LARGE\textbullet}]&#10;&#10;\begin{document}&#10;&#10;\noindent&#10;$\mathbf{aa}$\\&#10;$\mathbf{aaaaa}$\\&#10;$\mathbf{bbbb}$\\&#10;$\mathbf{\dots}$&#10;&#10;\end{document} " title="IguanaTex Bitmap Display">
                <a:extLst>
                  <a:ext uri="{FF2B5EF4-FFF2-40B4-BE49-F238E27FC236}">
                    <a16:creationId xmlns:a16="http://schemas.microsoft.com/office/drawing/2014/main" id="{15BB6879-04E5-266C-3642-984E0E80419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7894" y="3340093"/>
                <a:ext cx="466325" cy="701207"/>
              </a:xfrm>
              <a:prstGeom prst="rect">
                <a:avLst/>
              </a:prstGeom>
              <a:ln>
                <a:noFill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</p:pic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28B56E39-A62B-51D5-0521-A67FE96D4760}"/>
                  </a:ext>
                </a:extLst>
              </p:cNvPr>
              <p:cNvSpPr/>
              <p:nvPr/>
            </p:nvSpPr>
            <p:spPr>
              <a:xfrm>
                <a:off x="7170188" y="3165392"/>
                <a:ext cx="888360" cy="1025608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  <a:extLst>
                  <a:ext uri="{C807C97D-BFC1-408E-A445-0C87EB9F89A2}">
                    <ask:lineSketchStyleProps xmlns:ask="http://schemas.microsoft.com/office/drawing/2018/sketchyshapes" sd="2954045632">
                      <a:custGeom>
                        <a:avLst/>
                        <a:gdLst>
                          <a:gd name="connsiteX0" fmla="*/ 0 w 888360"/>
                          <a:gd name="connsiteY0" fmla="*/ 0 h 1025608"/>
                          <a:gd name="connsiteX1" fmla="*/ 453064 w 888360"/>
                          <a:gd name="connsiteY1" fmla="*/ 0 h 1025608"/>
                          <a:gd name="connsiteX2" fmla="*/ 888360 w 888360"/>
                          <a:gd name="connsiteY2" fmla="*/ 0 h 1025608"/>
                          <a:gd name="connsiteX3" fmla="*/ 888360 w 888360"/>
                          <a:gd name="connsiteY3" fmla="*/ 492292 h 1025608"/>
                          <a:gd name="connsiteX4" fmla="*/ 888360 w 888360"/>
                          <a:gd name="connsiteY4" fmla="*/ 1025608 h 1025608"/>
                          <a:gd name="connsiteX5" fmla="*/ 470831 w 888360"/>
                          <a:gd name="connsiteY5" fmla="*/ 1025608 h 1025608"/>
                          <a:gd name="connsiteX6" fmla="*/ 0 w 888360"/>
                          <a:gd name="connsiteY6" fmla="*/ 1025608 h 1025608"/>
                          <a:gd name="connsiteX7" fmla="*/ 0 w 888360"/>
                          <a:gd name="connsiteY7" fmla="*/ 512804 h 1025608"/>
                          <a:gd name="connsiteX8" fmla="*/ 0 w 888360"/>
                          <a:gd name="connsiteY8" fmla="*/ 0 h 102560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888360" h="1025608" extrusionOk="0">
                            <a:moveTo>
                              <a:pt x="0" y="0"/>
                            </a:moveTo>
                            <a:cubicBezTo>
                              <a:pt x="138377" y="-49602"/>
                              <a:pt x="342893" y="4285"/>
                              <a:pt x="453064" y="0"/>
                            </a:cubicBezTo>
                            <a:cubicBezTo>
                              <a:pt x="563235" y="-4285"/>
                              <a:pt x="696128" y="39393"/>
                              <a:pt x="888360" y="0"/>
                            </a:cubicBezTo>
                            <a:cubicBezTo>
                              <a:pt x="933928" y="221023"/>
                              <a:pt x="838414" y="368724"/>
                              <a:pt x="888360" y="492292"/>
                            </a:cubicBezTo>
                            <a:cubicBezTo>
                              <a:pt x="938306" y="615860"/>
                              <a:pt x="832190" y="860497"/>
                              <a:pt x="888360" y="1025608"/>
                            </a:cubicBezTo>
                            <a:cubicBezTo>
                              <a:pt x="791857" y="1047332"/>
                              <a:pt x="585496" y="995375"/>
                              <a:pt x="470831" y="1025608"/>
                            </a:cubicBezTo>
                            <a:cubicBezTo>
                              <a:pt x="356166" y="1055841"/>
                              <a:pt x="141782" y="1007971"/>
                              <a:pt x="0" y="1025608"/>
                            </a:cubicBezTo>
                            <a:cubicBezTo>
                              <a:pt x="-56420" y="863622"/>
                              <a:pt x="56264" y="744815"/>
                              <a:pt x="0" y="512804"/>
                            </a:cubicBezTo>
                            <a:cubicBezTo>
                              <a:pt x="-56264" y="280793"/>
                              <a:pt x="1446" y="158110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ADF1CBF2-3881-AF9B-E49D-3F4C3F0FB2DF}"/>
              </a:ext>
            </a:extLst>
          </p:cNvPr>
          <p:cNvGrpSpPr/>
          <p:nvPr/>
        </p:nvGrpSpPr>
        <p:grpSpPr>
          <a:xfrm>
            <a:off x="7685849" y="1941493"/>
            <a:ext cx="364202" cy="1030307"/>
            <a:chOff x="5592254" y="2133215"/>
            <a:chExt cx="364202" cy="1030307"/>
          </a:xfrm>
        </p:grpSpPr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A4BB96EC-4415-F9F9-4E95-A71C9B155C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38800" y="2179570"/>
              <a:ext cx="0" cy="983952"/>
            </a:xfrm>
            <a:prstGeom prst="line">
              <a:avLst/>
            </a:prstGeom>
            <a:ln w="3175">
              <a:solidFill>
                <a:srgbClr val="C00000"/>
              </a:solidFill>
              <a:prstDash val="lg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94F09F7F-2EEC-C481-29B8-24E02BCE994B}"/>
                </a:ext>
              </a:extLst>
            </p:cNvPr>
            <p:cNvSpPr txBox="1"/>
            <p:nvPr/>
          </p:nvSpPr>
          <p:spPr>
            <a:xfrm>
              <a:off x="5592254" y="2133215"/>
              <a:ext cx="36420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zh-CN" sz="1400" dirty="0">
                <a:solidFill>
                  <a:srgbClr val="C00000"/>
                </a:solidFill>
              </a:endParaRPr>
            </a:p>
            <a:p>
              <a:r>
                <a:rPr lang="zh-CN" altLang="en-US" sz="1400" dirty="0">
                  <a:solidFill>
                    <a:srgbClr val="C00000"/>
                  </a:solidFill>
                </a:rPr>
                <a:t>子</a:t>
              </a:r>
              <a:endParaRPr lang="en-US" altLang="zh-CN" sz="1400" dirty="0">
                <a:solidFill>
                  <a:srgbClr val="C00000"/>
                </a:solidFill>
              </a:endParaRPr>
            </a:p>
            <a:p>
              <a:r>
                <a:rPr lang="zh-CN" altLang="en-US" sz="1400" dirty="0">
                  <a:solidFill>
                    <a:srgbClr val="C00000"/>
                  </a:solidFill>
                </a:rPr>
                <a:t>集</a:t>
              </a:r>
              <a:endParaRPr lang="en-US" altLang="zh-CN" sz="14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B7B4A1C6-C0C9-CF3B-4F9D-786B16DC1E47}"/>
              </a:ext>
            </a:extLst>
          </p:cNvPr>
          <p:cNvGrpSpPr/>
          <p:nvPr/>
        </p:nvGrpSpPr>
        <p:grpSpPr>
          <a:xfrm>
            <a:off x="5556737" y="4330036"/>
            <a:ext cx="2172173" cy="1938632"/>
            <a:chOff x="4633663" y="4335705"/>
            <a:chExt cx="2251310" cy="1938632"/>
          </a:xfrm>
        </p:grpSpPr>
        <p:cxnSp>
          <p:nvCxnSpPr>
            <p:cNvPr id="37" name="连接符: 肘形 36">
              <a:extLst>
                <a:ext uri="{FF2B5EF4-FFF2-40B4-BE49-F238E27FC236}">
                  <a16:creationId xmlns:a16="http://schemas.microsoft.com/office/drawing/2014/main" id="{23151D62-23F6-918E-8448-0ECC7C862F3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633663" y="4335705"/>
              <a:ext cx="2251310" cy="1933603"/>
            </a:xfrm>
            <a:prstGeom prst="bentConnector3">
              <a:avLst>
                <a:gd name="adj1" fmla="val 643"/>
              </a:avLst>
            </a:prstGeom>
            <a:ln w="3175">
              <a:solidFill>
                <a:srgbClr val="C00000"/>
              </a:solidFill>
              <a:prstDash val="lg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258F0663-3EE9-07F2-68AB-239A6EEE5D03}"/>
                </a:ext>
              </a:extLst>
            </p:cNvPr>
            <p:cNvSpPr txBox="1"/>
            <p:nvPr/>
          </p:nvSpPr>
          <p:spPr>
            <a:xfrm>
              <a:off x="5259825" y="5966560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/>
                <a:t>输入</a:t>
              </a:r>
              <a:endParaRPr lang="en-US" sz="1400" b="1" dirty="0"/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D697A7ED-5AF9-3F4C-C44C-6B7830610CAE}"/>
              </a:ext>
            </a:extLst>
          </p:cNvPr>
          <p:cNvGrpSpPr/>
          <p:nvPr/>
        </p:nvGrpSpPr>
        <p:grpSpPr>
          <a:xfrm>
            <a:off x="3352800" y="5960891"/>
            <a:ext cx="919289" cy="307777"/>
            <a:chOff x="4147730" y="5960891"/>
            <a:chExt cx="919289" cy="307777"/>
          </a:xfrm>
        </p:grpSpPr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3060E114-A6ED-DA26-9EE6-60BB28E1DA7C}"/>
                </a:ext>
              </a:extLst>
            </p:cNvPr>
            <p:cNvCxnSpPr/>
            <p:nvPr/>
          </p:nvCxnSpPr>
          <p:spPr>
            <a:xfrm flipH="1">
              <a:off x="4147730" y="6263640"/>
              <a:ext cx="919289" cy="0"/>
            </a:xfrm>
            <a:prstGeom prst="straightConnector1">
              <a:avLst/>
            </a:prstGeom>
            <a:ln w="3175">
              <a:solidFill>
                <a:srgbClr val="C00000"/>
              </a:solidFill>
              <a:prstDash val="lg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400CDAAC-2ABE-2807-7DAC-FA8C8BB11061}"/>
                </a:ext>
              </a:extLst>
            </p:cNvPr>
            <p:cNvSpPr txBox="1"/>
            <p:nvPr/>
          </p:nvSpPr>
          <p:spPr>
            <a:xfrm>
              <a:off x="4345090" y="5960891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/>
                <a:t>输出</a:t>
              </a:r>
              <a:endParaRPr lang="en-US" sz="1400" b="1" dirty="0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4116D80B-B54D-53ED-6DEF-089B1FCB101C}"/>
              </a:ext>
            </a:extLst>
          </p:cNvPr>
          <p:cNvGrpSpPr/>
          <p:nvPr/>
        </p:nvGrpSpPr>
        <p:grpSpPr>
          <a:xfrm rot="9772975">
            <a:off x="4243754" y="5715000"/>
            <a:ext cx="1336431" cy="1166446"/>
            <a:chOff x="4407877" y="5691554"/>
            <a:chExt cx="1336431" cy="1166446"/>
          </a:xfrm>
        </p:grpSpPr>
        <p:pic>
          <p:nvPicPr>
            <p:cNvPr id="38" name="图形 37" descr="齿轮 纯色填充">
              <a:extLst>
                <a:ext uri="{FF2B5EF4-FFF2-40B4-BE49-F238E27FC236}">
                  <a16:creationId xmlns:a16="http://schemas.microsoft.com/office/drawing/2014/main" id="{2FD0DF74-C442-6BAC-CCF5-12DE3D384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829908" y="5943600"/>
              <a:ext cx="914400" cy="914400"/>
            </a:xfrm>
            <a:prstGeom prst="rect">
              <a:avLst/>
            </a:prstGeom>
          </p:spPr>
        </p:pic>
        <p:pic>
          <p:nvPicPr>
            <p:cNvPr id="50" name="图形 49" descr="锯片 纯色填充">
              <a:extLst>
                <a:ext uri="{FF2B5EF4-FFF2-40B4-BE49-F238E27FC236}">
                  <a16:creationId xmlns:a16="http://schemas.microsoft.com/office/drawing/2014/main" id="{E4B49437-688F-80A3-4420-1FD1763FC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407877" y="569155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980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36334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bg1"/>
                </a:solidFill>
                <a:cs typeface="Palatino Linotype"/>
              </a:rPr>
              <a:t>DFA</a:t>
            </a:r>
            <a:r>
              <a:rPr spc="-5" dirty="0">
                <a:solidFill>
                  <a:schemeClr val="bg1"/>
                </a:solidFill>
              </a:rPr>
              <a:t>的模拟运行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4064" y="838200"/>
            <a:ext cx="8555635" cy="1570943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0375" indent="-448309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Palatino Linotype"/>
              <a:buChar char="•"/>
              <a:tabLst>
                <a:tab pos="460375" algn="l"/>
                <a:tab pos="461009" algn="l"/>
              </a:tabLst>
            </a:pPr>
            <a:r>
              <a:rPr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假设输入符号是字符</a:t>
            </a:r>
            <a:endParaRPr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60375" indent="-448309">
              <a:lnSpc>
                <a:spcPct val="100000"/>
              </a:lnSpc>
              <a:spcBef>
                <a:spcPts val="670"/>
              </a:spcBef>
              <a:buClr>
                <a:srgbClr val="CC9900"/>
              </a:buClr>
              <a:buSzPct val="69642"/>
              <a:buFont typeface="Palatino Linotype"/>
              <a:buChar char="•"/>
              <a:tabLst>
                <a:tab pos="460375" algn="l"/>
                <a:tab pos="461009" algn="l"/>
              </a:tabLst>
            </a:pPr>
            <a:r>
              <a:rPr sz="2800" i="1" spc="-5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nextChar</a:t>
            </a:r>
            <a:r>
              <a:rPr 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()</a:t>
            </a:r>
            <a:r>
              <a:rPr sz="2800" spc="-10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读入下一个字符</a:t>
            </a:r>
            <a:endParaRPr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60375" indent="-448309">
              <a:lnSpc>
                <a:spcPct val="100000"/>
              </a:lnSpc>
              <a:spcBef>
                <a:spcPts val="675"/>
              </a:spcBef>
              <a:buClr>
                <a:srgbClr val="CC9900"/>
              </a:buClr>
              <a:buSzPct val="69642"/>
              <a:buFont typeface="Palatino Linotype"/>
              <a:buChar char="•"/>
              <a:tabLst>
                <a:tab pos="460375" algn="l"/>
                <a:tab pos="461009" algn="l"/>
              </a:tabLst>
            </a:pPr>
            <a:r>
              <a:rPr lang="en-US" sz="2800" i="1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sz="2800" i="1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ove</a:t>
            </a:r>
            <a:r>
              <a:rPr 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()</a:t>
            </a:r>
            <a:r>
              <a:rPr sz="2800" spc="-5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给出了离开状态</a:t>
            </a:r>
            <a:r>
              <a:rPr sz="2800" i="1" spc="-5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sz="2800" spc="-5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且标号为</a:t>
            </a:r>
            <a:r>
              <a:rPr sz="2800" i="1" spc="-5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sz="2800" spc="-5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的边的目标状态</a:t>
            </a:r>
            <a:endParaRPr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49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AC37E47-C1E3-42DB-C6C5-E83CD69F7E12}"/>
              </a:ext>
            </a:extLst>
          </p:cNvPr>
          <p:cNvGrpSpPr/>
          <p:nvPr/>
        </p:nvGrpSpPr>
        <p:grpSpPr>
          <a:xfrm>
            <a:off x="2057400" y="2955927"/>
            <a:ext cx="4267200" cy="2985862"/>
            <a:chOff x="2247757" y="3329153"/>
            <a:chExt cx="4267200" cy="2985862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A400075-3630-38E9-E4C4-EBDD0B2D177B}"/>
                </a:ext>
              </a:extLst>
            </p:cNvPr>
            <p:cNvSpPr/>
            <p:nvPr/>
          </p:nvSpPr>
          <p:spPr>
            <a:xfrm>
              <a:off x="2247757" y="3329153"/>
              <a:ext cx="4267200" cy="2985862"/>
            </a:xfrm>
            <a:custGeom>
              <a:avLst/>
              <a:gdLst>
                <a:gd name="connsiteX0" fmla="*/ 0 w 4267200"/>
                <a:gd name="connsiteY0" fmla="*/ 0 h 2985862"/>
                <a:gd name="connsiteX1" fmla="*/ 405384 w 4267200"/>
                <a:gd name="connsiteY1" fmla="*/ 0 h 2985862"/>
                <a:gd name="connsiteX2" fmla="*/ 810768 w 4267200"/>
                <a:gd name="connsiteY2" fmla="*/ 0 h 2985862"/>
                <a:gd name="connsiteX3" fmla="*/ 1386840 w 4267200"/>
                <a:gd name="connsiteY3" fmla="*/ 0 h 2985862"/>
                <a:gd name="connsiteX4" fmla="*/ 1920240 w 4267200"/>
                <a:gd name="connsiteY4" fmla="*/ 0 h 2985862"/>
                <a:gd name="connsiteX5" fmla="*/ 2538984 w 4267200"/>
                <a:gd name="connsiteY5" fmla="*/ 0 h 2985862"/>
                <a:gd name="connsiteX6" fmla="*/ 2987040 w 4267200"/>
                <a:gd name="connsiteY6" fmla="*/ 0 h 2985862"/>
                <a:gd name="connsiteX7" fmla="*/ 3392424 w 4267200"/>
                <a:gd name="connsiteY7" fmla="*/ 0 h 2985862"/>
                <a:gd name="connsiteX8" fmla="*/ 4267200 w 4267200"/>
                <a:gd name="connsiteY8" fmla="*/ 0 h 2985862"/>
                <a:gd name="connsiteX9" fmla="*/ 4267200 w 4267200"/>
                <a:gd name="connsiteY9" fmla="*/ 656890 h 2985862"/>
                <a:gd name="connsiteX10" fmla="*/ 4267200 w 4267200"/>
                <a:gd name="connsiteY10" fmla="*/ 1224203 h 2985862"/>
                <a:gd name="connsiteX11" fmla="*/ 4267200 w 4267200"/>
                <a:gd name="connsiteY11" fmla="*/ 1881093 h 2985862"/>
                <a:gd name="connsiteX12" fmla="*/ 4267200 w 4267200"/>
                <a:gd name="connsiteY12" fmla="*/ 2418548 h 2985862"/>
                <a:gd name="connsiteX13" fmla="*/ 4267200 w 4267200"/>
                <a:gd name="connsiteY13" fmla="*/ 2985862 h 2985862"/>
                <a:gd name="connsiteX14" fmla="*/ 3733800 w 4267200"/>
                <a:gd name="connsiteY14" fmla="*/ 2985862 h 2985862"/>
                <a:gd name="connsiteX15" fmla="*/ 3328416 w 4267200"/>
                <a:gd name="connsiteY15" fmla="*/ 2985862 h 2985862"/>
                <a:gd name="connsiteX16" fmla="*/ 2923032 w 4267200"/>
                <a:gd name="connsiteY16" fmla="*/ 2985862 h 2985862"/>
                <a:gd name="connsiteX17" fmla="*/ 2432304 w 4267200"/>
                <a:gd name="connsiteY17" fmla="*/ 2985862 h 2985862"/>
                <a:gd name="connsiteX18" fmla="*/ 1856232 w 4267200"/>
                <a:gd name="connsiteY18" fmla="*/ 2985862 h 2985862"/>
                <a:gd name="connsiteX19" fmla="*/ 1322832 w 4267200"/>
                <a:gd name="connsiteY19" fmla="*/ 2985862 h 2985862"/>
                <a:gd name="connsiteX20" fmla="*/ 789432 w 4267200"/>
                <a:gd name="connsiteY20" fmla="*/ 2985862 h 2985862"/>
                <a:gd name="connsiteX21" fmla="*/ 0 w 4267200"/>
                <a:gd name="connsiteY21" fmla="*/ 2985862 h 2985862"/>
                <a:gd name="connsiteX22" fmla="*/ 0 w 4267200"/>
                <a:gd name="connsiteY22" fmla="*/ 2358831 h 2985862"/>
                <a:gd name="connsiteX23" fmla="*/ 0 w 4267200"/>
                <a:gd name="connsiteY23" fmla="*/ 1761659 h 2985862"/>
                <a:gd name="connsiteX24" fmla="*/ 0 w 4267200"/>
                <a:gd name="connsiteY24" fmla="*/ 1164486 h 2985862"/>
                <a:gd name="connsiteX25" fmla="*/ 0 w 4267200"/>
                <a:gd name="connsiteY25" fmla="*/ 656890 h 2985862"/>
                <a:gd name="connsiteX26" fmla="*/ 0 w 4267200"/>
                <a:gd name="connsiteY26" fmla="*/ 0 h 2985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267200" h="2985862" fill="none" extrusionOk="0">
                  <a:moveTo>
                    <a:pt x="0" y="0"/>
                  </a:moveTo>
                  <a:cubicBezTo>
                    <a:pt x="107403" y="-27080"/>
                    <a:pt x="300537" y="3310"/>
                    <a:pt x="405384" y="0"/>
                  </a:cubicBezTo>
                  <a:cubicBezTo>
                    <a:pt x="510231" y="-3310"/>
                    <a:pt x="610814" y="45854"/>
                    <a:pt x="810768" y="0"/>
                  </a:cubicBezTo>
                  <a:cubicBezTo>
                    <a:pt x="1010722" y="-45854"/>
                    <a:pt x="1155883" y="8538"/>
                    <a:pt x="1386840" y="0"/>
                  </a:cubicBezTo>
                  <a:cubicBezTo>
                    <a:pt x="1617797" y="-8538"/>
                    <a:pt x="1656823" y="35252"/>
                    <a:pt x="1920240" y="0"/>
                  </a:cubicBezTo>
                  <a:cubicBezTo>
                    <a:pt x="2183657" y="-35252"/>
                    <a:pt x="2347194" y="29635"/>
                    <a:pt x="2538984" y="0"/>
                  </a:cubicBezTo>
                  <a:cubicBezTo>
                    <a:pt x="2730774" y="-29635"/>
                    <a:pt x="2849655" y="25987"/>
                    <a:pt x="2987040" y="0"/>
                  </a:cubicBezTo>
                  <a:cubicBezTo>
                    <a:pt x="3124425" y="-25987"/>
                    <a:pt x="3217011" y="35582"/>
                    <a:pt x="3392424" y="0"/>
                  </a:cubicBezTo>
                  <a:cubicBezTo>
                    <a:pt x="3567837" y="-35582"/>
                    <a:pt x="3830034" y="67837"/>
                    <a:pt x="4267200" y="0"/>
                  </a:cubicBezTo>
                  <a:cubicBezTo>
                    <a:pt x="4303674" y="237370"/>
                    <a:pt x="4205525" y="459528"/>
                    <a:pt x="4267200" y="656890"/>
                  </a:cubicBezTo>
                  <a:cubicBezTo>
                    <a:pt x="4328875" y="854252"/>
                    <a:pt x="4255544" y="986879"/>
                    <a:pt x="4267200" y="1224203"/>
                  </a:cubicBezTo>
                  <a:cubicBezTo>
                    <a:pt x="4278856" y="1461527"/>
                    <a:pt x="4264067" y="1672977"/>
                    <a:pt x="4267200" y="1881093"/>
                  </a:cubicBezTo>
                  <a:cubicBezTo>
                    <a:pt x="4270333" y="2089209"/>
                    <a:pt x="4223240" y="2202838"/>
                    <a:pt x="4267200" y="2418548"/>
                  </a:cubicBezTo>
                  <a:cubicBezTo>
                    <a:pt x="4311160" y="2634258"/>
                    <a:pt x="4252244" y="2833758"/>
                    <a:pt x="4267200" y="2985862"/>
                  </a:cubicBezTo>
                  <a:cubicBezTo>
                    <a:pt x="4048644" y="3000450"/>
                    <a:pt x="3863194" y="2965278"/>
                    <a:pt x="3733800" y="2985862"/>
                  </a:cubicBezTo>
                  <a:cubicBezTo>
                    <a:pt x="3604406" y="3006446"/>
                    <a:pt x="3438095" y="2973643"/>
                    <a:pt x="3328416" y="2985862"/>
                  </a:cubicBezTo>
                  <a:cubicBezTo>
                    <a:pt x="3218737" y="2998081"/>
                    <a:pt x="3093885" y="2940188"/>
                    <a:pt x="2923032" y="2985862"/>
                  </a:cubicBezTo>
                  <a:cubicBezTo>
                    <a:pt x="2752179" y="3031536"/>
                    <a:pt x="2571156" y="2946860"/>
                    <a:pt x="2432304" y="2985862"/>
                  </a:cubicBezTo>
                  <a:cubicBezTo>
                    <a:pt x="2293452" y="3024864"/>
                    <a:pt x="2050018" y="2946332"/>
                    <a:pt x="1856232" y="2985862"/>
                  </a:cubicBezTo>
                  <a:cubicBezTo>
                    <a:pt x="1662446" y="3025392"/>
                    <a:pt x="1586867" y="2949190"/>
                    <a:pt x="1322832" y="2985862"/>
                  </a:cubicBezTo>
                  <a:cubicBezTo>
                    <a:pt x="1058797" y="3022534"/>
                    <a:pt x="964832" y="2964181"/>
                    <a:pt x="789432" y="2985862"/>
                  </a:cubicBezTo>
                  <a:cubicBezTo>
                    <a:pt x="614032" y="3007543"/>
                    <a:pt x="341758" y="2948713"/>
                    <a:pt x="0" y="2985862"/>
                  </a:cubicBezTo>
                  <a:cubicBezTo>
                    <a:pt x="-10347" y="2780025"/>
                    <a:pt x="3625" y="2562016"/>
                    <a:pt x="0" y="2358831"/>
                  </a:cubicBezTo>
                  <a:cubicBezTo>
                    <a:pt x="-3625" y="2155646"/>
                    <a:pt x="70096" y="1926293"/>
                    <a:pt x="0" y="1761659"/>
                  </a:cubicBezTo>
                  <a:cubicBezTo>
                    <a:pt x="-70096" y="1597025"/>
                    <a:pt x="19403" y="1375025"/>
                    <a:pt x="0" y="1164486"/>
                  </a:cubicBezTo>
                  <a:cubicBezTo>
                    <a:pt x="-19403" y="953947"/>
                    <a:pt x="2390" y="775763"/>
                    <a:pt x="0" y="656890"/>
                  </a:cubicBezTo>
                  <a:cubicBezTo>
                    <a:pt x="-2390" y="538017"/>
                    <a:pt x="35400" y="236056"/>
                    <a:pt x="0" y="0"/>
                  </a:cubicBezTo>
                  <a:close/>
                </a:path>
                <a:path w="4267200" h="2985862" stroke="0" extrusionOk="0">
                  <a:moveTo>
                    <a:pt x="0" y="0"/>
                  </a:moveTo>
                  <a:cubicBezTo>
                    <a:pt x="271776" y="-7989"/>
                    <a:pt x="389053" y="43019"/>
                    <a:pt x="576072" y="0"/>
                  </a:cubicBezTo>
                  <a:cubicBezTo>
                    <a:pt x="763091" y="-43019"/>
                    <a:pt x="891794" y="37291"/>
                    <a:pt x="1066800" y="0"/>
                  </a:cubicBezTo>
                  <a:cubicBezTo>
                    <a:pt x="1241806" y="-37291"/>
                    <a:pt x="1302382" y="21930"/>
                    <a:pt x="1514856" y="0"/>
                  </a:cubicBezTo>
                  <a:cubicBezTo>
                    <a:pt x="1727330" y="-21930"/>
                    <a:pt x="1855640" y="52356"/>
                    <a:pt x="1962912" y="0"/>
                  </a:cubicBezTo>
                  <a:cubicBezTo>
                    <a:pt x="2070184" y="-52356"/>
                    <a:pt x="2211634" y="30567"/>
                    <a:pt x="2410968" y="0"/>
                  </a:cubicBezTo>
                  <a:cubicBezTo>
                    <a:pt x="2610302" y="-30567"/>
                    <a:pt x="2652648" y="39106"/>
                    <a:pt x="2816352" y="0"/>
                  </a:cubicBezTo>
                  <a:cubicBezTo>
                    <a:pt x="2980056" y="-39106"/>
                    <a:pt x="3095542" y="33675"/>
                    <a:pt x="3307080" y="0"/>
                  </a:cubicBezTo>
                  <a:cubicBezTo>
                    <a:pt x="3518618" y="-33675"/>
                    <a:pt x="3997236" y="24621"/>
                    <a:pt x="4267200" y="0"/>
                  </a:cubicBezTo>
                  <a:cubicBezTo>
                    <a:pt x="4294425" y="226067"/>
                    <a:pt x="4240317" y="314444"/>
                    <a:pt x="4267200" y="537455"/>
                  </a:cubicBezTo>
                  <a:cubicBezTo>
                    <a:pt x="4294083" y="760467"/>
                    <a:pt x="4236555" y="859012"/>
                    <a:pt x="4267200" y="1134628"/>
                  </a:cubicBezTo>
                  <a:cubicBezTo>
                    <a:pt x="4297845" y="1410244"/>
                    <a:pt x="4211132" y="1585529"/>
                    <a:pt x="4267200" y="1731800"/>
                  </a:cubicBezTo>
                  <a:cubicBezTo>
                    <a:pt x="4323268" y="1878071"/>
                    <a:pt x="4248926" y="2023018"/>
                    <a:pt x="4267200" y="2239397"/>
                  </a:cubicBezTo>
                  <a:cubicBezTo>
                    <a:pt x="4285474" y="2455776"/>
                    <a:pt x="4191329" y="2819175"/>
                    <a:pt x="4267200" y="2985862"/>
                  </a:cubicBezTo>
                  <a:cubicBezTo>
                    <a:pt x="4162152" y="2993618"/>
                    <a:pt x="4017987" y="2974094"/>
                    <a:pt x="3861816" y="2985862"/>
                  </a:cubicBezTo>
                  <a:cubicBezTo>
                    <a:pt x="3705645" y="2997630"/>
                    <a:pt x="3645842" y="2983359"/>
                    <a:pt x="3456432" y="2985862"/>
                  </a:cubicBezTo>
                  <a:cubicBezTo>
                    <a:pt x="3267022" y="2988365"/>
                    <a:pt x="3248603" y="2975020"/>
                    <a:pt x="3051048" y="2985862"/>
                  </a:cubicBezTo>
                  <a:cubicBezTo>
                    <a:pt x="2853493" y="2996704"/>
                    <a:pt x="2848162" y="2960604"/>
                    <a:pt x="2645664" y="2985862"/>
                  </a:cubicBezTo>
                  <a:cubicBezTo>
                    <a:pt x="2443166" y="3011120"/>
                    <a:pt x="2257359" y="2927797"/>
                    <a:pt x="2026920" y="2985862"/>
                  </a:cubicBezTo>
                  <a:cubicBezTo>
                    <a:pt x="1796481" y="3043927"/>
                    <a:pt x="1681393" y="2957585"/>
                    <a:pt x="1578864" y="2985862"/>
                  </a:cubicBezTo>
                  <a:cubicBezTo>
                    <a:pt x="1476335" y="3014139"/>
                    <a:pt x="1322012" y="2969375"/>
                    <a:pt x="1130808" y="2985862"/>
                  </a:cubicBezTo>
                  <a:cubicBezTo>
                    <a:pt x="939604" y="3002349"/>
                    <a:pt x="765689" y="2937201"/>
                    <a:pt x="597408" y="2985862"/>
                  </a:cubicBezTo>
                  <a:cubicBezTo>
                    <a:pt x="429127" y="3034523"/>
                    <a:pt x="254491" y="2981036"/>
                    <a:pt x="0" y="2985862"/>
                  </a:cubicBezTo>
                  <a:cubicBezTo>
                    <a:pt x="-57347" y="2774174"/>
                    <a:pt x="46940" y="2595430"/>
                    <a:pt x="0" y="2448407"/>
                  </a:cubicBezTo>
                  <a:cubicBezTo>
                    <a:pt x="-46940" y="2301384"/>
                    <a:pt x="25552" y="2155220"/>
                    <a:pt x="0" y="1881093"/>
                  </a:cubicBezTo>
                  <a:cubicBezTo>
                    <a:pt x="-25552" y="1606966"/>
                    <a:pt x="2625" y="1580057"/>
                    <a:pt x="0" y="1313779"/>
                  </a:cubicBezTo>
                  <a:cubicBezTo>
                    <a:pt x="-2625" y="1047501"/>
                    <a:pt x="21958" y="925349"/>
                    <a:pt x="0" y="806183"/>
                  </a:cubicBezTo>
                  <a:cubicBezTo>
                    <a:pt x="-21958" y="687017"/>
                    <a:pt x="29876" y="393189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95404563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0DC432F-C026-BF69-636E-5D7C4720C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1522" y="3474674"/>
              <a:ext cx="3974871" cy="26967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4" y="76200"/>
            <a:ext cx="798413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构造词法分析器的步骤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25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3400" y="914400"/>
            <a:ext cx="8496300" cy="2184509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ts val="36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</a:t>
            </a:r>
            <a:r>
              <a:rPr lang="en-US" altLang="zh-CN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步：选择词法单元</a:t>
            </a:r>
            <a:endParaRPr lang="en-US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69266" indent="-457200">
              <a:lnSpc>
                <a:spcPts val="3600"/>
              </a:lnSpc>
              <a:spcBef>
                <a:spcPts val="6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</a:t>
            </a:r>
            <a:r>
              <a:rPr lang="en-US" altLang="zh-CN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步：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给出词法单元的正则表达式</a:t>
            </a:r>
            <a:endParaRPr lang="en-US" altLang="zh-CN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69266" indent="-457200">
              <a:lnSpc>
                <a:spcPts val="3600"/>
              </a:lnSpc>
              <a:spcBef>
                <a:spcPts val="6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</a:t>
            </a:r>
            <a:r>
              <a:rPr lang="en-US" altLang="zh-CN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步：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将正则表达式转换为有限状态自动机</a:t>
            </a:r>
            <a:endParaRPr lang="en-US" altLang="zh-CN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69266" indent="-457200">
              <a:lnSpc>
                <a:spcPts val="3600"/>
              </a:lnSpc>
              <a:spcBef>
                <a:spcPts val="6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</a:t>
            </a:r>
            <a:r>
              <a:rPr lang="en-US" altLang="zh-CN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步：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以有限状态自动机为基础设计词法分析程序</a:t>
            </a:r>
            <a:endParaRPr lang="en-US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对话气泡: 圆角矩形 10">
            <a:extLst>
              <a:ext uri="{FF2B5EF4-FFF2-40B4-BE49-F238E27FC236}">
                <a16:creationId xmlns:a16="http://schemas.microsoft.com/office/drawing/2014/main" id="{55CCF661-0696-CBCA-F867-825729CDB4F5}"/>
              </a:ext>
            </a:extLst>
          </p:cNvPr>
          <p:cNvSpPr/>
          <p:nvPr/>
        </p:nvSpPr>
        <p:spPr>
          <a:xfrm rot="10800000" flipV="1">
            <a:off x="5648708" y="3308282"/>
            <a:ext cx="2695192" cy="1090420"/>
          </a:xfrm>
          <a:prstGeom prst="wedgeRoundRectCallout">
            <a:avLst>
              <a:gd name="adj1" fmla="val 66003"/>
              <a:gd name="adj2" fmla="val -113069"/>
              <a:gd name="adj3" fmla="val 16667"/>
            </a:avLst>
          </a:prstGeom>
          <a:solidFill>
            <a:srgbClr val="FFC000">
              <a:alpha val="22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700" dirty="0">
                <a:solidFill>
                  <a:sysClr val="windowText" lastClr="000000"/>
                </a:solidFill>
              </a:rPr>
              <a:t>第</a:t>
            </a:r>
            <a:r>
              <a:rPr lang="en-US" altLang="zh-CN" sz="1700" dirty="0">
                <a:solidFill>
                  <a:sysClr val="windowText" lastClr="000000"/>
                </a:solidFill>
              </a:rPr>
              <a:t>3-4</a:t>
            </a:r>
            <a:r>
              <a:rPr lang="zh-CN" altLang="en-US" sz="1700" dirty="0">
                <a:solidFill>
                  <a:sysClr val="windowText" lastClr="000000"/>
                </a:solidFill>
              </a:rPr>
              <a:t>步，可以手工完成，也可以使用</a:t>
            </a:r>
            <a:r>
              <a:rPr lang="en-US" altLang="zh-CN" sz="1700" dirty="0">
                <a:solidFill>
                  <a:sysClr val="windowText" lastClr="000000"/>
                </a:solidFill>
              </a:rPr>
              <a:t>Flex</a:t>
            </a:r>
            <a:r>
              <a:rPr lang="zh-CN" altLang="en-US" sz="1700" dirty="0">
                <a:solidFill>
                  <a:sysClr val="windowText" lastClr="000000"/>
                </a:solidFill>
              </a:rPr>
              <a:t>等生成器自动完成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D076479-7ACA-0B6E-906D-A12E3F066A45}"/>
              </a:ext>
            </a:extLst>
          </p:cNvPr>
          <p:cNvGrpSpPr/>
          <p:nvPr/>
        </p:nvGrpSpPr>
        <p:grpSpPr>
          <a:xfrm>
            <a:off x="762000" y="3397405"/>
            <a:ext cx="7027728" cy="3192703"/>
            <a:chOff x="762000" y="3397405"/>
            <a:chExt cx="7027728" cy="3192703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0D9996E-A2FB-D479-A50F-A0B4BCDAC7EE}"/>
                </a:ext>
              </a:extLst>
            </p:cNvPr>
            <p:cNvGrpSpPr/>
            <p:nvPr/>
          </p:nvGrpSpPr>
          <p:grpSpPr>
            <a:xfrm>
              <a:off x="762000" y="4814299"/>
              <a:ext cx="1066800" cy="445646"/>
              <a:chOff x="990600" y="3742293"/>
              <a:chExt cx="1066800" cy="445646"/>
            </a:xfrm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F4347861-63B3-3402-88C6-83B9F63FF940}"/>
                  </a:ext>
                </a:extLst>
              </p:cNvPr>
              <p:cNvSpPr/>
              <p:nvPr/>
            </p:nvSpPr>
            <p:spPr>
              <a:xfrm>
                <a:off x="990600" y="3742293"/>
                <a:ext cx="1066800" cy="44564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5C414D1D-A28A-365F-E7C8-B58C4FED4A55}"/>
                  </a:ext>
                </a:extLst>
              </p:cNvPr>
              <p:cNvSpPr txBox="1"/>
              <p:nvPr/>
            </p:nvSpPr>
            <p:spPr>
              <a:xfrm>
                <a:off x="1299419" y="3765061"/>
                <a:ext cx="4539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RE</a:t>
                </a: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1A872721-D612-CB10-2702-FF85CB514E4F}"/>
                </a:ext>
              </a:extLst>
            </p:cNvPr>
            <p:cNvGrpSpPr/>
            <p:nvPr/>
          </p:nvGrpSpPr>
          <p:grpSpPr>
            <a:xfrm>
              <a:off x="4741728" y="4836373"/>
              <a:ext cx="1066800" cy="445646"/>
              <a:chOff x="990600" y="3742293"/>
              <a:chExt cx="1066800" cy="445646"/>
            </a:xfrm>
            <a:solidFill>
              <a:schemeClr val="bg1"/>
            </a:solidFill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860532BE-0453-CA25-3DE7-4239CA20498C}"/>
                  </a:ext>
                </a:extLst>
              </p:cNvPr>
              <p:cNvSpPr/>
              <p:nvPr/>
            </p:nvSpPr>
            <p:spPr>
              <a:xfrm>
                <a:off x="990600" y="3742293"/>
                <a:ext cx="1066800" cy="445646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3C80895-11F6-4FA0-B48F-1BD9538C08D9}"/>
                  </a:ext>
                </a:extLst>
              </p:cNvPr>
              <p:cNvSpPr txBox="1"/>
              <p:nvPr/>
            </p:nvSpPr>
            <p:spPr>
              <a:xfrm>
                <a:off x="1201872" y="3765061"/>
                <a:ext cx="604524" cy="40011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DFA</a:t>
                </a: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75FD401-59F7-B677-9057-6D44B921313F}"/>
                </a:ext>
              </a:extLst>
            </p:cNvPr>
            <p:cNvGrpSpPr/>
            <p:nvPr/>
          </p:nvGrpSpPr>
          <p:grpSpPr>
            <a:xfrm>
              <a:off x="6722928" y="4836373"/>
              <a:ext cx="1066800" cy="445646"/>
              <a:chOff x="990600" y="3742293"/>
              <a:chExt cx="1066800" cy="445646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7C3BA4EB-C5F7-95A1-47BD-A2A11693A3C8}"/>
                  </a:ext>
                </a:extLst>
              </p:cNvPr>
              <p:cNvSpPr/>
              <p:nvPr/>
            </p:nvSpPr>
            <p:spPr>
              <a:xfrm>
                <a:off x="990600" y="3742293"/>
                <a:ext cx="1066800" cy="44564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ADB00047-473D-7B16-981C-3FE417AD1546}"/>
                  </a:ext>
                </a:extLst>
              </p:cNvPr>
              <p:cNvSpPr txBox="1"/>
              <p:nvPr/>
            </p:nvSpPr>
            <p:spPr>
              <a:xfrm>
                <a:off x="1181703" y="3765061"/>
                <a:ext cx="75315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err="1"/>
                  <a:t>L</a:t>
                </a:r>
                <a:r>
                  <a:rPr lang="en-US" altLang="zh-CN" sz="2000" b="1" dirty="0" err="1"/>
                  <a:t>exer</a:t>
                </a:r>
                <a:endParaRPr lang="en-US" sz="2000" b="1" dirty="0"/>
              </a:p>
            </p:txBody>
          </p:sp>
        </p:grp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C6404A12-D56F-24E0-4AD6-878721E3F4D3}"/>
                </a:ext>
              </a:extLst>
            </p:cNvPr>
            <p:cNvSpPr/>
            <p:nvPr/>
          </p:nvSpPr>
          <p:spPr>
            <a:xfrm rot="10800000">
              <a:off x="3253735" y="5255719"/>
              <a:ext cx="2004063" cy="626502"/>
            </a:xfrm>
            <a:custGeom>
              <a:avLst/>
              <a:gdLst>
                <a:gd name="connsiteX0" fmla="*/ 3923071 w 3923071"/>
                <a:gd name="connsiteY0" fmla="*/ 1096223 h 1096223"/>
                <a:gd name="connsiteX1" fmla="*/ 3195484 w 3923071"/>
                <a:gd name="connsiteY1" fmla="*/ 201488 h 1096223"/>
                <a:gd name="connsiteX2" fmla="*/ 1936955 w 3923071"/>
                <a:gd name="connsiteY2" fmla="*/ 4843 h 1096223"/>
                <a:gd name="connsiteX3" fmla="*/ 894735 w 3923071"/>
                <a:gd name="connsiteY3" fmla="*/ 152327 h 1096223"/>
                <a:gd name="connsiteX4" fmla="*/ 0 w 3923071"/>
                <a:gd name="connsiteY4" fmla="*/ 1047062 h 109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3071" h="1096223">
                  <a:moveTo>
                    <a:pt x="3923071" y="1096223"/>
                  </a:moveTo>
                  <a:cubicBezTo>
                    <a:pt x="3724787" y="739804"/>
                    <a:pt x="3526503" y="383385"/>
                    <a:pt x="3195484" y="201488"/>
                  </a:cubicBezTo>
                  <a:cubicBezTo>
                    <a:pt x="2864465" y="19591"/>
                    <a:pt x="2320413" y="13036"/>
                    <a:pt x="1936955" y="4843"/>
                  </a:cubicBezTo>
                  <a:cubicBezTo>
                    <a:pt x="1553497" y="-3350"/>
                    <a:pt x="1217561" y="-21376"/>
                    <a:pt x="894735" y="152327"/>
                  </a:cubicBezTo>
                  <a:cubicBezTo>
                    <a:pt x="571909" y="326030"/>
                    <a:pt x="285954" y="686546"/>
                    <a:pt x="0" y="1047062"/>
                  </a:cubicBezTo>
                </a:path>
              </a:pathLst>
            </a:custGeom>
            <a:ln w="19050">
              <a:solidFill>
                <a:schemeClr val="bg1">
                  <a:lumMod val="7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D5CD85AA-887F-46A7-75C7-CB76F99438B3}"/>
                </a:ext>
              </a:extLst>
            </p:cNvPr>
            <p:cNvCxnSpPr>
              <a:cxnSpLocks/>
            </p:cNvCxnSpPr>
            <p:nvPr/>
          </p:nvCxnSpPr>
          <p:spPr>
            <a:xfrm>
              <a:off x="1818930" y="5054727"/>
              <a:ext cx="914400" cy="15684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F1CF84CA-29BC-3D23-59F4-7D0FEB9642C2}"/>
                </a:ext>
              </a:extLst>
            </p:cNvPr>
            <p:cNvCxnSpPr>
              <a:cxnSpLocks/>
            </p:cNvCxnSpPr>
            <p:nvPr/>
          </p:nvCxnSpPr>
          <p:spPr>
            <a:xfrm>
              <a:off x="3817131" y="5059196"/>
              <a:ext cx="914400" cy="15684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72F705DE-3DCA-64C1-4288-B7E6A280CE82}"/>
                </a:ext>
              </a:extLst>
            </p:cNvPr>
            <p:cNvCxnSpPr>
              <a:cxnSpLocks/>
            </p:cNvCxnSpPr>
            <p:nvPr/>
          </p:nvCxnSpPr>
          <p:spPr>
            <a:xfrm>
              <a:off x="5808528" y="5038291"/>
              <a:ext cx="914400" cy="15684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CA5AC40-D65F-02C4-820B-9A96259DE36D}"/>
                </a:ext>
              </a:extLst>
            </p:cNvPr>
            <p:cNvSpPr txBox="1"/>
            <p:nvPr/>
          </p:nvSpPr>
          <p:spPr>
            <a:xfrm>
              <a:off x="2318497" y="3397405"/>
              <a:ext cx="19826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>
                  <a:solidFill>
                    <a:schemeClr val="bg1">
                      <a:lumMod val="75000"/>
                    </a:schemeClr>
                  </a:solidFill>
                </a:rPr>
                <a:t>K</a:t>
              </a:r>
              <a:r>
                <a:rPr lang="en-US" altLang="zh-CN" sz="1600" b="1" i="1" dirty="0">
                  <a:solidFill>
                    <a:schemeClr val="bg1">
                      <a:lumMod val="75000"/>
                    </a:schemeClr>
                  </a:solidFill>
                </a:rPr>
                <a:t>leene’s construction</a:t>
              </a:r>
              <a:endParaRPr lang="en-US" sz="1600" b="1" i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4EB7358-0435-759E-318B-5D78AABC5096}"/>
                </a:ext>
              </a:extLst>
            </p:cNvPr>
            <p:cNvSpPr txBox="1"/>
            <p:nvPr/>
          </p:nvSpPr>
          <p:spPr>
            <a:xfrm>
              <a:off x="1695794" y="5282019"/>
              <a:ext cx="1245406" cy="5055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600" b="1" i="1" dirty="0"/>
                <a:t>Thompson</a:t>
              </a:r>
              <a:r>
                <a:rPr lang="en-US" altLang="zh-CN" sz="1600" b="1" i="1" dirty="0"/>
                <a:t>’s 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zh-CN" sz="1600" b="1" i="1" dirty="0"/>
                <a:t>construction</a:t>
              </a:r>
              <a:endParaRPr lang="en-US" sz="1600" b="1" i="1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DE8C3B2-6A0E-BE33-D791-453F90BA725E}"/>
                </a:ext>
              </a:extLst>
            </p:cNvPr>
            <p:cNvSpPr txBox="1"/>
            <p:nvPr/>
          </p:nvSpPr>
          <p:spPr>
            <a:xfrm>
              <a:off x="3665384" y="5236571"/>
              <a:ext cx="1238289" cy="5055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600" b="1" i="1" dirty="0"/>
                <a:t>Subset</a:t>
              </a:r>
              <a:r>
                <a:rPr lang="en-US" altLang="zh-CN" sz="1600" b="1" i="1" dirty="0"/>
                <a:t> 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zh-CN" sz="1600" b="1" i="1" dirty="0"/>
                <a:t>construction</a:t>
              </a:r>
              <a:endParaRPr lang="en-US" sz="1600" b="1" i="1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7B4824B-F7BF-8733-9618-B589850D980A}"/>
                </a:ext>
              </a:extLst>
            </p:cNvPr>
            <p:cNvSpPr txBox="1"/>
            <p:nvPr/>
          </p:nvSpPr>
          <p:spPr>
            <a:xfrm>
              <a:off x="3637332" y="4020981"/>
              <a:ext cx="1157496" cy="710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600" b="1" i="1" dirty="0"/>
                <a:t>Hopcroft’s </a:t>
              </a:r>
              <a:r>
                <a:rPr lang="en-US" altLang="zh-CN" sz="1600" b="1" i="1" dirty="0"/>
                <a:t> </a:t>
              </a:r>
            </a:p>
            <a:p>
              <a:pPr algn="ctr">
                <a:lnSpc>
                  <a:spcPts val="1600"/>
                </a:lnSpc>
              </a:pPr>
              <a:r>
                <a:rPr lang="en-US" sz="1600" b="1" i="1" dirty="0"/>
                <a:t>algorithm</a:t>
              </a:r>
            </a:p>
            <a:p>
              <a:pPr algn="ctr">
                <a:lnSpc>
                  <a:spcPts val="1600"/>
                </a:lnSpc>
              </a:pPr>
              <a:r>
                <a:rPr lang="en-US" sz="1400" i="1" dirty="0"/>
                <a:t>(minimize)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5E524FD-35BB-E006-7B9C-979A78CFCB8A}"/>
                </a:ext>
              </a:extLst>
            </p:cNvPr>
            <p:cNvSpPr txBox="1"/>
            <p:nvPr/>
          </p:nvSpPr>
          <p:spPr>
            <a:xfrm>
              <a:off x="3419749" y="5882222"/>
              <a:ext cx="186416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sz="1600" b="1" i="1" dirty="0" err="1">
                  <a:solidFill>
                    <a:schemeClr val="bg1">
                      <a:lumMod val="75000"/>
                    </a:schemeClr>
                  </a:solidFill>
                </a:rPr>
                <a:t>Brzozowski’s</a:t>
              </a:r>
              <a:r>
                <a:rPr lang="en-US" sz="1600" b="1" i="1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n-US" altLang="zh-CN" sz="1600" b="1" i="1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</a:p>
            <a:p>
              <a:pPr algn="ctr">
                <a:lnSpc>
                  <a:spcPts val="1600"/>
                </a:lnSpc>
              </a:pPr>
              <a:r>
                <a:rPr lang="en-US" sz="1600" b="1" i="1" dirty="0">
                  <a:solidFill>
                    <a:schemeClr val="bg1">
                      <a:lumMod val="75000"/>
                    </a:schemeClr>
                  </a:solidFill>
                </a:rPr>
                <a:t>algorithm</a:t>
              </a:r>
            </a:p>
            <a:p>
              <a:pPr algn="ctr">
                <a:lnSpc>
                  <a:spcPts val="1600"/>
                </a:lnSpc>
              </a:pPr>
              <a:r>
                <a:rPr lang="en-US" sz="1400" i="1" dirty="0">
                  <a:solidFill>
                    <a:schemeClr val="bg1">
                      <a:lumMod val="75000"/>
                    </a:schemeClr>
                  </a:solidFill>
                </a:rPr>
                <a:t>(direct to minimal DFA)</a:t>
              </a: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CDE5CEBE-D234-C344-21D6-ECB97553968F}"/>
                </a:ext>
              </a:extLst>
            </p:cNvPr>
            <p:cNvSpPr/>
            <p:nvPr/>
          </p:nvSpPr>
          <p:spPr>
            <a:xfrm>
              <a:off x="1321516" y="3748421"/>
              <a:ext cx="3962398" cy="1100210"/>
            </a:xfrm>
            <a:custGeom>
              <a:avLst/>
              <a:gdLst>
                <a:gd name="connsiteX0" fmla="*/ 3923071 w 3923071"/>
                <a:gd name="connsiteY0" fmla="*/ 1096223 h 1096223"/>
                <a:gd name="connsiteX1" fmla="*/ 3195484 w 3923071"/>
                <a:gd name="connsiteY1" fmla="*/ 201488 h 1096223"/>
                <a:gd name="connsiteX2" fmla="*/ 1936955 w 3923071"/>
                <a:gd name="connsiteY2" fmla="*/ 4843 h 1096223"/>
                <a:gd name="connsiteX3" fmla="*/ 894735 w 3923071"/>
                <a:gd name="connsiteY3" fmla="*/ 152327 h 1096223"/>
                <a:gd name="connsiteX4" fmla="*/ 0 w 3923071"/>
                <a:gd name="connsiteY4" fmla="*/ 1047062 h 109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3071" h="1096223">
                  <a:moveTo>
                    <a:pt x="3923071" y="1096223"/>
                  </a:moveTo>
                  <a:cubicBezTo>
                    <a:pt x="3724787" y="739804"/>
                    <a:pt x="3526503" y="383385"/>
                    <a:pt x="3195484" y="201488"/>
                  </a:cubicBezTo>
                  <a:cubicBezTo>
                    <a:pt x="2864465" y="19591"/>
                    <a:pt x="2320413" y="13036"/>
                    <a:pt x="1936955" y="4843"/>
                  </a:cubicBezTo>
                  <a:cubicBezTo>
                    <a:pt x="1553497" y="-3350"/>
                    <a:pt x="1217561" y="-21376"/>
                    <a:pt x="894735" y="152327"/>
                  </a:cubicBezTo>
                  <a:cubicBezTo>
                    <a:pt x="571909" y="326030"/>
                    <a:pt x="285954" y="686546"/>
                    <a:pt x="0" y="1047062"/>
                  </a:cubicBezTo>
                </a:path>
              </a:pathLst>
            </a:custGeom>
            <a:ln w="19050">
              <a:solidFill>
                <a:schemeClr val="bg1">
                  <a:lumMod val="7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61AB728-D4F6-2008-B96F-F13767D90E8E}"/>
                </a:ext>
              </a:extLst>
            </p:cNvPr>
            <p:cNvSpPr/>
            <p:nvPr/>
          </p:nvSpPr>
          <p:spPr>
            <a:xfrm>
              <a:off x="4528104" y="4605998"/>
              <a:ext cx="729695" cy="400198"/>
            </a:xfrm>
            <a:custGeom>
              <a:avLst/>
              <a:gdLst>
                <a:gd name="connsiteX0" fmla="*/ 766935 w 766935"/>
                <a:gd name="connsiteY0" fmla="*/ 264255 h 539559"/>
                <a:gd name="connsiteX1" fmla="*/ 530961 w 766935"/>
                <a:gd name="connsiteY1" fmla="*/ 28281 h 539559"/>
                <a:gd name="connsiteX2" fmla="*/ 216329 w 766935"/>
                <a:gd name="connsiteY2" fmla="*/ 28281 h 539559"/>
                <a:gd name="connsiteX3" fmla="*/ 19 w 766935"/>
                <a:gd name="connsiteY3" fmla="*/ 244591 h 539559"/>
                <a:gd name="connsiteX4" fmla="*/ 206496 w 766935"/>
                <a:gd name="connsiteY4" fmla="*/ 539559 h 539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6935" h="539559">
                  <a:moveTo>
                    <a:pt x="766935" y="264255"/>
                  </a:moveTo>
                  <a:cubicBezTo>
                    <a:pt x="694832" y="165932"/>
                    <a:pt x="622729" y="67610"/>
                    <a:pt x="530961" y="28281"/>
                  </a:cubicBezTo>
                  <a:cubicBezTo>
                    <a:pt x="439193" y="-11048"/>
                    <a:pt x="304819" y="-7771"/>
                    <a:pt x="216329" y="28281"/>
                  </a:cubicBezTo>
                  <a:cubicBezTo>
                    <a:pt x="127839" y="64333"/>
                    <a:pt x="1658" y="159378"/>
                    <a:pt x="19" y="244591"/>
                  </a:cubicBezTo>
                  <a:cubicBezTo>
                    <a:pt x="-1620" y="329804"/>
                    <a:pt x="102438" y="434681"/>
                    <a:pt x="206496" y="539559"/>
                  </a:cubicBezTo>
                </a:path>
              </a:pathLst>
            </a:custGeom>
            <a:ln w="19050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26DEDAF2-B41B-7223-F5F5-AFF99D97FEB3}"/>
                </a:ext>
              </a:extLst>
            </p:cNvPr>
            <p:cNvGrpSpPr/>
            <p:nvPr/>
          </p:nvGrpSpPr>
          <p:grpSpPr>
            <a:xfrm>
              <a:off x="2743200" y="4829983"/>
              <a:ext cx="1066800" cy="445646"/>
              <a:chOff x="990600" y="3742293"/>
              <a:chExt cx="1066800" cy="445646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2DEB031B-D89B-C9BA-30C8-BAA5A3C85819}"/>
                  </a:ext>
                </a:extLst>
              </p:cNvPr>
              <p:cNvSpPr/>
              <p:nvPr/>
            </p:nvSpPr>
            <p:spPr>
              <a:xfrm>
                <a:off x="990600" y="3742293"/>
                <a:ext cx="1066800" cy="4456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5139349-0372-49D6-85DA-ABAFABD0764B}"/>
                  </a:ext>
                </a:extLst>
              </p:cNvPr>
              <p:cNvSpPr txBox="1"/>
              <p:nvPr/>
            </p:nvSpPr>
            <p:spPr>
              <a:xfrm>
                <a:off x="1225750" y="3765061"/>
                <a:ext cx="6109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NFA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693196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4" y="76200"/>
            <a:ext cx="760313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 err="1">
                <a:solidFill>
                  <a:schemeClr val="bg1"/>
                </a:solidFill>
              </a:rPr>
              <a:t>从正则表达式到自动机的转</a:t>
            </a:r>
            <a:r>
              <a:rPr lang="zh-CN" altLang="en-US" spc="-5" dirty="0">
                <a:solidFill>
                  <a:schemeClr val="bg1"/>
                </a:solidFill>
              </a:rPr>
              <a:t>化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51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474065" y="838200"/>
                <a:ext cx="7933690" cy="3258584"/>
              </a:xfrm>
              <a:prstGeom prst="rect">
                <a:avLst/>
              </a:prstGeom>
            </p:spPr>
            <p:txBody>
              <a:bodyPr vert="horz" wrap="square" lIns="0" tIns="97790" rIns="0" bIns="0" rtlCol="0">
                <a:spAutoFit/>
              </a:bodyPr>
              <a:lstStyle/>
              <a:p>
                <a:pPr marL="460375" indent="-448309">
                  <a:lnSpc>
                    <a:spcPct val="150000"/>
                  </a:lnSpc>
                  <a:spcBef>
                    <a:spcPts val="770"/>
                  </a:spcBef>
                  <a:buClr>
                    <a:srgbClr val="CC9900"/>
                  </a:buClr>
                  <a:buSzPct val="69642"/>
                  <a:buFont typeface="Palatino Linotype"/>
                  <a:buChar char="•"/>
                  <a:tabLst>
                    <a:tab pos="460375" algn="l"/>
                    <a:tab pos="461009" algn="l"/>
                  </a:tabLst>
                </a:pPr>
                <a:r>
                  <a:rPr lang="zh-CN" altLang="en-US" sz="2800" spc="-5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正则表达式可简洁</a:t>
                </a:r>
                <a:r>
                  <a:rPr lang="zh-CN" altLang="en-US" sz="2800" spc="-20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</a:t>
                </a:r>
                <a:r>
                  <a:rPr lang="zh-CN" altLang="en-US" sz="2800" spc="-5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精确</a:t>
                </a:r>
                <a:r>
                  <a:rPr lang="zh-CN" altLang="en-US" sz="2800" spc="-5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地描述词</a:t>
                </a:r>
                <a:r>
                  <a:rPr lang="zh-CN" altLang="en-US" sz="2800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法</a:t>
                </a:r>
                <a:r>
                  <a:rPr lang="zh-CN" altLang="en-US" sz="2800" spc="-5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单元</a:t>
                </a:r>
                <a:r>
                  <a:rPr lang="zh-CN" altLang="en-US" sz="2800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800" spc="-5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模式</a:t>
                </a:r>
                <a:endPara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460375" indent="-448309">
                  <a:lnSpc>
                    <a:spcPct val="150000"/>
                  </a:lnSpc>
                  <a:spcBef>
                    <a:spcPts val="670"/>
                  </a:spcBef>
                  <a:buClr>
                    <a:srgbClr val="CC9900"/>
                  </a:buClr>
                  <a:buSzPct val="69642"/>
                  <a:buFont typeface="Palatino Linotype"/>
                  <a:buChar char="•"/>
                  <a:tabLst>
                    <a:tab pos="460375" algn="l"/>
                    <a:tab pos="461009" algn="l"/>
                  </a:tabLst>
                </a:pPr>
                <a:r>
                  <a:rPr lang="zh-CN" altLang="en-US" sz="2800" spc="-5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模</a:t>
                </a:r>
                <a:r>
                  <a:rPr lang="zh-CN" altLang="en-US" sz="2800" spc="-10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拟</a:t>
                </a:r>
                <a:r>
                  <a:rPr lang="en-US" altLang="zh-CN" sz="2800" spc="-5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DFA</a:t>
                </a:r>
                <a:r>
                  <a:rPr lang="zh-CN" altLang="en-US" sz="2800" spc="-10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的执行</a:t>
                </a:r>
                <a:r>
                  <a:rPr lang="zh-CN" altLang="en-US" sz="2800" spc="-5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可</a:t>
                </a:r>
                <a:r>
                  <a:rPr lang="zh-CN" altLang="en-US" sz="2800" spc="-1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高效</a:t>
                </a:r>
                <a:r>
                  <a:rPr lang="zh-CN" altLang="en-US" sz="2800" spc="-5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地进行模式</a:t>
                </a:r>
                <a:r>
                  <a:rPr lang="zh-CN" altLang="en-US" sz="2800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匹</a:t>
                </a:r>
                <a:r>
                  <a:rPr lang="zh-CN" altLang="en-US" sz="2800" spc="-5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配</a:t>
                </a:r>
                <a:endPara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460375" indent="-448309">
                  <a:lnSpc>
                    <a:spcPct val="150000"/>
                  </a:lnSpc>
                  <a:spcBef>
                    <a:spcPts val="675"/>
                  </a:spcBef>
                  <a:buClr>
                    <a:srgbClr val="CC9900"/>
                  </a:buClr>
                  <a:buSzPct val="69642"/>
                  <a:buFont typeface="Palatino Linotype"/>
                  <a:buChar char="•"/>
                  <a:tabLst>
                    <a:tab pos="460375" algn="l"/>
                    <a:tab pos="461009" algn="l"/>
                  </a:tabLst>
                </a:pPr>
                <a:r>
                  <a:rPr lang="zh-CN" altLang="en-US" sz="2800" spc="-5" dirty="0" err="1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将正则表达式转换</a:t>
                </a:r>
                <a:r>
                  <a:rPr lang="zh-CN" altLang="en-US" sz="2800" spc="-20" dirty="0" err="1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</a:t>
                </a:r>
                <a:r>
                  <a:rPr lang="en-US" altLang="zh-CN" sz="2800" spc="-5" dirty="0" err="1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DF</a:t>
                </a:r>
                <a:r>
                  <a:rPr lang="en-US" altLang="zh-CN" sz="2800" spc="-10" dirty="0" err="1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800" spc="-5" dirty="0" err="1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的步骤</a:t>
                </a:r>
                <a:r>
                  <a:rPr lang="zh-CN" altLang="en-US" sz="2800" spc="-5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</a:p>
              <a:p>
                <a:pPr marL="926466" lvl="1" indent="-457200">
                  <a:spcBef>
                    <a:spcPts val="675"/>
                  </a:spcBef>
                  <a:buClr>
                    <a:srgbClr val="CC9900"/>
                  </a:buClr>
                  <a:buSzPct val="69642"/>
                  <a:buFont typeface="宋体" panose="02010600030101010101" pitchFamily="2" charset="-122"/>
                  <a:buChar char="-"/>
                  <a:tabLst>
                    <a:tab pos="460375" algn="l"/>
                    <a:tab pos="461009" algn="l"/>
                  </a:tabLst>
                </a:pP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正则表达式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⟹</m:t>
                    </m:r>
                  </m:oMath>
                </a14:m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NFA</a:t>
                </a:r>
              </a:p>
              <a:p>
                <a:pPr marL="926466" lvl="1" indent="-457200">
                  <a:spcBef>
                    <a:spcPts val="675"/>
                  </a:spcBef>
                  <a:buClr>
                    <a:srgbClr val="CC9900"/>
                  </a:buClr>
                  <a:buSzPct val="69642"/>
                  <a:buFont typeface="宋体" panose="02010600030101010101" pitchFamily="2" charset="-122"/>
                  <a:buChar char="-"/>
                  <a:tabLst>
                    <a:tab pos="460375" algn="l"/>
                    <a:tab pos="461009" algn="l"/>
                  </a:tabLst>
                </a:pPr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NFA</a:t>
                </a:r>
                <a:r>
                  <a:rPr lang="en-US" altLang="zh-CN" sz="2800" b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⟹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DFA</a:t>
                </a:r>
                <a:endPara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65" y="838200"/>
                <a:ext cx="7933690" cy="3258584"/>
              </a:xfrm>
              <a:prstGeom prst="rect">
                <a:avLst/>
              </a:prstGeom>
              <a:blipFill>
                <a:blip r:embed="rId2"/>
                <a:stretch>
                  <a:fillRect l="-1998" r="-2152" b="-5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51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6F57B86F-632C-7596-E4CE-2764F348DA79}"/>
              </a:ext>
            </a:extLst>
          </p:cNvPr>
          <p:cNvSpPr txBox="1"/>
          <p:nvPr/>
        </p:nvSpPr>
        <p:spPr>
          <a:xfrm>
            <a:off x="520632" y="801567"/>
            <a:ext cx="6705600" cy="53232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indent="-457200">
              <a:lnSpc>
                <a:spcPts val="36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Thompson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算法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object 2">
            <a:extLst>
              <a:ext uri="{FF2B5EF4-FFF2-40B4-BE49-F238E27FC236}">
                <a16:creationId xmlns:a16="http://schemas.microsoft.com/office/drawing/2014/main" id="{162C136F-9441-7D4A-FC77-3BAE0AA2D0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82127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从正则表达式到非确定自动机</a:t>
            </a:r>
            <a:endParaRPr spc="-10" dirty="0">
              <a:solidFill>
                <a:schemeClr val="bg1"/>
              </a:solidFill>
              <a:latin typeface="Palatino Linotype"/>
              <a:cs typeface="Palatino Linotype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935CBAF-E343-9CCB-A929-0E141D1C1308}"/>
              </a:ext>
            </a:extLst>
          </p:cNvPr>
          <p:cNvGrpSpPr/>
          <p:nvPr/>
        </p:nvGrpSpPr>
        <p:grpSpPr>
          <a:xfrm>
            <a:off x="1219200" y="3931494"/>
            <a:ext cx="1066800" cy="445646"/>
            <a:chOff x="990600" y="3742293"/>
            <a:chExt cx="1066800" cy="44564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867F6E5-7C89-45C4-31A2-E3444EF0BF85}"/>
                </a:ext>
              </a:extLst>
            </p:cNvPr>
            <p:cNvSpPr/>
            <p:nvPr/>
          </p:nvSpPr>
          <p:spPr>
            <a:xfrm>
              <a:off x="990600" y="3742293"/>
              <a:ext cx="1066800" cy="44564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A90A904-1E16-B117-AAEE-615DE3203BC8}"/>
                </a:ext>
              </a:extLst>
            </p:cNvPr>
            <p:cNvSpPr txBox="1"/>
            <p:nvPr/>
          </p:nvSpPr>
          <p:spPr>
            <a:xfrm>
              <a:off x="1299419" y="3765061"/>
              <a:ext cx="4539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RE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91B830F4-B651-D2A6-CE1C-79ED6630BFFB}"/>
              </a:ext>
            </a:extLst>
          </p:cNvPr>
          <p:cNvGrpSpPr/>
          <p:nvPr/>
        </p:nvGrpSpPr>
        <p:grpSpPr>
          <a:xfrm>
            <a:off x="5198928" y="3953568"/>
            <a:ext cx="1066800" cy="445646"/>
            <a:chOff x="990600" y="3742293"/>
            <a:chExt cx="1066800" cy="445646"/>
          </a:xfrm>
          <a:solidFill>
            <a:schemeClr val="bg1"/>
          </a:solidFill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054EB6E-E80D-7D3D-0082-5D8F6B99101D}"/>
                </a:ext>
              </a:extLst>
            </p:cNvPr>
            <p:cNvSpPr/>
            <p:nvPr/>
          </p:nvSpPr>
          <p:spPr>
            <a:xfrm>
              <a:off x="990600" y="3742293"/>
              <a:ext cx="1066800" cy="445646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2F76FBE-CC91-7E85-5611-B97A5EDEFE81}"/>
                </a:ext>
              </a:extLst>
            </p:cNvPr>
            <p:cNvSpPr txBox="1"/>
            <p:nvPr/>
          </p:nvSpPr>
          <p:spPr>
            <a:xfrm>
              <a:off x="1201872" y="3765061"/>
              <a:ext cx="604524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</a:rPr>
                <a:t>DFA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E7BC694-4210-F1F5-927E-7C4551C5472D}"/>
              </a:ext>
            </a:extLst>
          </p:cNvPr>
          <p:cNvGrpSpPr/>
          <p:nvPr/>
        </p:nvGrpSpPr>
        <p:grpSpPr>
          <a:xfrm>
            <a:off x="7180128" y="3953568"/>
            <a:ext cx="1066800" cy="445646"/>
            <a:chOff x="990600" y="3742293"/>
            <a:chExt cx="1066800" cy="445646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E130807-BD93-A2C5-D84C-2F636149231B}"/>
                </a:ext>
              </a:extLst>
            </p:cNvPr>
            <p:cNvSpPr/>
            <p:nvPr/>
          </p:nvSpPr>
          <p:spPr>
            <a:xfrm>
              <a:off x="990600" y="3742293"/>
              <a:ext cx="1066800" cy="44564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F6E69A16-35B4-0D8D-0814-59D0D3A6117B}"/>
                </a:ext>
              </a:extLst>
            </p:cNvPr>
            <p:cNvSpPr txBox="1"/>
            <p:nvPr/>
          </p:nvSpPr>
          <p:spPr>
            <a:xfrm>
              <a:off x="1181703" y="3765061"/>
              <a:ext cx="7531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err="1">
                  <a:solidFill>
                    <a:schemeClr val="bg1">
                      <a:lumMod val="75000"/>
                    </a:schemeClr>
                  </a:solidFill>
                </a:rPr>
                <a:t>L</a:t>
              </a:r>
              <a:r>
                <a:rPr lang="en-US" altLang="zh-CN" sz="2000" b="1" dirty="0" err="1">
                  <a:solidFill>
                    <a:schemeClr val="bg1">
                      <a:lumMod val="75000"/>
                    </a:schemeClr>
                  </a:solidFill>
                </a:rPr>
                <a:t>exer</a:t>
              </a:r>
              <a:endParaRPr lang="en-US" sz="20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4A1CFE9C-F58E-B483-493F-EB04A81E421A}"/>
              </a:ext>
            </a:extLst>
          </p:cNvPr>
          <p:cNvSpPr/>
          <p:nvPr/>
        </p:nvSpPr>
        <p:spPr>
          <a:xfrm rot="10800000">
            <a:off x="3710935" y="4372914"/>
            <a:ext cx="2004063" cy="626502"/>
          </a:xfrm>
          <a:custGeom>
            <a:avLst/>
            <a:gdLst>
              <a:gd name="connsiteX0" fmla="*/ 3923071 w 3923071"/>
              <a:gd name="connsiteY0" fmla="*/ 1096223 h 1096223"/>
              <a:gd name="connsiteX1" fmla="*/ 3195484 w 3923071"/>
              <a:gd name="connsiteY1" fmla="*/ 201488 h 1096223"/>
              <a:gd name="connsiteX2" fmla="*/ 1936955 w 3923071"/>
              <a:gd name="connsiteY2" fmla="*/ 4843 h 1096223"/>
              <a:gd name="connsiteX3" fmla="*/ 894735 w 3923071"/>
              <a:gd name="connsiteY3" fmla="*/ 152327 h 1096223"/>
              <a:gd name="connsiteX4" fmla="*/ 0 w 3923071"/>
              <a:gd name="connsiteY4" fmla="*/ 1047062 h 1096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23071" h="1096223">
                <a:moveTo>
                  <a:pt x="3923071" y="1096223"/>
                </a:moveTo>
                <a:cubicBezTo>
                  <a:pt x="3724787" y="739804"/>
                  <a:pt x="3526503" y="383385"/>
                  <a:pt x="3195484" y="201488"/>
                </a:cubicBezTo>
                <a:cubicBezTo>
                  <a:pt x="2864465" y="19591"/>
                  <a:pt x="2320413" y="13036"/>
                  <a:pt x="1936955" y="4843"/>
                </a:cubicBezTo>
                <a:cubicBezTo>
                  <a:pt x="1553497" y="-3350"/>
                  <a:pt x="1217561" y="-21376"/>
                  <a:pt x="894735" y="152327"/>
                </a:cubicBezTo>
                <a:cubicBezTo>
                  <a:pt x="571909" y="326030"/>
                  <a:pt x="285954" y="686546"/>
                  <a:pt x="0" y="1047062"/>
                </a:cubicBezTo>
              </a:path>
            </a:pathLst>
          </a:custGeom>
          <a:ln w="19050">
            <a:solidFill>
              <a:schemeClr val="bg1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86E2DF04-5C00-8956-D389-8ABCB14430F5}"/>
              </a:ext>
            </a:extLst>
          </p:cNvPr>
          <p:cNvCxnSpPr>
            <a:cxnSpLocks/>
          </p:cNvCxnSpPr>
          <p:nvPr/>
        </p:nvCxnSpPr>
        <p:spPr>
          <a:xfrm>
            <a:off x="2276130" y="4171922"/>
            <a:ext cx="914400" cy="15684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0DCE76B4-9481-2815-8678-995F8C78513B}"/>
              </a:ext>
            </a:extLst>
          </p:cNvPr>
          <p:cNvCxnSpPr>
            <a:cxnSpLocks/>
          </p:cNvCxnSpPr>
          <p:nvPr/>
        </p:nvCxnSpPr>
        <p:spPr>
          <a:xfrm>
            <a:off x="4274331" y="4176391"/>
            <a:ext cx="914400" cy="15684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9585950A-3461-D5BB-468D-83743DB5F0F1}"/>
              </a:ext>
            </a:extLst>
          </p:cNvPr>
          <p:cNvCxnSpPr>
            <a:cxnSpLocks/>
          </p:cNvCxnSpPr>
          <p:nvPr/>
        </p:nvCxnSpPr>
        <p:spPr>
          <a:xfrm>
            <a:off x="6265728" y="4155486"/>
            <a:ext cx="914400" cy="15684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3D8F6708-E942-A8B8-52AA-CD627F2D16C7}"/>
              </a:ext>
            </a:extLst>
          </p:cNvPr>
          <p:cNvSpPr txBox="1"/>
          <p:nvPr/>
        </p:nvSpPr>
        <p:spPr>
          <a:xfrm>
            <a:off x="2775697" y="2514600"/>
            <a:ext cx="1982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chemeClr val="bg1">
                    <a:lumMod val="75000"/>
                  </a:schemeClr>
                </a:solidFill>
              </a:rPr>
              <a:t>K</a:t>
            </a:r>
            <a:r>
              <a:rPr lang="en-US" altLang="zh-CN" sz="1600" b="1" i="1" dirty="0">
                <a:solidFill>
                  <a:schemeClr val="bg1">
                    <a:lumMod val="75000"/>
                  </a:schemeClr>
                </a:solidFill>
              </a:rPr>
              <a:t>leene’s construction</a:t>
            </a:r>
            <a:endParaRPr lang="en-US" sz="1600" b="1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E1F13D6-E1E3-A334-F75C-F6D4D99C8FB1}"/>
              </a:ext>
            </a:extLst>
          </p:cNvPr>
          <p:cNvSpPr txBox="1"/>
          <p:nvPr/>
        </p:nvSpPr>
        <p:spPr>
          <a:xfrm>
            <a:off x="2152994" y="4399214"/>
            <a:ext cx="1245406" cy="5055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600" b="1" i="1" dirty="0">
                <a:solidFill>
                  <a:srgbClr val="FF0000"/>
                </a:solidFill>
              </a:rPr>
              <a:t>Thompson</a:t>
            </a:r>
            <a:r>
              <a:rPr lang="en-US" altLang="zh-CN" sz="1600" b="1" i="1" dirty="0">
                <a:solidFill>
                  <a:srgbClr val="FF0000"/>
                </a:solidFill>
              </a:rPr>
              <a:t>’s </a:t>
            </a:r>
          </a:p>
          <a:p>
            <a:pPr algn="ctr">
              <a:lnSpc>
                <a:spcPts val="1600"/>
              </a:lnSpc>
            </a:pPr>
            <a:r>
              <a:rPr lang="en-US" altLang="zh-CN" sz="1600" b="1" i="1" dirty="0">
                <a:solidFill>
                  <a:srgbClr val="FF0000"/>
                </a:solidFill>
              </a:rPr>
              <a:t>construction</a:t>
            </a:r>
            <a:endParaRPr lang="en-US" sz="1600" b="1" i="1" dirty="0">
              <a:solidFill>
                <a:srgbClr val="FF0000"/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0DCCC810-4888-40BD-EADF-B58C52603267}"/>
              </a:ext>
            </a:extLst>
          </p:cNvPr>
          <p:cNvSpPr txBox="1"/>
          <p:nvPr/>
        </p:nvSpPr>
        <p:spPr>
          <a:xfrm>
            <a:off x="4122584" y="4353766"/>
            <a:ext cx="1238289" cy="5055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600" b="1" i="1" dirty="0">
                <a:solidFill>
                  <a:schemeClr val="bg1">
                    <a:lumMod val="75000"/>
                  </a:schemeClr>
                </a:solidFill>
              </a:rPr>
              <a:t>Subset</a:t>
            </a:r>
            <a:r>
              <a:rPr lang="en-US" altLang="zh-CN" sz="1600" b="1" i="1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algn="ctr">
              <a:lnSpc>
                <a:spcPts val="1600"/>
              </a:lnSpc>
            </a:pPr>
            <a:r>
              <a:rPr lang="en-US" altLang="zh-CN" sz="1600" b="1" i="1" dirty="0">
                <a:solidFill>
                  <a:schemeClr val="bg1">
                    <a:lumMod val="75000"/>
                  </a:schemeClr>
                </a:solidFill>
              </a:rPr>
              <a:t>construction</a:t>
            </a:r>
            <a:endParaRPr lang="en-US" sz="1600" b="1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EE167DA-21C6-9ED6-9FD6-460EC361EABA}"/>
              </a:ext>
            </a:extLst>
          </p:cNvPr>
          <p:cNvSpPr txBox="1"/>
          <p:nvPr/>
        </p:nvSpPr>
        <p:spPr>
          <a:xfrm>
            <a:off x="4094532" y="3138176"/>
            <a:ext cx="1157496" cy="710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600" b="1" i="1" dirty="0">
                <a:solidFill>
                  <a:schemeClr val="bg1">
                    <a:lumMod val="75000"/>
                  </a:schemeClr>
                </a:solidFill>
              </a:rPr>
              <a:t>Hopcroft’s </a:t>
            </a:r>
            <a:r>
              <a:rPr lang="en-US" altLang="zh-CN" sz="1600" b="1" i="1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algn="ctr">
              <a:lnSpc>
                <a:spcPts val="1600"/>
              </a:lnSpc>
            </a:pPr>
            <a:r>
              <a:rPr lang="en-US" sz="1600" b="1" i="1" dirty="0">
                <a:solidFill>
                  <a:schemeClr val="bg1">
                    <a:lumMod val="75000"/>
                  </a:schemeClr>
                </a:solidFill>
              </a:rPr>
              <a:t>algorithm</a:t>
            </a:r>
          </a:p>
          <a:p>
            <a:pPr algn="ctr">
              <a:lnSpc>
                <a:spcPts val="1600"/>
              </a:lnSpc>
            </a:pPr>
            <a:r>
              <a:rPr lang="en-US" sz="1400" i="1" dirty="0">
                <a:solidFill>
                  <a:schemeClr val="bg1">
                    <a:lumMod val="75000"/>
                  </a:schemeClr>
                </a:solidFill>
              </a:rPr>
              <a:t>(minimize)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E564D82-5C80-DA16-726F-DCA3087AEDC7}"/>
              </a:ext>
            </a:extLst>
          </p:cNvPr>
          <p:cNvSpPr txBox="1"/>
          <p:nvPr/>
        </p:nvSpPr>
        <p:spPr>
          <a:xfrm>
            <a:off x="3876949" y="4999417"/>
            <a:ext cx="18641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600" b="1" i="1" dirty="0" err="1">
                <a:solidFill>
                  <a:schemeClr val="bg1">
                    <a:lumMod val="75000"/>
                  </a:schemeClr>
                </a:solidFill>
              </a:rPr>
              <a:t>Brzozowski’s</a:t>
            </a:r>
            <a:r>
              <a:rPr lang="en-US" sz="1600" b="1" i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b="1" i="1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algn="ctr">
              <a:lnSpc>
                <a:spcPts val="1600"/>
              </a:lnSpc>
            </a:pPr>
            <a:r>
              <a:rPr lang="en-US" sz="1600" b="1" i="1" dirty="0">
                <a:solidFill>
                  <a:schemeClr val="bg1">
                    <a:lumMod val="75000"/>
                  </a:schemeClr>
                </a:solidFill>
              </a:rPr>
              <a:t>algorithm</a:t>
            </a:r>
          </a:p>
          <a:p>
            <a:pPr algn="ctr">
              <a:lnSpc>
                <a:spcPts val="1600"/>
              </a:lnSpc>
            </a:pPr>
            <a:r>
              <a:rPr lang="en-US" sz="1400" i="1" dirty="0">
                <a:solidFill>
                  <a:schemeClr val="bg1">
                    <a:lumMod val="75000"/>
                  </a:schemeClr>
                </a:solidFill>
              </a:rPr>
              <a:t>(direct to minimal DFA)</a:t>
            </a:r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680487FD-077E-8041-795C-69A159A66BAC}"/>
              </a:ext>
            </a:extLst>
          </p:cNvPr>
          <p:cNvSpPr/>
          <p:nvPr/>
        </p:nvSpPr>
        <p:spPr>
          <a:xfrm>
            <a:off x="1778716" y="2865616"/>
            <a:ext cx="3962398" cy="1100210"/>
          </a:xfrm>
          <a:custGeom>
            <a:avLst/>
            <a:gdLst>
              <a:gd name="connsiteX0" fmla="*/ 3923071 w 3923071"/>
              <a:gd name="connsiteY0" fmla="*/ 1096223 h 1096223"/>
              <a:gd name="connsiteX1" fmla="*/ 3195484 w 3923071"/>
              <a:gd name="connsiteY1" fmla="*/ 201488 h 1096223"/>
              <a:gd name="connsiteX2" fmla="*/ 1936955 w 3923071"/>
              <a:gd name="connsiteY2" fmla="*/ 4843 h 1096223"/>
              <a:gd name="connsiteX3" fmla="*/ 894735 w 3923071"/>
              <a:gd name="connsiteY3" fmla="*/ 152327 h 1096223"/>
              <a:gd name="connsiteX4" fmla="*/ 0 w 3923071"/>
              <a:gd name="connsiteY4" fmla="*/ 1047062 h 1096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23071" h="1096223">
                <a:moveTo>
                  <a:pt x="3923071" y="1096223"/>
                </a:moveTo>
                <a:cubicBezTo>
                  <a:pt x="3724787" y="739804"/>
                  <a:pt x="3526503" y="383385"/>
                  <a:pt x="3195484" y="201488"/>
                </a:cubicBezTo>
                <a:cubicBezTo>
                  <a:pt x="2864465" y="19591"/>
                  <a:pt x="2320413" y="13036"/>
                  <a:pt x="1936955" y="4843"/>
                </a:cubicBezTo>
                <a:cubicBezTo>
                  <a:pt x="1553497" y="-3350"/>
                  <a:pt x="1217561" y="-21376"/>
                  <a:pt x="894735" y="152327"/>
                </a:cubicBezTo>
                <a:cubicBezTo>
                  <a:pt x="571909" y="326030"/>
                  <a:pt x="285954" y="686546"/>
                  <a:pt x="0" y="1047062"/>
                </a:cubicBezTo>
              </a:path>
            </a:pathLst>
          </a:custGeom>
          <a:ln w="19050">
            <a:solidFill>
              <a:schemeClr val="bg1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69CE36C1-7027-31BA-5DFD-3856E2913D24}"/>
              </a:ext>
            </a:extLst>
          </p:cNvPr>
          <p:cNvSpPr/>
          <p:nvPr/>
        </p:nvSpPr>
        <p:spPr>
          <a:xfrm>
            <a:off x="4985304" y="3723193"/>
            <a:ext cx="729695" cy="400198"/>
          </a:xfrm>
          <a:custGeom>
            <a:avLst/>
            <a:gdLst>
              <a:gd name="connsiteX0" fmla="*/ 766935 w 766935"/>
              <a:gd name="connsiteY0" fmla="*/ 264255 h 539559"/>
              <a:gd name="connsiteX1" fmla="*/ 530961 w 766935"/>
              <a:gd name="connsiteY1" fmla="*/ 28281 h 539559"/>
              <a:gd name="connsiteX2" fmla="*/ 216329 w 766935"/>
              <a:gd name="connsiteY2" fmla="*/ 28281 h 539559"/>
              <a:gd name="connsiteX3" fmla="*/ 19 w 766935"/>
              <a:gd name="connsiteY3" fmla="*/ 244591 h 539559"/>
              <a:gd name="connsiteX4" fmla="*/ 206496 w 766935"/>
              <a:gd name="connsiteY4" fmla="*/ 539559 h 539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6935" h="539559">
                <a:moveTo>
                  <a:pt x="766935" y="264255"/>
                </a:moveTo>
                <a:cubicBezTo>
                  <a:pt x="694832" y="165932"/>
                  <a:pt x="622729" y="67610"/>
                  <a:pt x="530961" y="28281"/>
                </a:cubicBezTo>
                <a:cubicBezTo>
                  <a:pt x="439193" y="-11048"/>
                  <a:pt x="304819" y="-7771"/>
                  <a:pt x="216329" y="28281"/>
                </a:cubicBezTo>
                <a:cubicBezTo>
                  <a:pt x="127839" y="64333"/>
                  <a:pt x="1658" y="159378"/>
                  <a:pt x="19" y="244591"/>
                </a:cubicBezTo>
                <a:cubicBezTo>
                  <a:pt x="-1620" y="329804"/>
                  <a:pt x="102438" y="434681"/>
                  <a:pt x="206496" y="539559"/>
                </a:cubicBezTo>
              </a:path>
            </a:pathLst>
          </a:custGeom>
          <a:ln w="19050">
            <a:solidFill>
              <a:schemeClr val="bg1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442DD95C-9066-C87F-404E-570BA82F7B3F}"/>
              </a:ext>
            </a:extLst>
          </p:cNvPr>
          <p:cNvGrpSpPr/>
          <p:nvPr/>
        </p:nvGrpSpPr>
        <p:grpSpPr>
          <a:xfrm>
            <a:off x="3200400" y="3947178"/>
            <a:ext cx="1066800" cy="445646"/>
            <a:chOff x="990600" y="3742293"/>
            <a:chExt cx="1066800" cy="445646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FCAA537E-4BBC-AB43-007B-153219139A6D}"/>
                </a:ext>
              </a:extLst>
            </p:cNvPr>
            <p:cNvSpPr/>
            <p:nvPr/>
          </p:nvSpPr>
          <p:spPr>
            <a:xfrm>
              <a:off x="990600" y="3742293"/>
              <a:ext cx="1066800" cy="44564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7C45B608-33C9-5C6A-067E-F5EE7BEF2EBE}"/>
                </a:ext>
              </a:extLst>
            </p:cNvPr>
            <p:cNvSpPr txBox="1"/>
            <p:nvPr/>
          </p:nvSpPr>
          <p:spPr>
            <a:xfrm>
              <a:off x="1225750" y="3765061"/>
              <a:ext cx="6109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NFA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353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5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5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5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2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4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45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45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45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2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4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45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45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45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2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4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45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45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45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6864581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RE⟹NFA(Thompson</a:t>
            </a:r>
            <a:r>
              <a:rPr lang="zh-CN" altLang="en-US" spc="-5" dirty="0">
                <a:solidFill>
                  <a:schemeClr val="bg1"/>
                </a:solidFill>
              </a:rPr>
              <a:t>算法</a:t>
            </a:r>
            <a:r>
              <a:rPr lang="en-US" altLang="zh-CN" spc="-5" dirty="0">
                <a:solidFill>
                  <a:schemeClr val="bg1"/>
                </a:solidFill>
              </a:rPr>
              <a:t>)</a:t>
            </a:r>
            <a:endParaRPr spc="-10" dirty="0">
              <a:solidFill>
                <a:schemeClr val="bg1"/>
              </a:solidFill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60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3">
                <a:extLst>
                  <a:ext uri="{FF2B5EF4-FFF2-40B4-BE49-F238E27FC236}">
                    <a16:creationId xmlns:a16="http://schemas.microsoft.com/office/drawing/2014/main" id="{CF223B2C-143C-8042-57F8-D94D2DD380AB}"/>
                  </a:ext>
                </a:extLst>
              </p:cNvPr>
              <p:cNvSpPr txBox="1"/>
              <p:nvPr/>
            </p:nvSpPr>
            <p:spPr>
              <a:xfrm>
                <a:off x="481498" y="902368"/>
                <a:ext cx="8357701" cy="2466637"/>
              </a:xfrm>
              <a:prstGeom prst="rect">
                <a:avLst/>
              </a:prstGeom>
            </p:spPr>
            <p:txBody>
              <a:bodyPr vert="horz" wrap="square" lIns="0" tIns="99060" rIns="0" bIns="0" rtlCol="0">
                <a:spAutoFit/>
              </a:bodyPr>
              <a:lstStyle/>
              <a:p>
                <a:pPr marL="460375" indent="-448309">
                  <a:lnSpc>
                    <a:spcPts val="3600"/>
                  </a:lnSpc>
                  <a:spcBef>
                    <a:spcPts val="780"/>
                  </a:spcBef>
                  <a:buClr>
                    <a:srgbClr val="CC9900"/>
                  </a:buClr>
                  <a:buSzPct val="69642"/>
                  <a:buFont typeface="Palatino Linotype"/>
                  <a:buChar char="•"/>
                  <a:tabLst>
                    <a:tab pos="460375" algn="l"/>
                    <a:tab pos="461009" algn="l"/>
                  </a:tabLst>
                </a:pPr>
                <a:r>
                  <a:rPr lang="zh-CN" altLang="en-US" sz="28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基本思想</a:t>
                </a:r>
                <a:endParaRPr lang="zh-CN" altLang="en-US"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01065" lvl="1" indent="-440055">
                  <a:lnSpc>
                    <a:spcPts val="3600"/>
                  </a:lnSpc>
                  <a:spcBef>
                    <a:spcPts val="595"/>
                  </a:spcBef>
                  <a:buClr>
                    <a:srgbClr val="808080"/>
                  </a:buClr>
                  <a:buSzPct val="64583"/>
                  <a:buChar char="–"/>
                  <a:tabLst>
                    <a:tab pos="901065" algn="l"/>
                    <a:tab pos="901700" algn="l"/>
                  </a:tabLst>
                </a:pPr>
                <a:r>
                  <a:rPr lang="zh-CN" alt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根据正则表达式的递归定义，按照正则表达式的结构，</a:t>
                </a:r>
                <a:endPara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01065">
                  <a:spcBef>
                    <a:spcPts val="15"/>
                  </a:spcBef>
                </a:pP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递归地构造出相应的</a:t>
                </a:r>
                <a:r>
                  <a:rPr lang="en-US" altLang="zh-CN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NFA</a:t>
                </a:r>
                <a:endPara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306830" lvl="2" indent="-403225">
                  <a:lnSpc>
                    <a:spcPct val="150000"/>
                  </a:lnSpc>
                  <a:spcBef>
                    <a:spcPts val="509"/>
                  </a:spcBef>
                  <a:buClr>
                    <a:srgbClr val="CC9900"/>
                  </a:buClr>
                  <a:buSzPct val="60000"/>
                  <a:buFont typeface="Palatino Linotype"/>
                  <a:buChar char="•"/>
                  <a:tabLst>
                    <a:tab pos="1306195" algn="l"/>
                    <a:tab pos="1307465" algn="l"/>
                  </a:tabLst>
                </a:pPr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构造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和单个符号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en-US" altLang="zh-CN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NFA</a:t>
                </a:r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（其中，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2000" i="1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sz="200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Σ</m:t>
                    </m:r>
                  </m:oMath>
                </a14:m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 </a:t>
                </a:r>
                <a:endParaRPr lang="zh-CN" altLang="en-US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306830" lvl="2" indent="-403225">
                  <a:lnSpc>
                    <a:spcPct val="150000"/>
                  </a:lnSpc>
                  <a:spcBef>
                    <a:spcPts val="480"/>
                  </a:spcBef>
                  <a:buClr>
                    <a:srgbClr val="CC9900"/>
                  </a:buClr>
                  <a:buSzPct val="60000"/>
                  <a:buFont typeface="Palatino Linotype"/>
                  <a:buChar char="•"/>
                  <a:tabLst>
                    <a:tab pos="1306195" algn="l"/>
                    <a:tab pos="1307465" algn="l"/>
                  </a:tabLst>
                </a:pPr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对于每个正则表达式</a:t>
                </a:r>
                <a:r>
                  <a:rPr lang="zh-CN" altLang="en-US" sz="2000" spc="-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运</a:t>
                </a:r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算，通过</a:t>
                </a:r>
                <a:r>
                  <a:rPr lang="zh-CN" altLang="en-US" sz="20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组合</a:t>
                </a:r>
                <a:r>
                  <a:rPr lang="zh-CN" altLang="en-US" sz="2000" spc="-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的办法</a:t>
                </a:r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构</a:t>
                </a:r>
                <a:r>
                  <a:rPr lang="zh-CN" altLang="en-US" sz="2000" spc="-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建</a:t>
                </a:r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相应的</a:t>
                </a:r>
                <a:r>
                  <a:rPr lang="en-US" altLang="zh-CN" sz="20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NF</a:t>
                </a:r>
                <a:r>
                  <a:rPr lang="en-US" altLang="zh-CN" sz="2000" spc="-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endParaRPr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object 3">
                <a:extLst>
                  <a:ext uri="{FF2B5EF4-FFF2-40B4-BE49-F238E27FC236}">
                    <a16:creationId xmlns:a16="http://schemas.microsoft.com/office/drawing/2014/main" id="{CF223B2C-143C-8042-57F8-D94D2DD380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98" y="902368"/>
                <a:ext cx="8357701" cy="2466637"/>
              </a:xfrm>
              <a:prstGeom prst="rect">
                <a:avLst/>
              </a:prstGeom>
              <a:blipFill>
                <a:blip r:embed="rId3"/>
                <a:stretch>
                  <a:fillRect l="-1896" t="-494" r="-511" b="-5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89119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474064" y="914400"/>
                <a:ext cx="3488335" cy="979114"/>
              </a:xfrm>
              <a:prstGeom prst="rect">
                <a:avLst/>
              </a:prstGeom>
            </p:spPr>
            <p:txBody>
              <a:bodyPr vert="horz" wrap="square" lIns="0" tIns="100965" rIns="0" bIns="0" rtlCol="0">
                <a:spAutoFit/>
              </a:bodyPr>
              <a:lstStyle/>
              <a:p>
                <a:pPr marL="460375" indent="-448309">
                  <a:lnSpc>
                    <a:spcPct val="100000"/>
                  </a:lnSpc>
                  <a:spcBef>
                    <a:spcPts val="795"/>
                  </a:spcBef>
                  <a:buClr>
                    <a:srgbClr val="CC9900"/>
                  </a:buClr>
                  <a:buSzPct val="69642"/>
                  <a:buFont typeface="Palatino Linotype"/>
                  <a:buChar char="•"/>
                  <a:tabLst>
                    <a:tab pos="460375" algn="l"/>
                    <a:tab pos="461009" algn="l"/>
                  </a:tabLst>
                </a:pPr>
                <a:r>
                  <a:rPr sz="2800" spc="-5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imSun"/>
                  </a:rPr>
                  <a:t>基本规则部分</a:t>
                </a:r>
                <a:endParaRPr sz="2800" dirty="0">
                  <a:latin typeface="微软雅黑" panose="020B0503020204020204" pitchFamily="34" charset="-122"/>
                  <a:ea typeface="微软雅黑" panose="020B0503020204020204" pitchFamily="34" charset="-122"/>
                  <a:cs typeface="SimSun"/>
                </a:endParaRPr>
              </a:p>
              <a:p>
                <a:pPr marL="461645">
                  <a:lnSpc>
                    <a:spcPct val="100000"/>
                  </a:lnSpc>
                  <a:spcBef>
                    <a:spcPts val="605"/>
                  </a:spcBef>
                  <a:tabLst>
                    <a:tab pos="901065" algn="l"/>
                  </a:tabLst>
                </a:pPr>
                <a:r>
                  <a:rPr sz="1550" spc="10" dirty="0">
                    <a:solidFill>
                      <a:srgbClr val="808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imSun"/>
                  </a:rPr>
                  <a:t>–	</a:t>
                </a:r>
                <a:r>
                  <a:rPr sz="2400" spc="-5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imSun"/>
                  </a:rPr>
                  <a:t>表达式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Palatino Linotype"/>
                  </a:rPr>
                  <a:t>的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Palatino Linotype"/>
                  </a:rPr>
                  <a:t>NFA</a:t>
                </a:r>
                <a:endParaRPr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Palatino Linotype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64" y="914400"/>
                <a:ext cx="3488335" cy="979114"/>
              </a:xfrm>
              <a:prstGeom prst="rect">
                <a:avLst/>
              </a:prstGeom>
              <a:blipFill>
                <a:blip r:embed="rId2"/>
                <a:stretch>
                  <a:fillRect l="-4545" t="-621" b="-18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bject 4"/>
          <p:cNvSpPr txBox="1"/>
          <p:nvPr/>
        </p:nvSpPr>
        <p:spPr>
          <a:xfrm>
            <a:off x="923645" y="3750945"/>
            <a:ext cx="265775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1484" algn="l"/>
              </a:tabLst>
            </a:pPr>
            <a:r>
              <a:rPr sz="1550" spc="10" dirty="0">
                <a:solidFill>
                  <a:srgbClr val="80808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–	</a:t>
            </a:r>
            <a:r>
              <a:rPr sz="2400" spc="10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表达式</a:t>
            </a:r>
            <a:r>
              <a:rPr sz="2400" i="1" spc="10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Palatino Linotype"/>
              </a:rPr>
              <a:t>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Palatino Linotype"/>
              </a:rPr>
              <a:t>NFA</a:t>
            </a:r>
            <a:endParaRPr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61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F040265-1EFB-021B-DF9C-A4F6A4260443}"/>
              </a:ext>
            </a:extLst>
          </p:cNvPr>
          <p:cNvGrpSpPr/>
          <p:nvPr/>
        </p:nvGrpSpPr>
        <p:grpSpPr>
          <a:xfrm>
            <a:off x="2971800" y="2313940"/>
            <a:ext cx="4114800" cy="810260"/>
            <a:chOff x="2971800" y="1704340"/>
            <a:chExt cx="4114800" cy="810260"/>
          </a:xfrm>
        </p:grpSpPr>
        <p:grpSp>
          <p:nvGrpSpPr>
            <p:cNvPr id="18" name="object 2">
              <a:extLst>
                <a:ext uri="{FF2B5EF4-FFF2-40B4-BE49-F238E27FC236}">
                  <a16:creationId xmlns:a16="http://schemas.microsoft.com/office/drawing/2014/main" id="{C74C0407-CE85-2F25-41A5-0A5BF05CC1F1}"/>
                </a:ext>
              </a:extLst>
            </p:cNvPr>
            <p:cNvGrpSpPr/>
            <p:nvPr/>
          </p:nvGrpSpPr>
          <p:grpSpPr>
            <a:xfrm>
              <a:off x="2971800" y="1828800"/>
              <a:ext cx="4114800" cy="685800"/>
              <a:chOff x="2971800" y="1828800"/>
              <a:chExt cx="4114800" cy="685800"/>
            </a:xfrm>
          </p:grpSpPr>
          <p:sp>
            <p:nvSpPr>
              <p:cNvPr id="21" name="object 3">
                <a:extLst>
                  <a:ext uri="{FF2B5EF4-FFF2-40B4-BE49-F238E27FC236}">
                    <a16:creationId xmlns:a16="http://schemas.microsoft.com/office/drawing/2014/main" id="{885A6B65-A2CF-1A68-767F-ADDDF012C729}"/>
                  </a:ext>
                </a:extLst>
              </p:cNvPr>
              <p:cNvSpPr/>
              <p:nvPr/>
            </p:nvSpPr>
            <p:spPr>
              <a:xfrm>
                <a:off x="4343400" y="1828800"/>
                <a:ext cx="2743200" cy="685800"/>
              </a:xfrm>
              <a:custGeom>
                <a:avLst/>
                <a:gdLst/>
                <a:ahLst/>
                <a:cxnLst/>
                <a:rect l="l" t="t" r="r" b="b"/>
                <a:pathLst>
                  <a:path w="2743200" h="685800">
                    <a:moveTo>
                      <a:pt x="2400300" y="0"/>
                    </a:moveTo>
                    <a:lnTo>
                      <a:pt x="2447865" y="3036"/>
                    </a:lnTo>
                    <a:lnTo>
                      <a:pt x="2493168" y="11906"/>
                    </a:lnTo>
                    <a:lnTo>
                      <a:pt x="2535852" y="26253"/>
                    </a:lnTo>
                    <a:lnTo>
                      <a:pt x="2575559" y="45719"/>
                    </a:lnTo>
                    <a:lnTo>
                      <a:pt x="2611933" y="69949"/>
                    </a:lnTo>
                    <a:lnTo>
                      <a:pt x="2644616" y="98583"/>
                    </a:lnTo>
                    <a:lnTo>
                      <a:pt x="2673250" y="131266"/>
                    </a:lnTo>
                    <a:lnTo>
                      <a:pt x="2697479" y="167639"/>
                    </a:lnTo>
                    <a:lnTo>
                      <a:pt x="2716946" y="207347"/>
                    </a:lnTo>
                    <a:lnTo>
                      <a:pt x="2731293" y="250031"/>
                    </a:lnTo>
                    <a:lnTo>
                      <a:pt x="2740163" y="295334"/>
                    </a:lnTo>
                    <a:lnTo>
                      <a:pt x="2743200" y="342900"/>
                    </a:lnTo>
                    <a:lnTo>
                      <a:pt x="2740163" y="390465"/>
                    </a:lnTo>
                    <a:lnTo>
                      <a:pt x="2731293" y="435768"/>
                    </a:lnTo>
                    <a:lnTo>
                      <a:pt x="2716946" y="478452"/>
                    </a:lnTo>
                    <a:lnTo>
                      <a:pt x="2697479" y="518159"/>
                    </a:lnTo>
                    <a:lnTo>
                      <a:pt x="2673250" y="554533"/>
                    </a:lnTo>
                    <a:lnTo>
                      <a:pt x="2644616" y="587216"/>
                    </a:lnTo>
                    <a:lnTo>
                      <a:pt x="2611933" y="615850"/>
                    </a:lnTo>
                    <a:lnTo>
                      <a:pt x="2575559" y="640079"/>
                    </a:lnTo>
                    <a:lnTo>
                      <a:pt x="2535852" y="659546"/>
                    </a:lnTo>
                    <a:lnTo>
                      <a:pt x="2493168" y="673893"/>
                    </a:lnTo>
                    <a:lnTo>
                      <a:pt x="2447865" y="682763"/>
                    </a:lnTo>
                    <a:lnTo>
                      <a:pt x="2400300" y="685800"/>
                    </a:lnTo>
                    <a:lnTo>
                      <a:pt x="2352734" y="682763"/>
                    </a:lnTo>
                    <a:lnTo>
                      <a:pt x="2307431" y="673893"/>
                    </a:lnTo>
                    <a:lnTo>
                      <a:pt x="2264747" y="659546"/>
                    </a:lnTo>
                    <a:lnTo>
                      <a:pt x="2225040" y="640080"/>
                    </a:lnTo>
                    <a:lnTo>
                      <a:pt x="2188666" y="615850"/>
                    </a:lnTo>
                    <a:lnTo>
                      <a:pt x="2155983" y="587216"/>
                    </a:lnTo>
                    <a:lnTo>
                      <a:pt x="2127349" y="554533"/>
                    </a:lnTo>
                    <a:lnTo>
                      <a:pt x="2103120" y="518160"/>
                    </a:lnTo>
                    <a:lnTo>
                      <a:pt x="2083653" y="478452"/>
                    </a:lnTo>
                    <a:lnTo>
                      <a:pt x="2069306" y="435768"/>
                    </a:lnTo>
                    <a:lnTo>
                      <a:pt x="2060436" y="390465"/>
                    </a:lnTo>
                    <a:lnTo>
                      <a:pt x="2057400" y="342900"/>
                    </a:lnTo>
                    <a:lnTo>
                      <a:pt x="2060436" y="295334"/>
                    </a:lnTo>
                    <a:lnTo>
                      <a:pt x="2069306" y="250031"/>
                    </a:lnTo>
                    <a:lnTo>
                      <a:pt x="2083653" y="207347"/>
                    </a:lnTo>
                    <a:lnTo>
                      <a:pt x="2103119" y="167640"/>
                    </a:lnTo>
                    <a:lnTo>
                      <a:pt x="2127349" y="131266"/>
                    </a:lnTo>
                    <a:lnTo>
                      <a:pt x="2155983" y="98583"/>
                    </a:lnTo>
                    <a:lnTo>
                      <a:pt x="2188666" y="69949"/>
                    </a:lnTo>
                    <a:lnTo>
                      <a:pt x="2225039" y="45720"/>
                    </a:lnTo>
                    <a:lnTo>
                      <a:pt x="2264747" y="26253"/>
                    </a:lnTo>
                    <a:lnTo>
                      <a:pt x="2307431" y="11906"/>
                    </a:lnTo>
                    <a:lnTo>
                      <a:pt x="2352734" y="3036"/>
                    </a:lnTo>
                    <a:lnTo>
                      <a:pt x="2400300" y="0"/>
                    </a:lnTo>
                    <a:close/>
                  </a:path>
                  <a:path w="2743200" h="685800">
                    <a:moveTo>
                      <a:pt x="2057400" y="0"/>
                    </a:moveTo>
                    <a:lnTo>
                      <a:pt x="2057400" y="0"/>
                    </a:lnTo>
                  </a:path>
                  <a:path w="2743200" h="685800">
                    <a:moveTo>
                      <a:pt x="2743200" y="685800"/>
                    </a:moveTo>
                    <a:lnTo>
                      <a:pt x="2743200" y="685800"/>
                    </a:lnTo>
                  </a:path>
                  <a:path w="2743200" h="685800">
                    <a:moveTo>
                      <a:pt x="2400300" y="68579"/>
                    </a:moveTo>
                    <a:lnTo>
                      <a:pt x="2450514" y="72844"/>
                    </a:lnTo>
                    <a:lnTo>
                      <a:pt x="2497405" y="85199"/>
                    </a:lnTo>
                    <a:lnTo>
                      <a:pt x="2540282" y="104986"/>
                    </a:lnTo>
                    <a:lnTo>
                      <a:pt x="2578455" y="131546"/>
                    </a:lnTo>
                    <a:lnTo>
                      <a:pt x="2611234" y="164221"/>
                    </a:lnTo>
                    <a:lnTo>
                      <a:pt x="2637931" y="202353"/>
                    </a:lnTo>
                    <a:lnTo>
                      <a:pt x="2657853" y="245282"/>
                    </a:lnTo>
                    <a:lnTo>
                      <a:pt x="2670313" y="292350"/>
                    </a:lnTo>
                    <a:lnTo>
                      <a:pt x="2674620" y="342900"/>
                    </a:lnTo>
                    <a:lnTo>
                      <a:pt x="2670313" y="393114"/>
                    </a:lnTo>
                    <a:lnTo>
                      <a:pt x="2657853" y="440005"/>
                    </a:lnTo>
                    <a:lnTo>
                      <a:pt x="2637931" y="482882"/>
                    </a:lnTo>
                    <a:lnTo>
                      <a:pt x="2611234" y="521055"/>
                    </a:lnTo>
                    <a:lnTo>
                      <a:pt x="2578455" y="553834"/>
                    </a:lnTo>
                    <a:lnTo>
                      <a:pt x="2540282" y="580531"/>
                    </a:lnTo>
                    <a:lnTo>
                      <a:pt x="2497405" y="600453"/>
                    </a:lnTo>
                    <a:lnTo>
                      <a:pt x="2450514" y="612913"/>
                    </a:lnTo>
                    <a:lnTo>
                      <a:pt x="2400300" y="617220"/>
                    </a:lnTo>
                    <a:lnTo>
                      <a:pt x="2349750" y="612913"/>
                    </a:lnTo>
                    <a:lnTo>
                      <a:pt x="2302682" y="600453"/>
                    </a:lnTo>
                    <a:lnTo>
                      <a:pt x="2259753" y="580531"/>
                    </a:lnTo>
                    <a:lnTo>
                      <a:pt x="2221621" y="553834"/>
                    </a:lnTo>
                    <a:lnTo>
                      <a:pt x="2188946" y="521055"/>
                    </a:lnTo>
                    <a:lnTo>
                      <a:pt x="2162386" y="482882"/>
                    </a:lnTo>
                    <a:lnTo>
                      <a:pt x="2142599" y="440005"/>
                    </a:lnTo>
                    <a:lnTo>
                      <a:pt x="2130244" y="393114"/>
                    </a:lnTo>
                    <a:lnTo>
                      <a:pt x="2125979" y="342900"/>
                    </a:lnTo>
                    <a:lnTo>
                      <a:pt x="2130244" y="292350"/>
                    </a:lnTo>
                    <a:lnTo>
                      <a:pt x="2142599" y="245282"/>
                    </a:lnTo>
                    <a:lnTo>
                      <a:pt x="2162386" y="202353"/>
                    </a:lnTo>
                    <a:lnTo>
                      <a:pt x="2188946" y="164221"/>
                    </a:lnTo>
                    <a:lnTo>
                      <a:pt x="2221621" y="131546"/>
                    </a:lnTo>
                    <a:lnTo>
                      <a:pt x="2259753" y="104986"/>
                    </a:lnTo>
                    <a:lnTo>
                      <a:pt x="2302682" y="85199"/>
                    </a:lnTo>
                    <a:lnTo>
                      <a:pt x="2349750" y="72844"/>
                    </a:lnTo>
                    <a:lnTo>
                      <a:pt x="2400300" y="68579"/>
                    </a:lnTo>
                    <a:close/>
                  </a:path>
                  <a:path w="2743200" h="685800">
                    <a:moveTo>
                      <a:pt x="2125979" y="68579"/>
                    </a:moveTo>
                    <a:lnTo>
                      <a:pt x="2125979" y="68579"/>
                    </a:lnTo>
                  </a:path>
                  <a:path w="2743200" h="685800">
                    <a:moveTo>
                      <a:pt x="2674620" y="617220"/>
                    </a:moveTo>
                    <a:lnTo>
                      <a:pt x="2674620" y="617220"/>
                    </a:lnTo>
                  </a:path>
                  <a:path w="2743200" h="685800">
                    <a:moveTo>
                      <a:pt x="342900" y="0"/>
                    </a:moveTo>
                    <a:lnTo>
                      <a:pt x="390465" y="3036"/>
                    </a:lnTo>
                    <a:lnTo>
                      <a:pt x="435768" y="11906"/>
                    </a:lnTo>
                    <a:lnTo>
                      <a:pt x="478452" y="26253"/>
                    </a:lnTo>
                    <a:lnTo>
                      <a:pt x="518159" y="45719"/>
                    </a:lnTo>
                    <a:lnTo>
                      <a:pt x="554533" y="69949"/>
                    </a:lnTo>
                    <a:lnTo>
                      <a:pt x="587216" y="98583"/>
                    </a:lnTo>
                    <a:lnTo>
                      <a:pt x="615850" y="131266"/>
                    </a:lnTo>
                    <a:lnTo>
                      <a:pt x="640079" y="167639"/>
                    </a:lnTo>
                    <a:lnTo>
                      <a:pt x="659546" y="207347"/>
                    </a:lnTo>
                    <a:lnTo>
                      <a:pt x="673893" y="250031"/>
                    </a:lnTo>
                    <a:lnTo>
                      <a:pt x="682763" y="295334"/>
                    </a:lnTo>
                    <a:lnTo>
                      <a:pt x="685800" y="342900"/>
                    </a:lnTo>
                    <a:lnTo>
                      <a:pt x="682763" y="390465"/>
                    </a:lnTo>
                    <a:lnTo>
                      <a:pt x="673893" y="435768"/>
                    </a:lnTo>
                    <a:lnTo>
                      <a:pt x="659546" y="478452"/>
                    </a:lnTo>
                    <a:lnTo>
                      <a:pt x="640080" y="518159"/>
                    </a:lnTo>
                    <a:lnTo>
                      <a:pt x="615850" y="554533"/>
                    </a:lnTo>
                    <a:lnTo>
                      <a:pt x="587216" y="587216"/>
                    </a:lnTo>
                    <a:lnTo>
                      <a:pt x="554533" y="615850"/>
                    </a:lnTo>
                    <a:lnTo>
                      <a:pt x="518160" y="640079"/>
                    </a:lnTo>
                    <a:lnTo>
                      <a:pt x="478452" y="659546"/>
                    </a:lnTo>
                    <a:lnTo>
                      <a:pt x="435768" y="673893"/>
                    </a:lnTo>
                    <a:lnTo>
                      <a:pt x="390465" y="682763"/>
                    </a:lnTo>
                    <a:lnTo>
                      <a:pt x="342900" y="685800"/>
                    </a:lnTo>
                    <a:lnTo>
                      <a:pt x="295334" y="682763"/>
                    </a:lnTo>
                    <a:lnTo>
                      <a:pt x="250031" y="673893"/>
                    </a:lnTo>
                    <a:lnTo>
                      <a:pt x="207347" y="659546"/>
                    </a:lnTo>
                    <a:lnTo>
                      <a:pt x="167640" y="640080"/>
                    </a:lnTo>
                    <a:lnTo>
                      <a:pt x="131266" y="615850"/>
                    </a:lnTo>
                    <a:lnTo>
                      <a:pt x="98583" y="587216"/>
                    </a:lnTo>
                    <a:lnTo>
                      <a:pt x="69949" y="554533"/>
                    </a:lnTo>
                    <a:lnTo>
                      <a:pt x="45720" y="518160"/>
                    </a:lnTo>
                    <a:lnTo>
                      <a:pt x="26253" y="478452"/>
                    </a:lnTo>
                    <a:lnTo>
                      <a:pt x="11906" y="435768"/>
                    </a:lnTo>
                    <a:lnTo>
                      <a:pt x="3036" y="390465"/>
                    </a:lnTo>
                    <a:lnTo>
                      <a:pt x="0" y="342900"/>
                    </a:lnTo>
                    <a:lnTo>
                      <a:pt x="3036" y="295334"/>
                    </a:lnTo>
                    <a:lnTo>
                      <a:pt x="11906" y="250031"/>
                    </a:lnTo>
                    <a:lnTo>
                      <a:pt x="26253" y="207347"/>
                    </a:lnTo>
                    <a:lnTo>
                      <a:pt x="45719" y="167640"/>
                    </a:lnTo>
                    <a:lnTo>
                      <a:pt x="69949" y="131266"/>
                    </a:lnTo>
                    <a:lnTo>
                      <a:pt x="98583" y="98583"/>
                    </a:lnTo>
                    <a:lnTo>
                      <a:pt x="131266" y="69949"/>
                    </a:lnTo>
                    <a:lnTo>
                      <a:pt x="167639" y="45720"/>
                    </a:lnTo>
                    <a:lnTo>
                      <a:pt x="207347" y="26253"/>
                    </a:lnTo>
                    <a:lnTo>
                      <a:pt x="250031" y="11906"/>
                    </a:lnTo>
                    <a:lnTo>
                      <a:pt x="295334" y="3036"/>
                    </a:lnTo>
                    <a:lnTo>
                      <a:pt x="342900" y="0"/>
                    </a:lnTo>
                    <a:close/>
                  </a:path>
                  <a:path w="2743200" h="685800">
                    <a:moveTo>
                      <a:pt x="0" y="0"/>
                    </a:moveTo>
                    <a:lnTo>
                      <a:pt x="0" y="0"/>
                    </a:lnTo>
                  </a:path>
                  <a:path w="2743200" h="685800">
                    <a:moveTo>
                      <a:pt x="685800" y="685800"/>
                    </a:moveTo>
                    <a:lnTo>
                      <a:pt x="685800" y="68580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4">
                <a:extLst>
                  <a:ext uri="{FF2B5EF4-FFF2-40B4-BE49-F238E27FC236}">
                    <a16:creationId xmlns:a16="http://schemas.microsoft.com/office/drawing/2014/main" id="{E2528490-C4A9-E212-6F4B-05D7C42BE337}"/>
                  </a:ext>
                </a:extLst>
              </p:cNvPr>
              <p:cNvSpPr/>
              <p:nvPr/>
            </p:nvSpPr>
            <p:spPr>
              <a:xfrm>
                <a:off x="5029200" y="2171700"/>
                <a:ext cx="12166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216660">
                    <a:moveTo>
                      <a:pt x="0" y="0"/>
                    </a:moveTo>
                    <a:lnTo>
                      <a:pt x="121666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object 5">
                <a:extLst>
                  <a:ext uri="{FF2B5EF4-FFF2-40B4-BE49-F238E27FC236}">
                    <a16:creationId xmlns:a16="http://schemas.microsoft.com/office/drawing/2014/main" id="{652D94AE-5050-89D7-5A43-CC1002F5564A}"/>
                  </a:ext>
                </a:extLst>
              </p:cNvPr>
              <p:cNvSpPr/>
              <p:nvPr/>
            </p:nvSpPr>
            <p:spPr>
              <a:xfrm>
                <a:off x="6238240" y="2118359"/>
                <a:ext cx="16256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62560" h="107950">
                    <a:moveTo>
                      <a:pt x="0" y="0"/>
                    </a:moveTo>
                    <a:lnTo>
                      <a:pt x="0" y="107950"/>
                    </a:lnTo>
                    <a:lnTo>
                      <a:pt x="162560" y="533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" name="object 6">
                <a:extLst>
                  <a:ext uri="{FF2B5EF4-FFF2-40B4-BE49-F238E27FC236}">
                    <a16:creationId xmlns:a16="http://schemas.microsoft.com/office/drawing/2014/main" id="{73A6F2CE-2235-0843-843F-56614A450DE3}"/>
                  </a:ext>
                </a:extLst>
              </p:cNvPr>
              <p:cNvSpPr/>
              <p:nvPr/>
            </p:nvSpPr>
            <p:spPr>
              <a:xfrm>
                <a:off x="2971800" y="2171700"/>
                <a:ext cx="120523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205229">
                    <a:moveTo>
                      <a:pt x="0" y="0"/>
                    </a:moveTo>
                    <a:lnTo>
                      <a:pt x="0" y="0"/>
                    </a:lnTo>
                    <a:lnTo>
                      <a:pt x="1157810" y="0"/>
                    </a:lnTo>
                    <a:lnTo>
                      <a:pt x="1205229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" name="object 7">
                <a:extLst>
                  <a:ext uri="{FF2B5EF4-FFF2-40B4-BE49-F238E27FC236}">
                    <a16:creationId xmlns:a16="http://schemas.microsoft.com/office/drawing/2014/main" id="{F01B05DE-0658-EFEF-5CB3-53DF6F2D81E7}"/>
                  </a:ext>
                </a:extLst>
              </p:cNvPr>
              <p:cNvSpPr/>
              <p:nvPr/>
            </p:nvSpPr>
            <p:spPr>
              <a:xfrm>
                <a:off x="4180839" y="2118359"/>
                <a:ext cx="16256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62560" h="107950">
                    <a:moveTo>
                      <a:pt x="0" y="0"/>
                    </a:moveTo>
                    <a:lnTo>
                      <a:pt x="0" y="107950"/>
                    </a:lnTo>
                    <a:lnTo>
                      <a:pt x="162560" y="533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9" name="object 9">
              <a:extLst>
                <a:ext uri="{FF2B5EF4-FFF2-40B4-BE49-F238E27FC236}">
                  <a16:creationId xmlns:a16="http://schemas.microsoft.com/office/drawing/2014/main" id="{504A82C6-4370-AC90-8F91-AF07CAE76816}"/>
                </a:ext>
              </a:extLst>
            </p:cNvPr>
            <p:cNvSpPr txBox="1"/>
            <p:nvPr/>
          </p:nvSpPr>
          <p:spPr>
            <a:xfrm>
              <a:off x="5633720" y="1704340"/>
              <a:ext cx="16129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1335" dirty="0">
                  <a:solidFill>
                    <a:srgbClr val="C00000"/>
                  </a:solidFill>
                  <a:latin typeface="Arial MT"/>
                  <a:cs typeface="Arial MT"/>
                </a:rPr>
                <a:t>ε</a:t>
              </a:r>
              <a:endParaRPr sz="2400">
                <a:solidFill>
                  <a:srgbClr val="C00000"/>
                </a:solidFill>
                <a:latin typeface="Arial MT"/>
                <a:cs typeface="Arial MT"/>
              </a:endParaRPr>
            </a:p>
          </p:txBody>
        </p:sp>
        <p:sp>
          <p:nvSpPr>
            <p:cNvPr id="20" name="object 10">
              <a:extLst>
                <a:ext uri="{FF2B5EF4-FFF2-40B4-BE49-F238E27FC236}">
                  <a16:creationId xmlns:a16="http://schemas.microsoft.com/office/drawing/2014/main" id="{7E34A546-18C3-9582-1164-63659FFD1C58}"/>
                </a:ext>
              </a:extLst>
            </p:cNvPr>
            <p:cNvSpPr txBox="1"/>
            <p:nvPr/>
          </p:nvSpPr>
          <p:spPr>
            <a:xfrm>
              <a:off x="3422650" y="1828800"/>
              <a:ext cx="470534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3B3B3B"/>
                  </a:solidFill>
                  <a:latin typeface="Arial MT"/>
                  <a:cs typeface="Arial MT"/>
                </a:rPr>
                <a:t>start</a:t>
              </a:r>
              <a:endParaRPr sz="1800" dirty="0">
                <a:latin typeface="Arial MT"/>
                <a:cs typeface="Arial MT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366DD25-A951-4B01-9811-99E9846ADD51}"/>
              </a:ext>
            </a:extLst>
          </p:cNvPr>
          <p:cNvGrpSpPr/>
          <p:nvPr/>
        </p:nvGrpSpPr>
        <p:grpSpPr>
          <a:xfrm>
            <a:off x="2971800" y="4638732"/>
            <a:ext cx="4114800" cy="810259"/>
            <a:chOff x="2971800" y="3987800"/>
            <a:chExt cx="4114800" cy="810259"/>
          </a:xfrm>
        </p:grpSpPr>
        <p:grpSp>
          <p:nvGrpSpPr>
            <p:cNvPr id="27" name="object 12">
              <a:extLst>
                <a:ext uri="{FF2B5EF4-FFF2-40B4-BE49-F238E27FC236}">
                  <a16:creationId xmlns:a16="http://schemas.microsoft.com/office/drawing/2014/main" id="{125C4D11-9D8B-5C39-6034-22C1124DE79A}"/>
                </a:ext>
              </a:extLst>
            </p:cNvPr>
            <p:cNvGrpSpPr/>
            <p:nvPr/>
          </p:nvGrpSpPr>
          <p:grpSpPr>
            <a:xfrm>
              <a:off x="2971800" y="4112259"/>
              <a:ext cx="4114800" cy="685800"/>
              <a:chOff x="2971800" y="4112259"/>
              <a:chExt cx="4114800" cy="685800"/>
            </a:xfrm>
          </p:grpSpPr>
          <p:sp>
            <p:nvSpPr>
              <p:cNvPr id="30" name="object 13">
                <a:extLst>
                  <a:ext uri="{FF2B5EF4-FFF2-40B4-BE49-F238E27FC236}">
                    <a16:creationId xmlns:a16="http://schemas.microsoft.com/office/drawing/2014/main" id="{22F552FC-2C24-760A-E6AA-8A6A22AB2E7C}"/>
                  </a:ext>
                </a:extLst>
              </p:cNvPr>
              <p:cNvSpPr/>
              <p:nvPr/>
            </p:nvSpPr>
            <p:spPr>
              <a:xfrm>
                <a:off x="4343400" y="4112259"/>
                <a:ext cx="2743200" cy="685800"/>
              </a:xfrm>
              <a:custGeom>
                <a:avLst/>
                <a:gdLst/>
                <a:ahLst/>
                <a:cxnLst/>
                <a:rect l="l" t="t" r="r" b="b"/>
                <a:pathLst>
                  <a:path w="2743200" h="685800">
                    <a:moveTo>
                      <a:pt x="2400300" y="0"/>
                    </a:moveTo>
                    <a:lnTo>
                      <a:pt x="2447865" y="3036"/>
                    </a:lnTo>
                    <a:lnTo>
                      <a:pt x="2493168" y="11906"/>
                    </a:lnTo>
                    <a:lnTo>
                      <a:pt x="2535852" y="26253"/>
                    </a:lnTo>
                    <a:lnTo>
                      <a:pt x="2575559" y="45719"/>
                    </a:lnTo>
                    <a:lnTo>
                      <a:pt x="2611933" y="69949"/>
                    </a:lnTo>
                    <a:lnTo>
                      <a:pt x="2644616" y="98583"/>
                    </a:lnTo>
                    <a:lnTo>
                      <a:pt x="2673250" y="131266"/>
                    </a:lnTo>
                    <a:lnTo>
                      <a:pt x="2697479" y="167639"/>
                    </a:lnTo>
                    <a:lnTo>
                      <a:pt x="2716946" y="207347"/>
                    </a:lnTo>
                    <a:lnTo>
                      <a:pt x="2731293" y="250031"/>
                    </a:lnTo>
                    <a:lnTo>
                      <a:pt x="2740163" y="295334"/>
                    </a:lnTo>
                    <a:lnTo>
                      <a:pt x="2743200" y="342900"/>
                    </a:lnTo>
                    <a:lnTo>
                      <a:pt x="2740163" y="390465"/>
                    </a:lnTo>
                    <a:lnTo>
                      <a:pt x="2731293" y="435768"/>
                    </a:lnTo>
                    <a:lnTo>
                      <a:pt x="2716946" y="478452"/>
                    </a:lnTo>
                    <a:lnTo>
                      <a:pt x="2697479" y="518159"/>
                    </a:lnTo>
                    <a:lnTo>
                      <a:pt x="2673250" y="554533"/>
                    </a:lnTo>
                    <a:lnTo>
                      <a:pt x="2644616" y="587216"/>
                    </a:lnTo>
                    <a:lnTo>
                      <a:pt x="2611933" y="615850"/>
                    </a:lnTo>
                    <a:lnTo>
                      <a:pt x="2575559" y="640079"/>
                    </a:lnTo>
                    <a:lnTo>
                      <a:pt x="2535852" y="659546"/>
                    </a:lnTo>
                    <a:lnTo>
                      <a:pt x="2493168" y="673893"/>
                    </a:lnTo>
                    <a:lnTo>
                      <a:pt x="2447865" y="682763"/>
                    </a:lnTo>
                    <a:lnTo>
                      <a:pt x="2400300" y="685800"/>
                    </a:lnTo>
                    <a:lnTo>
                      <a:pt x="2352734" y="682763"/>
                    </a:lnTo>
                    <a:lnTo>
                      <a:pt x="2307431" y="673893"/>
                    </a:lnTo>
                    <a:lnTo>
                      <a:pt x="2264747" y="659546"/>
                    </a:lnTo>
                    <a:lnTo>
                      <a:pt x="2225040" y="640080"/>
                    </a:lnTo>
                    <a:lnTo>
                      <a:pt x="2188666" y="615850"/>
                    </a:lnTo>
                    <a:lnTo>
                      <a:pt x="2155983" y="587216"/>
                    </a:lnTo>
                    <a:lnTo>
                      <a:pt x="2127349" y="554533"/>
                    </a:lnTo>
                    <a:lnTo>
                      <a:pt x="2103120" y="518160"/>
                    </a:lnTo>
                    <a:lnTo>
                      <a:pt x="2083653" y="478452"/>
                    </a:lnTo>
                    <a:lnTo>
                      <a:pt x="2069306" y="435768"/>
                    </a:lnTo>
                    <a:lnTo>
                      <a:pt x="2060436" y="390465"/>
                    </a:lnTo>
                    <a:lnTo>
                      <a:pt x="2057400" y="342900"/>
                    </a:lnTo>
                    <a:lnTo>
                      <a:pt x="2060436" y="295334"/>
                    </a:lnTo>
                    <a:lnTo>
                      <a:pt x="2069306" y="250031"/>
                    </a:lnTo>
                    <a:lnTo>
                      <a:pt x="2083653" y="207347"/>
                    </a:lnTo>
                    <a:lnTo>
                      <a:pt x="2103119" y="167639"/>
                    </a:lnTo>
                    <a:lnTo>
                      <a:pt x="2127349" y="131266"/>
                    </a:lnTo>
                    <a:lnTo>
                      <a:pt x="2155983" y="98583"/>
                    </a:lnTo>
                    <a:lnTo>
                      <a:pt x="2188666" y="69949"/>
                    </a:lnTo>
                    <a:lnTo>
                      <a:pt x="2225039" y="45720"/>
                    </a:lnTo>
                    <a:lnTo>
                      <a:pt x="2264747" y="26253"/>
                    </a:lnTo>
                    <a:lnTo>
                      <a:pt x="2307431" y="11906"/>
                    </a:lnTo>
                    <a:lnTo>
                      <a:pt x="2352734" y="3036"/>
                    </a:lnTo>
                    <a:lnTo>
                      <a:pt x="2400300" y="0"/>
                    </a:lnTo>
                    <a:close/>
                  </a:path>
                  <a:path w="2743200" h="685800">
                    <a:moveTo>
                      <a:pt x="2057400" y="0"/>
                    </a:moveTo>
                    <a:lnTo>
                      <a:pt x="2057400" y="0"/>
                    </a:lnTo>
                  </a:path>
                  <a:path w="2743200" h="685800">
                    <a:moveTo>
                      <a:pt x="2743200" y="685800"/>
                    </a:moveTo>
                    <a:lnTo>
                      <a:pt x="2743200" y="685800"/>
                    </a:lnTo>
                  </a:path>
                  <a:path w="2743200" h="685800">
                    <a:moveTo>
                      <a:pt x="2400300" y="68579"/>
                    </a:moveTo>
                    <a:lnTo>
                      <a:pt x="2450514" y="72844"/>
                    </a:lnTo>
                    <a:lnTo>
                      <a:pt x="2497405" y="85199"/>
                    </a:lnTo>
                    <a:lnTo>
                      <a:pt x="2540282" y="104986"/>
                    </a:lnTo>
                    <a:lnTo>
                      <a:pt x="2578455" y="131546"/>
                    </a:lnTo>
                    <a:lnTo>
                      <a:pt x="2611234" y="164221"/>
                    </a:lnTo>
                    <a:lnTo>
                      <a:pt x="2637931" y="202353"/>
                    </a:lnTo>
                    <a:lnTo>
                      <a:pt x="2657853" y="245282"/>
                    </a:lnTo>
                    <a:lnTo>
                      <a:pt x="2670313" y="292350"/>
                    </a:lnTo>
                    <a:lnTo>
                      <a:pt x="2674620" y="342900"/>
                    </a:lnTo>
                    <a:lnTo>
                      <a:pt x="2670313" y="393114"/>
                    </a:lnTo>
                    <a:lnTo>
                      <a:pt x="2657853" y="440005"/>
                    </a:lnTo>
                    <a:lnTo>
                      <a:pt x="2637931" y="482882"/>
                    </a:lnTo>
                    <a:lnTo>
                      <a:pt x="2611234" y="521055"/>
                    </a:lnTo>
                    <a:lnTo>
                      <a:pt x="2578455" y="553834"/>
                    </a:lnTo>
                    <a:lnTo>
                      <a:pt x="2540282" y="580531"/>
                    </a:lnTo>
                    <a:lnTo>
                      <a:pt x="2497405" y="600453"/>
                    </a:lnTo>
                    <a:lnTo>
                      <a:pt x="2450514" y="612913"/>
                    </a:lnTo>
                    <a:lnTo>
                      <a:pt x="2400300" y="617219"/>
                    </a:lnTo>
                    <a:lnTo>
                      <a:pt x="2349750" y="612913"/>
                    </a:lnTo>
                    <a:lnTo>
                      <a:pt x="2302682" y="600453"/>
                    </a:lnTo>
                    <a:lnTo>
                      <a:pt x="2259753" y="580531"/>
                    </a:lnTo>
                    <a:lnTo>
                      <a:pt x="2221621" y="553834"/>
                    </a:lnTo>
                    <a:lnTo>
                      <a:pt x="2188946" y="521055"/>
                    </a:lnTo>
                    <a:lnTo>
                      <a:pt x="2162386" y="482882"/>
                    </a:lnTo>
                    <a:lnTo>
                      <a:pt x="2142599" y="440005"/>
                    </a:lnTo>
                    <a:lnTo>
                      <a:pt x="2130244" y="393114"/>
                    </a:lnTo>
                    <a:lnTo>
                      <a:pt x="2125979" y="342900"/>
                    </a:lnTo>
                    <a:lnTo>
                      <a:pt x="2130244" y="292350"/>
                    </a:lnTo>
                    <a:lnTo>
                      <a:pt x="2142599" y="245282"/>
                    </a:lnTo>
                    <a:lnTo>
                      <a:pt x="2162386" y="202353"/>
                    </a:lnTo>
                    <a:lnTo>
                      <a:pt x="2188946" y="164221"/>
                    </a:lnTo>
                    <a:lnTo>
                      <a:pt x="2221621" y="131546"/>
                    </a:lnTo>
                    <a:lnTo>
                      <a:pt x="2259753" y="104986"/>
                    </a:lnTo>
                    <a:lnTo>
                      <a:pt x="2302682" y="85199"/>
                    </a:lnTo>
                    <a:lnTo>
                      <a:pt x="2349750" y="72844"/>
                    </a:lnTo>
                    <a:lnTo>
                      <a:pt x="2400300" y="68579"/>
                    </a:lnTo>
                    <a:close/>
                  </a:path>
                  <a:path w="2743200" h="685800">
                    <a:moveTo>
                      <a:pt x="2125979" y="68579"/>
                    </a:moveTo>
                    <a:lnTo>
                      <a:pt x="2125979" y="68579"/>
                    </a:lnTo>
                  </a:path>
                  <a:path w="2743200" h="685800">
                    <a:moveTo>
                      <a:pt x="2674620" y="617219"/>
                    </a:moveTo>
                    <a:lnTo>
                      <a:pt x="2674620" y="617219"/>
                    </a:lnTo>
                  </a:path>
                  <a:path w="2743200" h="685800">
                    <a:moveTo>
                      <a:pt x="342900" y="0"/>
                    </a:moveTo>
                    <a:lnTo>
                      <a:pt x="390465" y="3036"/>
                    </a:lnTo>
                    <a:lnTo>
                      <a:pt x="435768" y="11906"/>
                    </a:lnTo>
                    <a:lnTo>
                      <a:pt x="478452" y="26253"/>
                    </a:lnTo>
                    <a:lnTo>
                      <a:pt x="518159" y="45719"/>
                    </a:lnTo>
                    <a:lnTo>
                      <a:pt x="554533" y="69949"/>
                    </a:lnTo>
                    <a:lnTo>
                      <a:pt x="587216" y="98583"/>
                    </a:lnTo>
                    <a:lnTo>
                      <a:pt x="615850" y="131266"/>
                    </a:lnTo>
                    <a:lnTo>
                      <a:pt x="640079" y="167639"/>
                    </a:lnTo>
                    <a:lnTo>
                      <a:pt x="659546" y="207347"/>
                    </a:lnTo>
                    <a:lnTo>
                      <a:pt x="673893" y="250031"/>
                    </a:lnTo>
                    <a:lnTo>
                      <a:pt x="682763" y="295334"/>
                    </a:lnTo>
                    <a:lnTo>
                      <a:pt x="685800" y="342900"/>
                    </a:lnTo>
                    <a:lnTo>
                      <a:pt x="682763" y="390465"/>
                    </a:lnTo>
                    <a:lnTo>
                      <a:pt x="673893" y="435768"/>
                    </a:lnTo>
                    <a:lnTo>
                      <a:pt x="659546" y="478452"/>
                    </a:lnTo>
                    <a:lnTo>
                      <a:pt x="640080" y="518159"/>
                    </a:lnTo>
                    <a:lnTo>
                      <a:pt x="615850" y="554533"/>
                    </a:lnTo>
                    <a:lnTo>
                      <a:pt x="587216" y="587216"/>
                    </a:lnTo>
                    <a:lnTo>
                      <a:pt x="554533" y="615850"/>
                    </a:lnTo>
                    <a:lnTo>
                      <a:pt x="518160" y="640079"/>
                    </a:lnTo>
                    <a:lnTo>
                      <a:pt x="478452" y="659546"/>
                    </a:lnTo>
                    <a:lnTo>
                      <a:pt x="435768" y="673893"/>
                    </a:lnTo>
                    <a:lnTo>
                      <a:pt x="390465" y="682763"/>
                    </a:lnTo>
                    <a:lnTo>
                      <a:pt x="342900" y="685800"/>
                    </a:lnTo>
                    <a:lnTo>
                      <a:pt x="295334" y="682763"/>
                    </a:lnTo>
                    <a:lnTo>
                      <a:pt x="250031" y="673893"/>
                    </a:lnTo>
                    <a:lnTo>
                      <a:pt x="207347" y="659546"/>
                    </a:lnTo>
                    <a:lnTo>
                      <a:pt x="167640" y="640080"/>
                    </a:lnTo>
                    <a:lnTo>
                      <a:pt x="131266" y="615850"/>
                    </a:lnTo>
                    <a:lnTo>
                      <a:pt x="98583" y="587216"/>
                    </a:lnTo>
                    <a:lnTo>
                      <a:pt x="69949" y="554533"/>
                    </a:lnTo>
                    <a:lnTo>
                      <a:pt x="45720" y="518160"/>
                    </a:lnTo>
                    <a:lnTo>
                      <a:pt x="26253" y="478452"/>
                    </a:lnTo>
                    <a:lnTo>
                      <a:pt x="11906" y="435768"/>
                    </a:lnTo>
                    <a:lnTo>
                      <a:pt x="3036" y="390465"/>
                    </a:lnTo>
                    <a:lnTo>
                      <a:pt x="0" y="342900"/>
                    </a:lnTo>
                    <a:lnTo>
                      <a:pt x="3036" y="295334"/>
                    </a:lnTo>
                    <a:lnTo>
                      <a:pt x="11906" y="250031"/>
                    </a:lnTo>
                    <a:lnTo>
                      <a:pt x="26253" y="207347"/>
                    </a:lnTo>
                    <a:lnTo>
                      <a:pt x="45719" y="167639"/>
                    </a:lnTo>
                    <a:lnTo>
                      <a:pt x="69949" y="131266"/>
                    </a:lnTo>
                    <a:lnTo>
                      <a:pt x="98583" y="98583"/>
                    </a:lnTo>
                    <a:lnTo>
                      <a:pt x="131266" y="69949"/>
                    </a:lnTo>
                    <a:lnTo>
                      <a:pt x="167639" y="45720"/>
                    </a:lnTo>
                    <a:lnTo>
                      <a:pt x="207347" y="26253"/>
                    </a:lnTo>
                    <a:lnTo>
                      <a:pt x="250031" y="11906"/>
                    </a:lnTo>
                    <a:lnTo>
                      <a:pt x="295334" y="3036"/>
                    </a:lnTo>
                    <a:lnTo>
                      <a:pt x="342900" y="0"/>
                    </a:lnTo>
                    <a:close/>
                  </a:path>
                  <a:path w="2743200" h="685800">
                    <a:moveTo>
                      <a:pt x="0" y="0"/>
                    </a:moveTo>
                    <a:lnTo>
                      <a:pt x="0" y="0"/>
                    </a:lnTo>
                  </a:path>
                  <a:path w="2743200" h="685800">
                    <a:moveTo>
                      <a:pt x="685800" y="685800"/>
                    </a:moveTo>
                    <a:lnTo>
                      <a:pt x="685800" y="68580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1" name="object 14">
                <a:extLst>
                  <a:ext uri="{FF2B5EF4-FFF2-40B4-BE49-F238E27FC236}">
                    <a16:creationId xmlns:a16="http://schemas.microsoft.com/office/drawing/2014/main" id="{63407356-DBCB-320B-74E5-FA08D1C2B1A8}"/>
                  </a:ext>
                </a:extLst>
              </p:cNvPr>
              <p:cNvSpPr/>
              <p:nvPr/>
            </p:nvSpPr>
            <p:spPr>
              <a:xfrm>
                <a:off x="5029200" y="4455159"/>
                <a:ext cx="12166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216660">
                    <a:moveTo>
                      <a:pt x="0" y="0"/>
                    </a:moveTo>
                    <a:lnTo>
                      <a:pt x="121666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2" name="object 15">
                <a:extLst>
                  <a:ext uri="{FF2B5EF4-FFF2-40B4-BE49-F238E27FC236}">
                    <a16:creationId xmlns:a16="http://schemas.microsoft.com/office/drawing/2014/main" id="{066A20ED-0E4D-5378-6FA4-383FD21CD215}"/>
                  </a:ext>
                </a:extLst>
              </p:cNvPr>
              <p:cNvSpPr/>
              <p:nvPr/>
            </p:nvSpPr>
            <p:spPr>
              <a:xfrm>
                <a:off x="6238240" y="4401819"/>
                <a:ext cx="16256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62560" h="107950">
                    <a:moveTo>
                      <a:pt x="0" y="0"/>
                    </a:moveTo>
                    <a:lnTo>
                      <a:pt x="0" y="107949"/>
                    </a:lnTo>
                    <a:lnTo>
                      <a:pt x="162560" y="533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3" name="object 16">
                <a:extLst>
                  <a:ext uri="{FF2B5EF4-FFF2-40B4-BE49-F238E27FC236}">
                    <a16:creationId xmlns:a16="http://schemas.microsoft.com/office/drawing/2014/main" id="{E57B3418-2054-D969-9B1F-325BBADC1C70}"/>
                  </a:ext>
                </a:extLst>
              </p:cNvPr>
              <p:cNvSpPr/>
              <p:nvPr/>
            </p:nvSpPr>
            <p:spPr>
              <a:xfrm>
                <a:off x="2971800" y="4455159"/>
                <a:ext cx="120523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205229">
                    <a:moveTo>
                      <a:pt x="0" y="0"/>
                    </a:moveTo>
                    <a:lnTo>
                      <a:pt x="0" y="0"/>
                    </a:lnTo>
                    <a:lnTo>
                      <a:pt x="1157810" y="0"/>
                    </a:lnTo>
                    <a:lnTo>
                      <a:pt x="1205229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4" name="object 17">
                <a:extLst>
                  <a:ext uri="{FF2B5EF4-FFF2-40B4-BE49-F238E27FC236}">
                    <a16:creationId xmlns:a16="http://schemas.microsoft.com/office/drawing/2014/main" id="{35B19A34-F3CD-7246-6947-2BEB9F197871}"/>
                  </a:ext>
                </a:extLst>
              </p:cNvPr>
              <p:cNvSpPr/>
              <p:nvPr/>
            </p:nvSpPr>
            <p:spPr>
              <a:xfrm>
                <a:off x="4180839" y="4401819"/>
                <a:ext cx="16256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62560" h="107950">
                    <a:moveTo>
                      <a:pt x="0" y="0"/>
                    </a:moveTo>
                    <a:lnTo>
                      <a:pt x="0" y="107949"/>
                    </a:lnTo>
                    <a:lnTo>
                      <a:pt x="162560" y="533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8" name="object 18">
              <a:extLst>
                <a:ext uri="{FF2B5EF4-FFF2-40B4-BE49-F238E27FC236}">
                  <a16:creationId xmlns:a16="http://schemas.microsoft.com/office/drawing/2014/main" id="{28BC410D-B578-B942-DA7C-6264035C573B}"/>
                </a:ext>
              </a:extLst>
            </p:cNvPr>
            <p:cNvSpPr txBox="1"/>
            <p:nvPr/>
          </p:nvSpPr>
          <p:spPr>
            <a:xfrm>
              <a:off x="5617209" y="3987800"/>
              <a:ext cx="19494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dirty="0">
                  <a:solidFill>
                    <a:srgbClr val="C00000"/>
                  </a:solidFill>
                  <a:latin typeface="Arial MT"/>
                  <a:cs typeface="Arial MT"/>
                </a:rPr>
                <a:t>a</a:t>
              </a:r>
            </a:p>
          </p:txBody>
        </p:sp>
        <p:sp>
          <p:nvSpPr>
            <p:cNvPr id="29" name="object 19">
              <a:extLst>
                <a:ext uri="{FF2B5EF4-FFF2-40B4-BE49-F238E27FC236}">
                  <a16:creationId xmlns:a16="http://schemas.microsoft.com/office/drawing/2014/main" id="{B96DF71C-57A0-CFC3-D430-71242C376D00}"/>
                </a:ext>
              </a:extLst>
            </p:cNvPr>
            <p:cNvSpPr txBox="1"/>
            <p:nvPr/>
          </p:nvSpPr>
          <p:spPr>
            <a:xfrm>
              <a:off x="3422650" y="4115420"/>
              <a:ext cx="470534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3B3B3B"/>
                  </a:solidFill>
                  <a:latin typeface="Arial MT"/>
                  <a:cs typeface="Arial MT"/>
                </a:rPr>
                <a:t>start</a:t>
              </a:r>
              <a:endParaRPr sz="1800" dirty="0">
                <a:latin typeface="Arial MT"/>
                <a:cs typeface="Arial MT"/>
              </a:endParaRPr>
            </a:p>
          </p:txBody>
        </p:sp>
      </p:grpSp>
      <p:sp>
        <p:nvSpPr>
          <p:cNvPr id="6" name="object 2">
            <a:extLst>
              <a:ext uri="{FF2B5EF4-FFF2-40B4-BE49-F238E27FC236}">
                <a16:creationId xmlns:a16="http://schemas.microsoft.com/office/drawing/2014/main" id="{0E49F084-4FDD-9EBB-CB4E-0229D4458B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6864581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RE⟹NFA(Thompson</a:t>
            </a:r>
            <a:r>
              <a:rPr lang="zh-CN" altLang="en-US" spc="-5" dirty="0">
                <a:solidFill>
                  <a:schemeClr val="bg1"/>
                </a:solidFill>
              </a:rPr>
              <a:t>算法</a:t>
            </a:r>
            <a:r>
              <a:rPr lang="en-US" altLang="zh-CN" spc="-5" dirty="0">
                <a:solidFill>
                  <a:schemeClr val="bg1"/>
                </a:solidFill>
              </a:rPr>
              <a:t>)</a:t>
            </a:r>
            <a:endParaRPr spc="-10" dirty="0">
              <a:solidFill>
                <a:schemeClr val="bg1"/>
              </a:solidFill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394734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062" y="50800"/>
            <a:ext cx="40855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词</a:t>
            </a:r>
            <a:r>
              <a:rPr spc="-5" dirty="0" err="1">
                <a:solidFill>
                  <a:schemeClr val="bg1"/>
                </a:solidFill>
              </a:rPr>
              <a:t>法分析器的作用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050D549F-C42D-6EB0-B291-030541B64DA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5</a:t>
            </a:fld>
            <a:endParaRPr lang="en-US" altLang="zh-CN" dirty="0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9EBB7352-5140-AAB8-4891-683AFD1490B4}"/>
              </a:ext>
            </a:extLst>
          </p:cNvPr>
          <p:cNvSpPr txBox="1"/>
          <p:nvPr/>
        </p:nvSpPr>
        <p:spPr>
          <a:xfrm>
            <a:off x="488502" y="928370"/>
            <a:ext cx="7939405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例子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华文仿宋"/>
            </a:endParaRPr>
          </a:p>
        </p:txBody>
      </p: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5FE45C5B-CB37-F104-5C26-87881447F6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270487"/>
              </p:ext>
            </p:extLst>
          </p:nvPr>
        </p:nvGraphicFramePr>
        <p:xfrm>
          <a:off x="207295" y="5489066"/>
          <a:ext cx="8706369" cy="4145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45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5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5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5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45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45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45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45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45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458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458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1458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1458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1458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1458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1458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1458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1458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14589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14589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414589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</a:tblGrid>
              <a:tr h="414589">
                <a:tc>
                  <a:txBody>
                    <a:bodyPr/>
                    <a:lstStyle/>
                    <a:p>
                      <a:pPr marL="129539">
                        <a:lnSpc>
                          <a:spcPts val="3020"/>
                        </a:lnSpc>
                      </a:pPr>
                      <a:r>
                        <a:rPr sz="2400" b="1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w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ts val="3020"/>
                        </a:lnSpc>
                      </a:pPr>
                      <a:r>
                        <a:rPr sz="2400" b="1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h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ts val="3020"/>
                        </a:lnSpc>
                      </a:pPr>
                      <a:r>
                        <a:rPr sz="2400" b="1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i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905">
                        <a:lnSpc>
                          <a:spcPts val="3020"/>
                        </a:lnSpc>
                      </a:pPr>
                      <a:r>
                        <a:rPr sz="2400" b="1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l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905">
                        <a:lnSpc>
                          <a:spcPts val="3020"/>
                        </a:lnSpc>
                      </a:pPr>
                      <a:r>
                        <a:rPr sz="2400" b="1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e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905">
                        <a:lnSpc>
                          <a:spcPts val="3020"/>
                        </a:lnSpc>
                      </a:pPr>
                      <a:r>
                        <a:rPr sz="2400" b="1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905">
                        <a:lnSpc>
                          <a:spcPts val="3020"/>
                        </a:lnSpc>
                      </a:pPr>
                      <a:r>
                        <a:rPr sz="2400" b="1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i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905">
                        <a:lnSpc>
                          <a:spcPts val="3020"/>
                        </a:lnSpc>
                      </a:pPr>
                      <a:r>
                        <a:rPr sz="2400" b="1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p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905">
                        <a:lnSpc>
                          <a:spcPts val="3020"/>
                        </a:lnSpc>
                      </a:pPr>
                      <a:r>
                        <a:rPr sz="2400" b="1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&lt;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905">
                        <a:lnSpc>
                          <a:spcPts val="3020"/>
                        </a:lnSpc>
                      </a:pPr>
                      <a:r>
                        <a:rPr sz="2400" b="1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z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905">
                        <a:lnSpc>
                          <a:spcPts val="3020"/>
                        </a:lnSpc>
                      </a:pPr>
                      <a:r>
                        <a:rPr sz="2400" b="1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ts val="3020"/>
                        </a:lnSpc>
                      </a:pPr>
                      <a:r>
                        <a:rPr sz="2400" b="1" spc="-5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\n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ts val="3020"/>
                        </a:lnSpc>
                      </a:pPr>
                      <a:r>
                        <a:rPr sz="2400" b="1" spc="-5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\t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ts val="3020"/>
                        </a:lnSpc>
                      </a:pPr>
                      <a:r>
                        <a:rPr sz="2400" b="1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+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ts val="3020"/>
                        </a:lnSpc>
                      </a:pPr>
                      <a:r>
                        <a:rPr sz="2400" b="1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+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ts val="3020"/>
                        </a:lnSpc>
                      </a:pPr>
                      <a:r>
                        <a:rPr sz="2400" b="1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i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ts val="3020"/>
                        </a:lnSpc>
                      </a:pPr>
                      <a:r>
                        <a:rPr sz="2400" b="1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p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ts val="3020"/>
                        </a:lnSpc>
                      </a:pPr>
                      <a:r>
                        <a:rPr sz="2400" b="1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;</a:t>
                      </a:r>
                      <a:endParaRPr sz="24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76" name="组合 75">
            <a:extLst>
              <a:ext uri="{FF2B5EF4-FFF2-40B4-BE49-F238E27FC236}">
                <a16:creationId xmlns:a16="http://schemas.microsoft.com/office/drawing/2014/main" id="{34DEC6A9-E3C2-8AB7-9ED2-1F0FCFB7EB26}"/>
              </a:ext>
            </a:extLst>
          </p:cNvPr>
          <p:cNvGrpSpPr/>
          <p:nvPr/>
        </p:nvGrpSpPr>
        <p:grpSpPr>
          <a:xfrm>
            <a:off x="414590" y="3830709"/>
            <a:ext cx="8291788" cy="1054483"/>
            <a:chOff x="414590" y="3830709"/>
            <a:chExt cx="8291788" cy="1054483"/>
          </a:xfrm>
        </p:grpSpPr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28B75834-997D-8D24-8F6A-6598DF53F3A1}"/>
                </a:ext>
              </a:extLst>
            </p:cNvPr>
            <p:cNvSpPr/>
            <p:nvPr/>
          </p:nvSpPr>
          <p:spPr>
            <a:xfrm>
              <a:off x="414590" y="3830709"/>
              <a:ext cx="1243768" cy="432599"/>
            </a:xfrm>
            <a:custGeom>
              <a:avLst/>
              <a:gdLst/>
              <a:ahLst/>
              <a:cxnLst/>
              <a:rect l="l" t="t" r="r" b="b"/>
              <a:pathLst>
                <a:path w="1371600" h="685800">
                  <a:moveTo>
                    <a:pt x="13716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685800" y="685800"/>
                  </a:lnTo>
                  <a:lnTo>
                    <a:pt x="1371600" y="685800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98CCFF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DE437F07-7D2E-AC77-14CD-688E6A341C5D}"/>
                </a:ext>
              </a:extLst>
            </p:cNvPr>
            <p:cNvSpPr txBox="1"/>
            <p:nvPr/>
          </p:nvSpPr>
          <p:spPr>
            <a:xfrm>
              <a:off x="414590" y="3830709"/>
              <a:ext cx="1243768" cy="432599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txBody>
            <a:bodyPr vert="horz" wrap="square" lIns="0" tIns="124377" rIns="0" bIns="0" rtlCol="0">
              <a:spAutoFit/>
            </a:bodyPr>
            <a:lstStyle/>
            <a:p>
              <a:pPr marL="89252">
                <a:spcBef>
                  <a:spcPts val="979"/>
                </a:spcBef>
              </a:pPr>
              <a:r>
                <a:rPr sz="1995" b="1" spc="-5" dirty="0">
                  <a:solidFill>
                    <a:srgbClr val="3B3B3B"/>
                  </a:solidFill>
                  <a:latin typeface="Courier New"/>
                  <a:cs typeface="Courier New"/>
                </a:rPr>
                <a:t>T_While</a:t>
              </a:r>
              <a:endParaRPr sz="1995">
                <a:latin typeface="Courier New"/>
                <a:cs typeface="Courier New"/>
              </a:endParaRPr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239C8DE3-17D8-13A4-FC38-47EB5006DC28}"/>
                </a:ext>
              </a:extLst>
            </p:cNvPr>
            <p:cNvSpPr/>
            <p:nvPr/>
          </p:nvSpPr>
          <p:spPr>
            <a:xfrm>
              <a:off x="1865653" y="3830709"/>
              <a:ext cx="414589" cy="432599"/>
            </a:xfrm>
            <a:custGeom>
              <a:avLst/>
              <a:gdLst/>
              <a:ahLst/>
              <a:cxnLst/>
              <a:rect l="l" t="t" r="r" b="b"/>
              <a:pathLst>
                <a:path w="457200" h="685800">
                  <a:moveTo>
                    <a:pt x="4572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228600" y="685800"/>
                  </a:lnTo>
                  <a:lnTo>
                    <a:pt x="457200" y="6858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8CCFF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F93DF4DF-8B64-5F21-FF03-1CEC0E2BC0F1}"/>
                </a:ext>
              </a:extLst>
            </p:cNvPr>
            <p:cNvSpPr txBox="1"/>
            <p:nvPr/>
          </p:nvSpPr>
          <p:spPr>
            <a:xfrm>
              <a:off x="1865653" y="3830709"/>
              <a:ext cx="414589" cy="432599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txBody>
            <a:bodyPr vert="horz" wrap="square" lIns="0" tIns="124377" rIns="0" bIns="0" rtlCol="0">
              <a:spAutoFit/>
            </a:bodyPr>
            <a:lstStyle/>
            <a:p>
              <a:pPr marL="131287">
                <a:spcBef>
                  <a:spcPts val="979"/>
                </a:spcBef>
              </a:pPr>
              <a:r>
                <a:rPr sz="1995" b="1" dirty="0">
                  <a:solidFill>
                    <a:srgbClr val="3B3B3B"/>
                  </a:solidFill>
                  <a:latin typeface="Courier New"/>
                  <a:cs typeface="Courier New"/>
                </a:rPr>
                <a:t>(</a:t>
              </a:r>
              <a:endParaRPr sz="1995">
                <a:latin typeface="Courier New"/>
                <a:cs typeface="Courier New"/>
              </a:endParaRPr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4A478D0E-343C-2028-C9B3-D074C0E0F226}"/>
                </a:ext>
              </a:extLst>
            </p:cNvPr>
            <p:cNvSpPr/>
            <p:nvPr/>
          </p:nvSpPr>
          <p:spPr>
            <a:xfrm>
              <a:off x="2487537" y="3830709"/>
              <a:ext cx="1243768" cy="432599"/>
            </a:xfrm>
            <a:custGeom>
              <a:avLst/>
              <a:gdLst/>
              <a:ahLst/>
              <a:cxnLst/>
              <a:rect l="l" t="t" r="r" b="b"/>
              <a:pathLst>
                <a:path w="1371600" h="685800">
                  <a:moveTo>
                    <a:pt x="13716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685800" y="685800"/>
                  </a:lnTo>
                  <a:lnTo>
                    <a:pt x="1371600" y="685800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98CCFF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F2113FEC-7BEC-C9C4-6D69-E7C525669051}"/>
                </a:ext>
              </a:extLst>
            </p:cNvPr>
            <p:cNvSpPr txBox="1"/>
            <p:nvPr/>
          </p:nvSpPr>
          <p:spPr>
            <a:xfrm>
              <a:off x="2487537" y="3830709"/>
              <a:ext cx="1243768" cy="432599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txBody>
            <a:bodyPr vert="horz" wrap="square" lIns="0" tIns="124377" rIns="0" bIns="0" rtlCol="0">
              <a:spAutoFit/>
            </a:bodyPr>
            <a:lstStyle/>
            <a:p>
              <a:pPr marL="89828">
                <a:spcBef>
                  <a:spcPts val="979"/>
                </a:spcBef>
              </a:pPr>
              <a:r>
                <a:rPr sz="1995" b="1" spc="-5" dirty="0">
                  <a:solidFill>
                    <a:srgbClr val="3B3B3B"/>
                  </a:solidFill>
                  <a:latin typeface="Courier New"/>
                  <a:cs typeface="Courier New"/>
                </a:rPr>
                <a:t>T_Ident</a:t>
              </a:r>
              <a:endParaRPr sz="1995">
                <a:latin typeface="Courier New"/>
                <a:cs typeface="Courier New"/>
              </a:endParaRPr>
            </a:p>
          </p:txBody>
        </p:sp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BD4D37AC-2F64-C1BF-B021-AEDE7B56F8B8}"/>
                </a:ext>
              </a:extLst>
            </p:cNvPr>
            <p:cNvSpPr/>
            <p:nvPr/>
          </p:nvSpPr>
          <p:spPr>
            <a:xfrm>
              <a:off x="3938600" y="3830709"/>
              <a:ext cx="414589" cy="432599"/>
            </a:xfrm>
            <a:custGeom>
              <a:avLst/>
              <a:gdLst/>
              <a:ahLst/>
              <a:cxnLst/>
              <a:rect l="l" t="t" r="r" b="b"/>
              <a:pathLst>
                <a:path w="457200" h="685800">
                  <a:moveTo>
                    <a:pt x="4572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228600" y="685800"/>
                  </a:lnTo>
                  <a:lnTo>
                    <a:pt x="457200" y="6858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8CCFF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420FFC73-0083-688D-64EB-03826654CC4C}"/>
                </a:ext>
              </a:extLst>
            </p:cNvPr>
            <p:cNvSpPr txBox="1"/>
            <p:nvPr/>
          </p:nvSpPr>
          <p:spPr>
            <a:xfrm>
              <a:off x="3938600" y="3830709"/>
              <a:ext cx="414589" cy="432599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txBody>
            <a:bodyPr vert="horz" wrap="square" lIns="0" tIns="124377" rIns="0" bIns="0" rtlCol="0">
              <a:spAutoFit/>
            </a:bodyPr>
            <a:lstStyle/>
            <a:p>
              <a:pPr marL="130711">
                <a:spcBef>
                  <a:spcPts val="979"/>
                </a:spcBef>
              </a:pPr>
              <a:r>
                <a:rPr sz="1995" b="1" dirty="0">
                  <a:solidFill>
                    <a:srgbClr val="3B3B3B"/>
                  </a:solidFill>
                  <a:latin typeface="Courier New"/>
                  <a:cs typeface="Courier New"/>
                </a:rPr>
                <a:t>&lt;</a:t>
              </a:r>
              <a:endParaRPr sz="1995">
                <a:latin typeface="Courier New"/>
                <a:cs typeface="Courier New"/>
              </a:endParaRPr>
            </a:p>
          </p:txBody>
        </p:sp>
        <p:sp>
          <p:nvSpPr>
            <p:cNvPr id="15" name="object 12">
              <a:extLst>
                <a:ext uri="{FF2B5EF4-FFF2-40B4-BE49-F238E27FC236}">
                  <a16:creationId xmlns:a16="http://schemas.microsoft.com/office/drawing/2014/main" id="{5277A633-3BB4-7769-6A51-780D46E92E06}"/>
                </a:ext>
              </a:extLst>
            </p:cNvPr>
            <p:cNvSpPr/>
            <p:nvPr/>
          </p:nvSpPr>
          <p:spPr>
            <a:xfrm>
              <a:off x="4560484" y="3830709"/>
              <a:ext cx="1243768" cy="426106"/>
            </a:xfrm>
            <a:custGeom>
              <a:avLst/>
              <a:gdLst/>
              <a:ahLst/>
              <a:cxnLst/>
              <a:rect l="l" t="t" r="r" b="b"/>
              <a:pathLst>
                <a:path w="1371600" h="685800">
                  <a:moveTo>
                    <a:pt x="13716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685800" y="685800"/>
                  </a:lnTo>
                  <a:lnTo>
                    <a:pt x="1371600" y="685800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98CCFF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16" name="object 13">
              <a:extLst>
                <a:ext uri="{FF2B5EF4-FFF2-40B4-BE49-F238E27FC236}">
                  <a16:creationId xmlns:a16="http://schemas.microsoft.com/office/drawing/2014/main" id="{9418138C-103B-F53E-01B1-D7A09650E943}"/>
                </a:ext>
              </a:extLst>
            </p:cNvPr>
            <p:cNvSpPr txBox="1"/>
            <p:nvPr/>
          </p:nvSpPr>
          <p:spPr>
            <a:xfrm>
              <a:off x="4560484" y="3830709"/>
              <a:ext cx="1243768" cy="432599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txBody>
            <a:bodyPr vert="horz" wrap="square" lIns="0" tIns="124377" rIns="0" bIns="0" rtlCol="0">
              <a:spAutoFit/>
            </a:bodyPr>
            <a:lstStyle/>
            <a:p>
              <a:pPr marL="89828">
                <a:spcBef>
                  <a:spcPts val="979"/>
                </a:spcBef>
              </a:pPr>
              <a:r>
                <a:rPr sz="1995" b="1" spc="-5" dirty="0">
                  <a:solidFill>
                    <a:srgbClr val="3B3B3B"/>
                  </a:solidFill>
                  <a:latin typeface="Courier New"/>
                  <a:cs typeface="Courier New"/>
                </a:rPr>
                <a:t>T_Ident</a:t>
              </a:r>
              <a:endParaRPr sz="1995">
                <a:latin typeface="Courier New"/>
                <a:cs typeface="Courier New"/>
              </a:endParaRPr>
            </a:p>
          </p:txBody>
        </p:sp>
        <p:sp>
          <p:nvSpPr>
            <p:cNvPr id="17" name="object 14">
              <a:extLst>
                <a:ext uri="{FF2B5EF4-FFF2-40B4-BE49-F238E27FC236}">
                  <a16:creationId xmlns:a16="http://schemas.microsoft.com/office/drawing/2014/main" id="{99781F82-B834-C045-4E4D-CBF0CE352FB2}"/>
                </a:ext>
              </a:extLst>
            </p:cNvPr>
            <p:cNvSpPr/>
            <p:nvPr/>
          </p:nvSpPr>
          <p:spPr>
            <a:xfrm>
              <a:off x="6011547" y="3830709"/>
              <a:ext cx="414589" cy="432599"/>
            </a:xfrm>
            <a:custGeom>
              <a:avLst/>
              <a:gdLst/>
              <a:ahLst/>
              <a:cxnLst/>
              <a:rect l="l" t="t" r="r" b="b"/>
              <a:pathLst>
                <a:path w="457200" h="685800">
                  <a:moveTo>
                    <a:pt x="4572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228600" y="685800"/>
                  </a:lnTo>
                  <a:lnTo>
                    <a:pt x="457200" y="6858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8CCFF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18" name="object 15">
              <a:extLst>
                <a:ext uri="{FF2B5EF4-FFF2-40B4-BE49-F238E27FC236}">
                  <a16:creationId xmlns:a16="http://schemas.microsoft.com/office/drawing/2014/main" id="{8FCEC3A3-C30C-9923-76B4-6E60C2C6EA42}"/>
                </a:ext>
              </a:extLst>
            </p:cNvPr>
            <p:cNvSpPr txBox="1"/>
            <p:nvPr/>
          </p:nvSpPr>
          <p:spPr>
            <a:xfrm>
              <a:off x="6011547" y="3830709"/>
              <a:ext cx="414589" cy="432599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txBody>
            <a:bodyPr vert="horz" wrap="square" lIns="0" tIns="124377" rIns="0" bIns="0" rtlCol="0">
              <a:spAutoFit/>
            </a:bodyPr>
            <a:lstStyle/>
            <a:p>
              <a:pPr marL="130711">
                <a:spcBef>
                  <a:spcPts val="979"/>
                </a:spcBef>
              </a:pPr>
              <a:r>
                <a:rPr sz="1995" b="1" dirty="0">
                  <a:solidFill>
                    <a:srgbClr val="3B3B3B"/>
                  </a:solidFill>
                  <a:latin typeface="Courier New"/>
                  <a:cs typeface="Courier New"/>
                </a:rPr>
                <a:t>)</a:t>
              </a:r>
              <a:endParaRPr sz="1995">
                <a:latin typeface="Courier New"/>
                <a:cs typeface="Courier New"/>
              </a:endParaRPr>
            </a:p>
          </p:txBody>
        </p:sp>
        <p:sp>
          <p:nvSpPr>
            <p:cNvPr id="19" name="object 16">
              <a:extLst>
                <a:ext uri="{FF2B5EF4-FFF2-40B4-BE49-F238E27FC236}">
                  <a16:creationId xmlns:a16="http://schemas.microsoft.com/office/drawing/2014/main" id="{45E9C8FF-D9FD-0A7A-383C-47EF9D25C3ED}"/>
                </a:ext>
              </a:extLst>
            </p:cNvPr>
            <p:cNvSpPr/>
            <p:nvPr/>
          </p:nvSpPr>
          <p:spPr>
            <a:xfrm>
              <a:off x="6633431" y="3830709"/>
              <a:ext cx="621884" cy="432599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342900" y="685800"/>
                  </a:lnTo>
                  <a:lnTo>
                    <a:pt x="685800" y="6858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98CCFF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20" name="object 17">
              <a:extLst>
                <a:ext uri="{FF2B5EF4-FFF2-40B4-BE49-F238E27FC236}">
                  <a16:creationId xmlns:a16="http://schemas.microsoft.com/office/drawing/2014/main" id="{A47868A7-B217-109B-D760-37CE8173CB44}"/>
                </a:ext>
              </a:extLst>
            </p:cNvPr>
            <p:cNvSpPr txBox="1"/>
            <p:nvPr/>
          </p:nvSpPr>
          <p:spPr>
            <a:xfrm>
              <a:off x="6633431" y="3830709"/>
              <a:ext cx="621884" cy="432599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txBody>
            <a:bodyPr vert="horz" wrap="square" lIns="0" tIns="124377" rIns="0" bIns="0" rtlCol="0">
              <a:spAutoFit/>
            </a:bodyPr>
            <a:lstStyle/>
            <a:p>
              <a:pPr marL="158350">
                <a:spcBef>
                  <a:spcPts val="979"/>
                </a:spcBef>
              </a:pPr>
              <a:r>
                <a:rPr sz="1995" b="1" spc="-5" dirty="0">
                  <a:solidFill>
                    <a:srgbClr val="3B3B3B"/>
                  </a:solidFill>
                  <a:latin typeface="Courier New"/>
                  <a:cs typeface="Courier New"/>
                </a:rPr>
                <a:t>++</a:t>
              </a:r>
              <a:endParaRPr sz="1995">
                <a:latin typeface="Courier New"/>
                <a:cs typeface="Courier New"/>
              </a:endParaRPr>
            </a:p>
          </p:txBody>
        </p:sp>
        <p:sp>
          <p:nvSpPr>
            <p:cNvPr id="21" name="object 18">
              <a:extLst>
                <a:ext uri="{FF2B5EF4-FFF2-40B4-BE49-F238E27FC236}">
                  <a16:creationId xmlns:a16="http://schemas.microsoft.com/office/drawing/2014/main" id="{8F5C6641-1542-FF85-288D-9C0BD8FD2861}"/>
                </a:ext>
              </a:extLst>
            </p:cNvPr>
            <p:cNvSpPr/>
            <p:nvPr/>
          </p:nvSpPr>
          <p:spPr>
            <a:xfrm>
              <a:off x="7462610" y="3830709"/>
              <a:ext cx="1243768" cy="426106"/>
            </a:xfrm>
            <a:custGeom>
              <a:avLst/>
              <a:gdLst/>
              <a:ahLst/>
              <a:cxnLst/>
              <a:rect l="l" t="t" r="r" b="b"/>
              <a:pathLst>
                <a:path w="1371600" h="685800">
                  <a:moveTo>
                    <a:pt x="13716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685800" y="685800"/>
                  </a:lnTo>
                  <a:lnTo>
                    <a:pt x="1371600" y="685800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98CCFF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22" name="object 19">
              <a:extLst>
                <a:ext uri="{FF2B5EF4-FFF2-40B4-BE49-F238E27FC236}">
                  <a16:creationId xmlns:a16="http://schemas.microsoft.com/office/drawing/2014/main" id="{C94DE342-3091-EF94-17B6-48602340BCAF}"/>
                </a:ext>
              </a:extLst>
            </p:cNvPr>
            <p:cNvSpPr txBox="1"/>
            <p:nvPr/>
          </p:nvSpPr>
          <p:spPr>
            <a:xfrm>
              <a:off x="7462610" y="3830709"/>
              <a:ext cx="1243768" cy="432599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txBody>
            <a:bodyPr vert="horz" wrap="square" lIns="0" tIns="124377" rIns="0" bIns="0" rtlCol="0">
              <a:spAutoFit/>
            </a:bodyPr>
            <a:lstStyle/>
            <a:p>
              <a:pPr marL="89252">
                <a:spcBef>
                  <a:spcPts val="979"/>
                </a:spcBef>
              </a:pPr>
              <a:r>
                <a:rPr sz="1995" b="1" spc="-5" dirty="0">
                  <a:solidFill>
                    <a:srgbClr val="3B3B3B"/>
                  </a:solidFill>
                  <a:latin typeface="Courier New"/>
                  <a:cs typeface="Courier New"/>
                </a:rPr>
                <a:t>T_Ident</a:t>
              </a:r>
              <a:endParaRPr sz="1995">
                <a:latin typeface="Courier New"/>
                <a:cs typeface="Courier New"/>
              </a:endParaRPr>
            </a:p>
          </p:txBody>
        </p:sp>
        <p:sp>
          <p:nvSpPr>
            <p:cNvPr id="23" name="object 20">
              <a:extLst>
                <a:ext uri="{FF2B5EF4-FFF2-40B4-BE49-F238E27FC236}">
                  <a16:creationId xmlns:a16="http://schemas.microsoft.com/office/drawing/2014/main" id="{99E16D05-C1AD-1448-693B-5E0566E3F5E5}"/>
                </a:ext>
              </a:extLst>
            </p:cNvPr>
            <p:cNvSpPr/>
            <p:nvPr/>
          </p:nvSpPr>
          <p:spPr>
            <a:xfrm>
              <a:off x="2487537" y="4452593"/>
              <a:ext cx="1243768" cy="432599"/>
            </a:xfrm>
            <a:custGeom>
              <a:avLst/>
              <a:gdLst/>
              <a:ahLst/>
              <a:cxnLst/>
              <a:rect l="l" t="t" r="r" b="b"/>
              <a:pathLst>
                <a:path w="1371600" h="685800">
                  <a:moveTo>
                    <a:pt x="13716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685800" y="685800"/>
                  </a:lnTo>
                  <a:lnTo>
                    <a:pt x="1371600" y="685800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FFD21F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24" name="object 21">
              <a:extLst>
                <a:ext uri="{FF2B5EF4-FFF2-40B4-BE49-F238E27FC236}">
                  <a16:creationId xmlns:a16="http://schemas.microsoft.com/office/drawing/2014/main" id="{7E2B15A4-F4A7-E566-BAB0-9B9CD9DEC3DD}"/>
                </a:ext>
              </a:extLst>
            </p:cNvPr>
            <p:cNvSpPr txBox="1"/>
            <p:nvPr/>
          </p:nvSpPr>
          <p:spPr>
            <a:xfrm>
              <a:off x="2487537" y="4452593"/>
              <a:ext cx="1243768" cy="432599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txBody>
            <a:bodyPr vert="horz" wrap="square" lIns="0" tIns="124377" rIns="0" bIns="0" rtlCol="0">
              <a:spAutoFit/>
            </a:bodyPr>
            <a:lstStyle/>
            <a:p>
              <a:pPr algn="ctr">
                <a:spcBef>
                  <a:spcPts val="979"/>
                </a:spcBef>
              </a:pPr>
              <a:r>
                <a:rPr sz="1995" b="1" spc="-5" dirty="0">
                  <a:solidFill>
                    <a:srgbClr val="3B3B3B"/>
                  </a:solidFill>
                  <a:latin typeface="Courier New"/>
                  <a:cs typeface="Courier New"/>
                </a:rPr>
                <a:t>ip</a:t>
              </a:r>
              <a:endParaRPr sz="1995">
                <a:latin typeface="Courier New"/>
                <a:cs typeface="Courier New"/>
              </a:endParaRPr>
            </a:p>
          </p:txBody>
        </p:sp>
        <p:sp>
          <p:nvSpPr>
            <p:cNvPr id="25" name="object 22">
              <a:extLst>
                <a:ext uri="{FF2B5EF4-FFF2-40B4-BE49-F238E27FC236}">
                  <a16:creationId xmlns:a16="http://schemas.microsoft.com/office/drawing/2014/main" id="{19DE85CB-2ED5-42B5-8CF1-C48D92FFDB74}"/>
                </a:ext>
              </a:extLst>
            </p:cNvPr>
            <p:cNvSpPr/>
            <p:nvPr/>
          </p:nvSpPr>
          <p:spPr>
            <a:xfrm>
              <a:off x="4560484" y="4452593"/>
              <a:ext cx="1243768" cy="432599"/>
            </a:xfrm>
            <a:custGeom>
              <a:avLst/>
              <a:gdLst/>
              <a:ahLst/>
              <a:cxnLst/>
              <a:rect l="l" t="t" r="r" b="b"/>
              <a:pathLst>
                <a:path w="1371600" h="685800">
                  <a:moveTo>
                    <a:pt x="13716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685800" y="685800"/>
                  </a:lnTo>
                  <a:lnTo>
                    <a:pt x="1371600" y="685800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FFD21F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26" name="object 23">
              <a:extLst>
                <a:ext uri="{FF2B5EF4-FFF2-40B4-BE49-F238E27FC236}">
                  <a16:creationId xmlns:a16="http://schemas.microsoft.com/office/drawing/2014/main" id="{AEE5D8A0-D115-2821-FC07-DFD5A295E488}"/>
                </a:ext>
              </a:extLst>
            </p:cNvPr>
            <p:cNvSpPr txBox="1"/>
            <p:nvPr/>
          </p:nvSpPr>
          <p:spPr>
            <a:xfrm>
              <a:off x="4560484" y="4452593"/>
              <a:ext cx="1243768" cy="432599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txBody>
            <a:bodyPr vert="horz" wrap="square" lIns="0" tIns="124377" rIns="0" bIns="0" rtlCol="0">
              <a:spAutoFit/>
            </a:bodyPr>
            <a:lstStyle/>
            <a:p>
              <a:pPr algn="ctr">
                <a:spcBef>
                  <a:spcPts val="979"/>
                </a:spcBef>
              </a:pPr>
              <a:r>
                <a:rPr sz="1995" b="1" dirty="0">
                  <a:solidFill>
                    <a:srgbClr val="3B3B3B"/>
                  </a:solidFill>
                  <a:latin typeface="Courier New"/>
                  <a:cs typeface="Courier New"/>
                </a:rPr>
                <a:t>z</a:t>
              </a:r>
              <a:endParaRPr sz="1995">
                <a:latin typeface="Courier New"/>
                <a:cs typeface="Courier New"/>
              </a:endParaRPr>
            </a:p>
          </p:txBody>
        </p:sp>
        <p:sp>
          <p:nvSpPr>
            <p:cNvPr id="27" name="object 24">
              <a:extLst>
                <a:ext uri="{FF2B5EF4-FFF2-40B4-BE49-F238E27FC236}">
                  <a16:creationId xmlns:a16="http://schemas.microsoft.com/office/drawing/2014/main" id="{A795B537-115B-095F-127C-AB8FD79B0BCE}"/>
                </a:ext>
              </a:extLst>
            </p:cNvPr>
            <p:cNvSpPr/>
            <p:nvPr/>
          </p:nvSpPr>
          <p:spPr>
            <a:xfrm>
              <a:off x="7462610" y="4452593"/>
              <a:ext cx="1243768" cy="432599"/>
            </a:xfrm>
            <a:custGeom>
              <a:avLst/>
              <a:gdLst/>
              <a:ahLst/>
              <a:cxnLst/>
              <a:rect l="l" t="t" r="r" b="b"/>
              <a:pathLst>
                <a:path w="1371600" h="685800">
                  <a:moveTo>
                    <a:pt x="13716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685800" y="685800"/>
                  </a:lnTo>
                  <a:lnTo>
                    <a:pt x="1371600" y="685800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FFD21F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28" name="object 25">
              <a:extLst>
                <a:ext uri="{FF2B5EF4-FFF2-40B4-BE49-F238E27FC236}">
                  <a16:creationId xmlns:a16="http://schemas.microsoft.com/office/drawing/2014/main" id="{CD31E793-612C-8D1C-0EA0-B50940D3D375}"/>
                </a:ext>
              </a:extLst>
            </p:cNvPr>
            <p:cNvSpPr txBox="1"/>
            <p:nvPr/>
          </p:nvSpPr>
          <p:spPr>
            <a:xfrm>
              <a:off x="7462610" y="4452593"/>
              <a:ext cx="1243768" cy="432599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txBody>
            <a:bodyPr vert="horz" wrap="square" lIns="0" tIns="124377" rIns="0" bIns="0" rtlCol="0">
              <a:spAutoFit/>
            </a:bodyPr>
            <a:lstStyle/>
            <a:p>
              <a:pPr algn="ctr">
                <a:spcBef>
                  <a:spcPts val="979"/>
                </a:spcBef>
              </a:pPr>
              <a:r>
                <a:rPr sz="1995" b="1" spc="-5" dirty="0">
                  <a:solidFill>
                    <a:srgbClr val="3B3B3B"/>
                  </a:solidFill>
                  <a:latin typeface="Courier New"/>
                  <a:cs typeface="Courier New"/>
                </a:rPr>
                <a:t>ip</a:t>
              </a:r>
              <a:endParaRPr sz="1995">
                <a:latin typeface="Courier New"/>
                <a:cs typeface="Courier New"/>
              </a:endParaRP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2BBA3A0A-8635-1882-257B-8E722E7D1C03}"/>
              </a:ext>
            </a:extLst>
          </p:cNvPr>
          <p:cNvGrpSpPr/>
          <p:nvPr/>
        </p:nvGrpSpPr>
        <p:grpSpPr>
          <a:xfrm>
            <a:off x="1451063" y="928583"/>
            <a:ext cx="5182368" cy="2694831"/>
            <a:chOff x="1451063" y="928583"/>
            <a:chExt cx="5182368" cy="2694831"/>
          </a:xfrm>
        </p:grpSpPr>
        <p:grpSp>
          <p:nvGrpSpPr>
            <p:cNvPr id="29" name="object 26">
              <a:extLst>
                <a:ext uri="{FF2B5EF4-FFF2-40B4-BE49-F238E27FC236}">
                  <a16:creationId xmlns:a16="http://schemas.microsoft.com/office/drawing/2014/main" id="{E4C68B8B-B0B4-CD13-B0BE-A03B47B08291}"/>
                </a:ext>
              </a:extLst>
            </p:cNvPr>
            <p:cNvGrpSpPr/>
            <p:nvPr/>
          </p:nvGrpSpPr>
          <p:grpSpPr>
            <a:xfrm>
              <a:off x="3938600" y="928583"/>
              <a:ext cx="1243768" cy="414589"/>
              <a:chOff x="4343400" y="457200"/>
              <a:chExt cx="1371600" cy="457200"/>
            </a:xfrm>
          </p:grpSpPr>
          <p:sp>
            <p:nvSpPr>
              <p:cNvPr id="30" name="object 27">
                <a:extLst>
                  <a:ext uri="{FF2B5EF4-FFF2-40B4-BE49-F238E27FC236}">
                    <a16:creationId xmlns:a16="http://schemas.microsoft.com/office/drawing/2014/main" id="{0256F572-D605-15C5-756D-C1E2DB759E6E}"/>
                  </a:ext>
                </a:extLst>
              </p:cNvPr>
              <p:cNvSpPr/>
              <p:nvPr/>
            </p:nvSpPr>
            <p:spPr>
              <a:xfrm>
                <a:off x="4343400" y="457200"/>
                <a:ext cx="13716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1371600" h="457200">
                    <a:moveTo>
                      <a:pt x="1295400" y="0"/>
                    </a:moveTo>
                    <a:lnTo>
                      <a:pt x="76200" y="0"/>
                    </a:lnTo>
                    <a:lnTo>
                      <a:pt x="48220" y="6548"/>
                    </a:lnTo>
                    <a:lnTo>
                      <a:pt x="23812" y="23812"/>
                    </a:lnTo>
                    <a:lnTo>
                      <a:pt x="6548" y="48220"/>
                    </a:lnTo>
                    <a:lnTo>
                      <a:pt x="0" y="76200"/>
                    </a:lnTo>
                    <a:lnTo>
                      <a:pt x="0" y="381000"/>
                    </a:lnTo>
                    <a:lnTo>
                      <a:pt x="6548" y="408979"/>
                    </a:lnTo>
                    <a:lnTo>
                      <a:pt x="23812" y="433387"/>
                    </a:lnTo>
                    <a:lnTo>
                      <a:pt x="48220" y="450651"/>
                    </a:lnTo>
                    <a:lnTo>
                      <a:pt x="76200" y="457200"/>
                    </a:lnTo>
                    <a:lnTo>
                      <a:pt x="1295400" y="457200"/>
                    </a:lnTo>
                    <a:lnTo>
                      <a:pt x="1323379" y="450651"/>
                    </a:lnTo>
                    <a:lnTo>
                      <a:pt x="1347787" y="433387"/>
                    </a:lnTo>
                    <a:lnTo>
                      <a:pt x="1365051" y="408979"/>
                    </a:lnTo>
                    <a:lnTo>
                      <a:pt x="1371600" y="381000"/>
                    </a:lnTo>
                    <a:lnTo>
                      <a:pt x="1371600" y="76200"/>
                    </a:lnTo>
                    <a:lnTo>
                      <a:pt x="1365051" y="48220"/>
                    </a:lnTo>
                    <a:lnTo>
                      <a:pt x="1347787" y="23812"/>
                    </a:lnTo>
                    <a:lnTo>
                      <a:pt x="1323379" y="6548"/>
                    </a:lnTo>
                    <a:lnTo>
                      <a:pt x="1295400" y="0"/>
                    </a:lnTo>
                    <a:close/>
                  </a:path>
                </a:pathLst>
              </a:custGeom>
              <a:solidFill>
                <a:srgbClr val="98CCFF"/>
              </a:solidFill>
            </p:spPr>
            <p:txBody>
              <a:bodyPr wrap="square" lIns="0" tIns="0" rIns="0" bIns="0" rtlCol="0"/>
              <a:lstStyle/>
              <a:p>
                <a:endParaRPr sz="1632"/>
              </a:p>
            </p:txBody>
          </p:sp>
          <p:sp>
            <p:nvSpPr>
              <p:cNvPr id="31" name="object 28">
                <a:extLst>
                  <a:ext uri="{FF2B5EF4-FFF2-40B4-BE49-F238E27FC236}">
                    <a16:creationId xmlns:a16="http://schemas.microsoft.com/office/drawing/2014/main" id="{7D58B75B-3EBD-D71F-DE79-62E9B89687C3}"/>
                  </a:ext>
                </a:extLst>
              </p:cNvPr>
              <p:cNvSpPr/>
              <p:nvPr/>
            </p:nvSpPr>
            <p:spPr>
              <a:xfrm>
                <a:off x="4343400" y="457200"/>
                <a:ext cx="13716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1371600" h="457200">
                    <a:moveTo>
                      <a:pt x="76200" y="0"/>
                    </a:moveTo>
                    <a:lnTo>
                      <a:pt x="48220" y="6548"/>
                    </a:lnTo>
                    <a:lnTo>
                      <a:pt x="23812" y="23812"/>
                    </a:lnTo>
                    <a:lnTo>
                      <a:pt x="6548" y="48220"/>
                    </a:lnTo>
                    <a:lnTo>
                      <a:pt x="0" y="76200"/>
                    </a:lnTo>
                    <a:lnTo>
                      <a:pt x="0" y="381000"/>
                    </a:lnTo>
                    <a:lnTo>
                      <a:pt x="6548" y="408979"/>
                    </a:lnTo>
                    <a:lnTo>
                      <a:pt x="23812" y="433387"/>
                    </a:lnTo>
                    <a:lnTo>
                      <a:pt x="48220" y="450651"/>
                    </a:lnTo>
                    <a:lnTo>
                      <a:pt x="76200" y="457200"/>
                    </a:lnTo>
                    <a:lnTo>
                      <a:pt x="1295400" y="457200"/>
                    </a:lnTo>
                    <a:lnTo>
                      <a:pt x="1323379" y="450651"/>
                    </a:lnTo>
                    <a:lnTo>
                      <a:pt x="1347787" y="433387"/>
                    </a:lnTo>
                    <a:lnTo>
                      <a:pt x="1365051" y="408979"/>
                    </a:lnTo>
                    <a:lnTo>
                      <a:pt x="1371600" y="381000"/>
                    </a:lnTo>
                    <a:lnTo>
                      <a:pt x="1371600" y="76200"/>
                    </a:lnTo>
                    <a:lnTo>
                      <a:pt x="1365051" y="48220"/>
                    </a:lnTo>
                    <a:lnTo>
                      <a:pt x="1347787" y="23812"/>
                    </a:lnTo>
                    <a:lnTo>
                      <a:pt x="1323379" y="6548"/>
                    </a:lnTo>
                    <a:lnTo>
                      <a:pt x="1295400" y="0"/>
                    </a:lnTo>
                    <a:lnTo>
                      <a:pt x="76200" y="0"/>
                    </a:lnTo>
                    <a:close/>
                  </a:path>
                  <a:path w="1371600" h="457200">
                    <a:moveTo>
                      <a:pt x="0" y="0"/>
                    </a:moveTo>
                    <a:lnTo>
                      <a:pt x="0" y="0"/>
                    </a:lnTo>
                  </a:path>
                  <a:path w="1371600" h="457200">
                    <a:moveTo>
                      <a:pt x="1371600" y="457200"/>
                    </a:moveTo>
                    <a:lnTo>
                      <a:pt x="1371600" y="45720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632"/>
              </a:p>
            </p:txBody>
          </p:sp>
        </p:grpSp>
        <p:sp>
          <p:nvSpPr>
            <p:cNvPr id="32" name="object 29">
              <a:extLst>
                <a:ext uri="{FF2B5EF4-FFF2-40B4-BE49-F238E27FC236}">
                  <a16:creationId xmlns:a16="http://schemas.microsoft.com/office/drawing/2014/main" id="{0BA6B825-657E-A560-B32A-7187D76A3426}"/>
                </a:ext>
              </a:extLst>
            </p:cNvPr>
            <p:cNvSpPr txBox="1">
              <a:spLocks/>
            </p:cNvSpPr>
            <p:nvPr/>
          </p:nvSpPr>
          <p:spPr>
            <a:xfrm>
              <a:off x="4168927" y="937795"/>
              <a:ext cx="783113" cy="318636"/>
            </a:xfrm>
            <a:prstGeom prst="rect">
              <a:avLst/>
            </a:prstGeom>
          </p:spPr>
          <p:txBody>
            <a:bodyPr vert="horz" wrap="square" lIns="0" tIns="11516" rIns="0" bIns="0" rtlCol="0">
              <a:spAutoFit/>
            </a:bodyPr>
            <a:lstStyle>
              <a:lvl1pPr>
                <a:defRPr sz="4000" b="0" i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</a:lstStyle>
            <a:p>
              <a:pPr marL="11516">
                <a:spcBef>
                  <a:spcPts val="91"/>
                </a:spcBef>
              </a:pPr>
              <a:r>
                <a:rPr lang="en-US" sz="1995" b="1" kern="0" spc="-5">
                  <a:latin typeface="Courier New"/>
                  <a:cs typeface="Courier New"/>
                </a:rPr>
                <a:t>While</a:t>
              </a:r>
              <a:endParaRPr lang="en-US" sz="1995" kern="0">
                <a:latin typeface="Courier New"/>
                <a:cs typeface="Courier New"/>
              </a:endParaRPr>
            </a:p>
          </p:txBody>
        </p:sp>
        <p:grpSp>
          <p:nvGrpSpPr>
            <p:cNvPr id="33" name="object 30">
              <a:extLst>
                <a:ext uri="{FF2B5EF4-FFF2-40B4-BE49-F238E27FC236}">
                  <a16:creationId xmlns:a16="http://schemas.microsoft.com/office/drawing/2014/main" id="{500456BD-932C-51D6-312A-DF534CF0E049}"/>
                </a:ext>
              </a:extLst>
            </p:cNvPr>
            <p:cNvGrpSpPr/>
            <p:nvPr/>
          </p:nvGrpSpPr>
          <p:grpSpPr>
            <a:xfrm>
              <a:off x="5389663" y="1757762"/>
              <a:ext cx="1243768" cy="414589"/>
              <a:chOff x="5943600" y="1371600"/>
              <a:chExt cx="1371600" cy="457200"/>
            </a:xfrm>
          </p:grpSpPr>
          <p:sp>
            <p:nvSpPr>
              <p:cNvPr id="34" name="object 31">
                <a:extLst>
                  <a:ext uri="{FF2B5EF4-FFF2-40B4-BE49-F238E27FC236}">
                    <a16:creationId xmlns:a16="http://schemas.microsoft.com/office/drawing/2014/main" id="{3101CEFA-6E26-1DA5-FED7-ADD2CD8CABFF}"/>
                  </a:ext>
                </a:extLst>
              </p:cNvPr>
              <p:cNvSpPr/>
              <p:nvPr/>
            </p:nvSpPr>
            <p:spPr>
              <a:xfrm>
                <a:off x="5943600" y="1371600"/>
                <a:ext cx="13716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1371600" h="457200">
                    <a:moveTo>
                      <a:pt x="1295400" y="0"/>
                    </a:moveTo>
                    <a:lnTo>
                      <a:pt x="76200" y="0"/>
                    </a:lnTo>
                    <a:lnTo>
                      <a:pt x="48220" y="6548"/>
                    </a:lnTo>
                    <a:lnTo>
                      <a:pt x="23812" y="23812"/>
                    </a:lnTo>
                    <a:lnTo>
                      <a:pt x="6548" y="48220"/>
                    </a:lnTo>
                    <a:lnTo>
                      <a:pt x="0" y="76200"/>
                    </a:lnTo>
                    <a:lnTo>
                      <a:pt x="0" y="381000"/>
                    </a:lnTo>
                    <a:lnTo>
                      <a:pt x="6548" y="408979"/>
                    </a:lnTo>
                    <a:lnTo>
                      <a:pt x="23812" y="433387"/>
                    </a:lnTo>
                    <a:lnTo>
                      <a:pt x="48220" y="450651"/>
                    </a:lnTo>
                    <a:lnTo>
                      <a:pt x="76200" y="457200"/>
                    </a:lnTo>
                    <a:lnTo>
                      <a:pt x="1295400" y="457200"/>
                    </a:lnTo>
                    <a:lnTo>
                      <a:pt x="1323379" y="450651"/>
                    </a:lnTo>
                    <a:lnTo>
                      <a:pt x="1347787" y="433387"/>
                    </a:lnTo>
                    <a:lnTo>
                      <a:pt x="1365051" y="408979"/>
                    </a:lnTo>
                    <a:lnTo>
                      <a:pt x="1371600" y="381000"/>
                    </a:lnTo>
                    <a:lnTo>
                      <a:pt x="1371600" y="76200"/>
                    </a:lnTo>
                    <a:lnTo>
                      <a:pt x="1365051" y="48220"/>
                    </a:lnTo>
                    <a:lnTo>
                      <a:pt x="1347787" y="23812"/>
                    </a:lnTo>
                    <a:lnTo>
                      <a:pt x="1323379" y="6548"/>
                    </a:lnTo>
                    <a:lnTo>
                      <a:pt x="1295400" y="0"/>
                    </a:lnTo>
                    <a:close/>
                  </a:path>
                </a:pathLst>
              </a:custGeom>
              <a:solidFill>
                <a:srgbClr val="98CCFF"/>
              </a:solidFill>
            </p:spPr>
            <p:txBody>
              <a:bodyPr wrap="square" lIns="0" tIns="0" rIns="0" bIns="0" rtlCol="0"/>
              <a:lstStyle/>
              <a:p>
                <a:endParaRPr sz="1632"/>
              </a:p>
            </p:txBody>
          </p:sp>
          <p:sp>
            <p:nvSpPr>
              <p:cNvPr id="35" name="object 32">
                <a:extLst>
                  <a:ext uri="{FF2B5EF4-FFF2-40B4-BE49-F238E27FC236}">
                    <a16:creationId xmlns:a16="http://schemas.microsoft.com/office/drawing/2014/main" id="{6B807900-51B3-2D4C-E9C0-748524C0AD4B}"/>
                  </a:ext>
                </a:extLst>
              </p:cNvPr>
              <p:cNvSpPr/>
              <p:nvPr/>
            </p:nvSpPr>
            <p:spPr>
              <a:xfrm>
                <a:off x="5943600" y="1371600"/>
                <a:ext cx="13716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1371600" h="457200">
                    <a:moveTo>
                      <a:pt x="76200" y="0"/>
                    </a:moveTo>
                    <a:lnTo>
                      <a:pt x="48220" y="6548"/>
                    </a:lnTo>
                    <a:lnTo>
                      <a:pt x="23812" y="23812"/>
                    </a:lnTo>
                    <a:lnTo>
                      <a:pt x="6548" y="48220"/>
                    </a:lnTo>
                    <a:lnTo>
                      <a:pt x="0" y="76200"/>
                    </a:lnTo>
                    <a:lnTo>
                      <a:pt x="0" y="381000"/>
                    </a:lnTo>
                    <a:lnTo>
                      <a:pt x="6548" y="408979"/>
                    </a:lnTo>
                    <a:lnTo>
                      <a:pt x="23812" y="433387"/>
                    </a:lnTo>
                    <a:lnTo>
                      <a:pt x="48220" y="450651"/>
                    </a:lnTo>
                    <a:lnTo>
                      <a:pt x="76200" y="457200"/>
                    </a:lnTo>
                    <a:lnTo>
                      <a:pt x="1295400" y="457200"/>
                    </a:lnTo>
                    <a:lnTo>
                      <a:pt x="1323379" y="450651"/>
                    </a:lnTo>
                    <a:lnTo>
                      <a:pt x="1347787" y="433387"/>
                    </a:lnTo>
                    <a:lnTo>
                      <a:pt x="1365051" y="408979"/>
                    </a:lnTo>
                    <a:lnTo>
                      <a:pt x="1371600" y="381000"/>
                    </a:lnTo>
                    <a:lnTo>
                      <a:pt x="1371600" y="76200"/>
                    </a:lnTo>
                    <a:lnTo>
                      <a:pt x="1365051" y="48220"/>
                    </a:lnTo>
                    <a:lnTo>
                      <a:pt x="1347787" y="23812"/>
                    </a:lnTo>
                    <a:lnTo>
                      <a:pt x="1323379" y="6548"/>
                    </a:lnTo>
                    <a:lnTo>
                      <a:pt x="1295400" y="0"/>
                    </a:lnTo>
                    <a:lnTo>
                      <a:pt x="76200" y="0"/>
                    </a:lnTo>
                    <a:close/>
                  </a:path>
                  <a:path w="1371600" h="457200">
                    <a:moveTo>
                      <a:pt x="0" y="0"/>
                    </a:moveTo>
                    <a:lnTo>
                      <a:pt x="0" y="0"/>
                    </a:lnTo>
                  </a:path>
                  <a:path w="1371600" h="457200">
                    <a:moveTo>
                      <a:pt x="1371600" y="457200"/>
                    </a:moveTo>
                    <a:lnTo>
                      <a:pt x="1371600" y="45720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632"/>
              </a:p>
            </p:txBody>
          </p:sp>
        </p:grpSp>
        <p:sp>
          <p:nvSpPr>
            <p:cNvPr id="36" name="object 33">
              <a:extLst>
                <a:ext uri="{FF2B5EF4-FFF2-40B4-BE49-F238E27FC236}">
                  <a16:creationId xmlns:a16="http://schemas.microsoft.com/office/drawing/2014/main" id="{E8C43219-6D62-C64E-04D2-2103C24A00FC}"/>
                </a:ext>
              </a:extLst>
            </p:cNvPr>
            <p:cNvSpPr txBox="1"/>
            <p:nvPr/>
          </p:nvSpPr>
          <p:spPr>
            <a:xfrm>
              <a:off x="5848013" y="1766974"/>
              <a:ext cx="327065" cy="318636"/>
            </a:xfrm>
            <a:prstGeom prst="rect">
              <a:avLst/>
            </a:prstGeom>
          </p:spPr>
          <p:txBody>
            <a:bodyPr vert="horz" wrap="square" lIns="0" tIns="11516" rIns="0" bIns="0" rtlCol="0">
              <a:spAutoFit/>
            </a:bodyPr>
            <a:lstStyle/>
            <a:p>
              <a:pPr marL="11516">
                <a:spcBef>
                  <a:spcPts val="91"/>
                </a:spcBef>
              </a:pPr>
              <a:r>
                <a:rPr sz="1995" b="1" spc="-5" dirty="0">
                  <a:solidFill>
                    <a:srgbClr val="3B3B3B"/>
                  </a:solidFill>
                  <a:latin typeface="Courier New"/>
                  <a:cs typeface="Courier New"/>
                </a:rPr>
                <a:t>++</a:t>
              </a:r>
              <a:endParaRPr sz="1995">
                <a:latin typeface="Courier New"/>
                <a:cs typeface="Courier New"/>
              </a:endParaRPr>
            </a:p>
          </p:txBody>
        </p:sp>
        <p:grpSp>
          <p:nvGrpSpPr>
            <p:cNvPr id="37" name="object 34">
              <a:extLst>
                <a:ext uri="{FF2B5EF4-FFF2-40B4-BE49-F238E27FC236}">
                  <a16:creationId xmlns:a16="http://schemas.microsoft.com/office/drawing/2014/main" id="{5800AEA2-4DDC-6C72-55A3-A9B17D844820}"/>
                </a:ext>
              </a:extLst>
            </p:cNvPr>
            <p:cNvGrpSpPr/>
            <p:nvPr/>
          </p:nvGrpSpPr>
          <p:grpSpPr>
            <a:xfrm>
              <a:off x="2487537" y="1757761"/>
              <a:ext cx="4145894" cy="1451063"/>
              <a:chOff x="2743200" y="1371600"/>
              <a:chExt cx="4572000" cy="1600200"/>
            </a:xfrm>
          </p:grpSpPr>
          <p:sp>
            <p:nvSpPr>
              <p:cNvPr id="38" name="object 35">
                <a:extLst>
                  <a:ext uri="{FF2B5EF4-FFF2-40B4-BE49-F238E27FC236}">
                    <a16:creationId xmlns:a16="http://schemas.microsoft.com/office/drawing/2014/main" id="{36EDAAE4-4F4F-86ED-3F21-E3D697043F17}"/>
                  </a:ext>
                </a:extLst>
              </p:cNvPr>
              <p:cNvSpPr/>
              <p:nvPr/>
            </p:nvSpPr>
            <p:spPr>
              <a:xfrm>
                <a:off x="2743200" y="1371600"/>
                <a:ext cx="13716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1371600" h="457200">
                    <a:moveTo>
                      <a:pt x="1295400" y="0"/>
                    </a:moveTo>
                    <a:lnTo>
                      <a:pt x="76200" y="0"/>
                    </a:lnTo>
                    <a:lnTo>
                      <a:pt x="48220" y="6548"/>
                    </a:lnTo>
                    <a:lnTo>
                      <a:pt x="23812" y="23812"/>
                    </a:lnTo>
                    <a:lnTo>
                      <a:pt x="6548" y="48220"/>
                    </a:lnTo>
                    <a:lnTo>
                      <a:pt x="0" y="76200"/>
                    </a:lnTo>
                    <a:lnTo>
                      <a:pt x="0" y="381000"/>
                    </a:lnTo>
                    <a:lnTo>
                      <a:pt x="6548" y="408979"/>
                    </a:lnTo>
                    <a:lnTo>
                      <a:pt x="23812" y="433387"/>
                    </a:lnTo>
                    <a:lnTo>
                      <a:pt x="48220" y="450651"/>
                    </a:lnTo>
                    <a:lnTo>
                      <a:pt x="76200" y="457200"/>
                    </a:lnTo>
                    <a:lnTo>
                      <a:pt x="1295400" y="457200"/>
                    </a:lnTo>
                    <a:lnTo>
                      <a:pt x="1323379" y="450651"/>
                    </a:lnTo>
                    <a:lnTo>
                      <a:pt x="1347787" y="433387"/>
                    </a:lnTo>
                    <a:lnTo>
                      <a:pt x="1365051" y="408979"/>
                    </a:lnTo>
                    <a:lnTo>
                      <a:pt x="1371600" y="381000"/>
                    </a:lnTo>
                    <a:lnTo>
                      <a:pt x="1371600" y="76200"/>
                    </a:lnTo>
                    <a:lnTo>
                      <a:pt x="1365051" y="48220"/>
                    </a:lnTo>
                    <a:lnTo>
                      <a:pt x="1347787" y="23812"/>
                    </a:lnTo>
                    <a:lnTo>
                      <a:pt x="1323379" y="6548"/>
                    </a:lnTo>
                    <a:lnTo>
                      <a:pt x="1295400" y="0"/>
                    </a:lnTo>
                    <a:close/>
                  </a:path>
                </a:pathLst>
              </a:custGeom>
              <a:solidFill>
                <a:srgbClr val="98CCFF"/>
              </a:solidFill>
            </p:spPr>
            <p:txBody>
              <a:bodyPr wrap="square" lIns="0" tIns="0" rIns="0" bIns="0" rtlCol="0"/>
              <a:lstStyle/>
              <a:p>
                <a:endParaRPr sz="1632"/>
              </a:p>
            </p:txBody>
          </p:sp>
          <p:sp>
            <p:nvSpPr>
              <p:cNvPr id="39" name="object 36">
                <a:extLst>
                  <a:ext uri="{FF2B5EF4-FFF2-40B4-BE49-F238E27FC236}">
                    <a16:creationId xmlns:a16="http://schemas.microsoft.com/office/drawing/2014/main" id="{145F5F30-CFDA-53EF-F3AE-7894802D50FE}"/>
                  </a:ext>
                </a:extLst>
              </p:cNvPr>
              <p:cNvSpPr/>
              <p:nvPr/>
            </p:nvSpPr>
            <p:spPr>
              <a:xfrm>
                <a:off x="2743200" y="1371600"/>
                <a:ext cx="13716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1371600" h="457200">
                    <a:moveTo>
                      <a:pt x="76200" y="0"/>
                    </a:moveTo>
                    <a:lnTo>
                      <a:pt x="48220" y="6548"/>
                    </a:lnTo>
                    <a:lnTo>
                      <a:pt x="23812" y="23812"/>
                    </a:lnTo>
                    <a:lnTo>
                      <a:pt x="6548" y="48220"/>
                    </a:lnTo>
                    <a:lnTo>
                      <a:pt x="0" y="76200"/>
                    </a:lnTo>
                    <a:lnTo>
                      <a:pt x="0" y="381000"/>
                    </a:lnTo>
                    <a:lnTo>
                      <a:pt x="6548" y="408979"/>
                    </a:lnTo>
                    <a:lnTo>
                      <a:pt x="23812" y="433387"/>
                    </a:lnTo>
                    <a:lnTo>
                      <a:pt x="48220" y="450651"/>
                    </a:lnTo>
                    <a:lnTo>
                      <a:pt x="76200" y="457200"/>
                    </a:lnTo>
                    <a:lnTo>
                      <a:pt x="1295400" y="457200"/>
                    </a:lnTo>
                    <a:lnTo>
                      <a:pt x="1323379" y="450651"/>
                    </a:lnTo>
                    <a:lnTo>
                      <a:pt x="1347787" y="433387"/>
                    </a:lnTo>
                    <a:lnTo>
                      <a:pt x="1365051" y="408979"/>
                    </a:lnTo>
                    <a:lnTo>
                      <a:pt x="1371600" y="381000"/>
                    </a:lnTo>
                    <a:lnTo>
                      <a:pt x="1371600" y="76200"/>
                    </a:lnTo>
                    <a:lnTo>
                      <a:pt x="1365051" y="48220"/>
                    </a:lnTo>
                    <a:lnTo>
                      <a:pt x="1347787" y="23812"/>
                    </a:lnTo>
                    <a:lnTo>
                      <a:pt x="1323379" y="6548"/>
                    </a:lnTo>
                    <a:lnTo>
                      <a:pt x="1295400" y="0"/>
                    </a:lnTo>
                    <a:lnTo>
                      <a:pt x="76200" y="0"/>
                    </a:lnTo>
                    <a:close/>
                  </a:path>
                  <a:path w="1371600" h="457200">
                    <a:moveTo>
                      <a:pt x="0" y="0"/>
                    </a:moveTo>
                    <a:lnTo>
                      <a:pt x="0" y="0"/>
                    </a:lnTo>
                  </a:path>
                  <a:path w="1371600" h="457200">
                    <a:moveTo>
                      <a:pt x="1371600" y="457200"/>
                    </a:moveTo>
                    <a:lnTo>
                      <a:pt x="1371600" y="45720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632"/>
              </a:p>
            </p:txBody>
          </p:sp>
          <p:sp>
            <p:nvSpPr>
              <p:cNvPr id="40" name="object 37">
                <a:extLst>
                  <a:ext uri="{FF2B5EF4-FFF2-40B4-BE49-F238E27FC236}">
                    <a16:creationId xmlns:a16="http://schemas.microsoft.com/office/drawing/2014/main" id="{CAA4721F-1A4C-BF48-21D9-AAE9E5A13A4D}"/>
                  </a:ext>
                </a:extLst>
              </p:cNvPr>
              <p:cNvSpPr/>
              <p:nvPr/>
            </p:nvSpPr>
            <p:spPr>
              <a:xfrm>
                <a:off x="5943600" y="2514600"/>
                <a:ext cx="13716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1371600" h="457200">
                    <a:moveTo>
                      <a:pt x="1295400" y="0"/>
                    </a:moveTo>
                    <a:lnTo>
                      <a:pt x="76200" y="0"/>
                    </a:lnTo>
                    <a:lnTo>
                      <a:pt x="48220" y="6548"/>
                    </a:lnTo>
                    <a:lnTo>
                      <a:pt x="23812" y="23812"/>
                    </a:lnTo>
                    <a:lnTo>
                      <a:pt x="6548" y="48220"/>
                    </a:lnTo>
                    <a:lnTo>
                      <a:pt x="0" y="76200"/>
                    </a:lnTo>
                    <a:lnTo>
                      <a:pt x="0" y="381000"/>
                    </a:lnTo>
                    <a:lnTo>
                      <a:pt x="6548" y="408979"/>
                    </a:lnTo>
                    <a:lnTo>
                      <a:pt x="23812" y="433387"/>
                    </a:lnTo>
                    <a:lnTo>
                      <a:pt x="48220" y="450651"/>
                    </a:lnTo>
                    <a:lnTo>
                      <a:pt x="76200" y="457200"/>
                    </a:lnTo>
                    <a:lnTo>
                      <a:pt x="1295400" y="457200"/>
                    </a:lnTo>
                    <a:lnTo>
                      <a:pt x="1323379" y="450651"/>
                    </a:lnTo>
                    <a:lnTo>
                      <a:pt x="1347787" y="433387"/>
                    </a:lnTo>
                    <a:lnTo>
                      <a:pt x="1365051" y="408979"/>
                    </a:lnTo>
                    <a:lnTo>
                      <a:pt x="1371600" y="381000"/>
                    </a:lnTo>
                    <a:lnTo>
                      <a:pt x="1371600" y="76200"/>
                    </a:lnTo>
                    <a:lnTo>
                      <a:pt x="1365051" y="48220"/>
                    </a:lnTo>
                    <a:lnTo>
                      <a:pt x="1347787" y="23812"/>
                    </a:lnTo>
                    <a:lnTo>
                      <a:pt x="1323379" y="6548"/>
                    </a:lnTo>
                    <a:lnTo>
                      <a:pt x="1295400" y="0"/>
                    </a:lnTo>
                    <a:close/>
                  </a:path>
                </a:pathLst>
              </a:custGeom>
              <a:solidFill>
                <a:srgbClr val="98CCFF"/>
              </a:solidFill>
            </p:spPr>
            <p:txBody>
              <a:bodyPr wrap="square" lIns="0" tIns="0" rIns="0" bIns="0" rtlCol="0"/>
              <a:lstStyle/>
              <a:p>
                <a:endParaRPr sz="1632"/>
              </a:p>
            </p:txBody>
          </p:sp>
          <p:sp>
            <p:nvSpPr>
              <p:cNvPr id="41" name="object 38">
                <a:extLst>
                  <a:ext uri="{FF2B5EF4-FFF2-40B4-BE49-F238E27FC236}">
                    <a16:creationId xmlns:a16="http://schemas.microsoft.com/office/drawing/2014/main" id="{13BB1B42-420E-E385-1D6F-B18AC2010732}"/>
                  </a:ext>
                </a:extLst>
              </p:cNvPr>
              <p:cNvSpPr/>
              <p:nvPr/>
            </p:nvSpPr>
            <p:spPr>
              <a:xfrm>
                <a:off x="5943600" y="2514600"/>
                <a:ext cx="13716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1371600" h="457200">
                    <a:moveTo>
                      <a:pt x="76200" y="0"/>
                    </a:moveTo>
                    <a:lnTo>
                      <a:pt x="48220" y="6548"/>
                    </a:lnTo>
                    <a:lnTo>
                      <a:pt x="23812" y="23812"/>
                    </a:lnTo>
                    <a:lnTo>
                      <a:pt x="6548" y="48220"/>
                    </a:lnTo>
                    <a:lnTo>
                      <a:pt x="0" y="76200"/>
                    </a:lnTo>
                    <a:lnTo>
                      <a:pt x="0" y="381000"/>
                    </a:lnTo>
                    <a:lnTo>
                      <a:pt x="6548" y="408979"/>
                    </a:lnTo>
                    <a:lnTo>
                      <a:pt x="23812" y="433387"/>
                    </a:lnTo>
                    <a:lnTo>
                      <a:pt x="48220" y="450651"/>
                    </a:lnTo>
                    <a:lnTo>
                      <a:pt x="76200" y="457200"/>
                    </a:lnTo>
                    <a:lnTo>
                      <a:pt x="1295400" y="457200"/>
                    </a:lnTo>
                    <a:lnTo>
                      <a:pt x="1323379" y="450651"/>
                    </a:lnTo>
                    <a:lnTo>
                      <a:pt x="1347787" y="433387"/>
                    </a:lnTo>
                    <a:lnTo>
                      <a:pt x="1365051" y="408979"/>
                    </a:lnTo>
                    <a:lnTo>
                      <a:pt x="1371600" y="381000"/>
                    </a:lnTo>
                    <a:lnTo>
                      <a:pt x="1371600" y="76200"/>
                    </a:lnTo>
                    <a:lnTo>
                      <a:pt x="1365051" y="48220"/>
                    </a:lnTo>
                    <a:lnTo>
                      <a:pt x="1347787" y="23812"/>
                    </a:lnTo>
                    <a:lnTo>
                      <a:pt x="1323379" y="6548"/>
                    </a:lnTo>
                    <a:lnTo>
                      <a:pt x="1295400" y="0"/>
                    </a:lnTo>
                    <a:lnTo>
                      <a:pt x="76200" y="0"/>
                    </a:lnTo>
                    <a:close/>
                  </a:path>
                  <a:path w="1371600" h="457200">
                    <a:moveTo>
                      <a:pt x="0" y="0"/>
                    </a:moveTo>
                    <a:lnTo>
                      <a:pt x="0" y="0"/>
                    </a:lnTo>
                  </a:path>
                  <a:path w="1371600" h="457200">
                    <a:moveTo>
                      <a:pt x="1371600" y="457200"/>
                    </a:moveTo>
                    <a:lnTo>
                      <a:pt x="1371600" y="45720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632"/>
              </a:p>
            </p:txBody>
          </p:sp>
        </p:grpSp>
        <p:sp>
          <p:nvSpPr>
            <p:cNvPr id="42" name="object 39">
              <a:extLst>
                <a:ext uri="{FF2B5EF4-FFF2-40B4-BE49-F238E27FC236}">
                  <a16:creationId xmlns:a16="http://schemas.microsoft.com/office/drawing/2014/main" id="{1CB0C086-09E5-D394-8B04-2843D533CA42}"/>
                </a:ext>
              </a:extLst>
            </p:cNvPr>
            <p:cNvSpPr txBox="1"/>
            <p:nvPr/>
          </p:nvSpPr>
          <p:spPr>
            <a:xfrm>
              <a:off x="3021896" y="1766974"/>
              <a:ext cx="175625" cy="318636"/>
            </a:xfrm>
            <a:prstGeom prst="rect">
              <a:avLst/>
            </a:prstGeom>
          </p:spPr>
          <p:txBody>
            <a:bodyPr vert="horz" wrap="square" lIns="0" tIns="11516" rIns="0" bIns="0" rtlCol="0">
              <a:spAutoFit/>
            </a:bodyPr>
            <a:lstStyle/>
            <a:p>
              <a:pPr marL="11516">
                <a:spcBef>
                  <a:spcPts val="91"/>
                </a:spcBef>
              </a:pPr>
              <a:r>
                <a:rPr sz="1995" b="1" dirty="0">
                  <a:solidFill>
                    <a:srgbClr val="3B3B3B"/>
                  </a:solidFill>
                  <a:latin typeface="Courier New"/>
                  <a:cs typeface="Courier New"/>
                </a:rPr>
                <a:t>&lt;</a:t>
              </a:r>
              <a:endParaRPr sz="1995">
                <a:latin typeface="Courier New"/>
                <a:cs typeface="Courier New"/>
              </a:endParaRPr>
            </a:p>
          </p:txBody>
        </p:sp>
        <p:grpSp>
          <p:nvGrpSpPr>
            <p:cNvPr id="43" name="object 40">
              <a:extLst>
                <a:ext uri="{FF2B5EF4-FFF2-40B4-BE49-F238E27FC236}">
                  <a16:creationId xmlns:a16="http://schemas.microsoft.com/office/drawing/2014/main" id="{3C81E9C5-5DDF-2670-0477-017FD347607E}"/>
                </a:ext>
              </a:extLst>
            </p:cNvPr>
            <p:cNvGrpSpPr/>
            <p:nvPr/>
          </p:nvGrpSpPr>
          <p:grpSpPr>
            <a:xfrm>
              <a:off x="1451063" y="2794235"/>
              <a:ext cx="3109421" cy="829179"/>
              <a:chOff x="1600200" y="2514600"/>
              <a:chExt cx="3429000" cy="914400"/>
            </a:xfrm>
          </p:grpSpPr>
          <p:sp>
            <p:nvSpPr>
              <p:cNvPr id="44" name="object 41">
                <a:extLst>
                  <a:ext uri="{FF2B5EF4-FFF2-40B4-BE49-F238E27FC236}">
                    <a16:creationId xmlns:a16="http://schemas.microsoft.com/office/drawing/2014/main" id="{9C0848C9-3C56-CDC4-6245-64F56E6A1B98}"/>
                  </a:ext>
                </a:extLst>
              </p:cNvPr>
              <p:cNvSpPr/>
              <p:nvPr/>
            </p:nvSpPr>
            <p:spPr>
              <a:xfrm>
                <a:off x="1600200" y="2514600"/>
                <a:ext cx="13716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1371600" h="457200">
                    <a:moveTo>
                      <a:pt x="1295400" y="0"/>
                    </a:moveTo>
                    <a:lnTo>
                      <a:pt x="76200" y="0"/>
                    </a:lnTo>
                    <a:lnTo>
                      <a:pt x="48220" y="6548"/>
                    </a:lnTo>
                    <a:lnTo>
                      <a:pt x="23812" y="23812"/>
                    </a:lnTo>
                    <a:lnTo>
                      <a:pt x="6548" y="48220"/>
                    </a:lnTo>
                    <a:lnTo>
                      <a:pt x="0" y="76200"/>
                    </a:lnTo>
                    <a:lnTo>
                      <a:pt x="0" y="381000"/>
                    </a:lnTo>
                    <a:lnTo>
                      <a:pt x="6548" y="408979"/>
                    </a:lnTo>
                    <a:lnTo>
                      <a:pt x="23812" y="433387"/>
                    </a:lnTo>
                    <a:lnTo>
                      <a:pt x="48220" y="450651"/>
                    </a:lnTo>
                    <a:lnTo>
                      <a:pt x="76200" y="457200"/>
                    </a:lnTo>
                    <a:lnTo>
                      <a:pt x="1295400" y="457200"/>
                    </a:lnTo>
                    <a:lnTo>
                      <a:pt x="1323379" y="450651"/>
                    </a:lnTo>
                    <a:lnTo>
                      <a:pt x="1347787" y="433387"/>
                    </a:lnTo>
                    <a:lnTo>
                      <a:pt x="1365051" y="408979"/>
                    </a:lnTo>
                    <a:lnTo>
                      <a:pt x="1371600" y="381000"/>
                    </a:lnTo>
                    <a:lnTo>
                      <a:pt x="1371600" y="76200"/>
                    </a:lnTo>
                    <a:lnTo>
                      <a:pt x="1365051" y="48220"/>
                    </a:lnTo>
                    <a:lnTo>
                      <a:pt x="1347787" y="23812"/>
                    </a:lnTo>
                    <a:lnTo>
                      <a:pt x="1323379" y="6548"/>
                    </a:lnTo>
                    <a:lnTo>
                      <a:pt x="1295400" y="0"/>
                    </a:lnTo>
                    <a:close/>
                  </a:path>
                </a:pathLst>
              </a:custGeom>
              <a:solidFill>
                <a:srgbClr val="98CCFF"/>
              </a:solidFill>
            </p:spPr>
            <p:txBody>
              <a:bodyPr wrap="square" lIns="0" tIns="0" rIns="0" bIns="0" rtlCol="0"/>
              <a:lstStyle/>
              <a:p>
                <a:endParaRPr sz="1632"/>
              </a:p>
            </p:txBody>
          </p:sp>
          <p:sp>
            <p:nvSpPr>
              <p:cNvPr id="45" name="object 42">
                <a:extLst>
                  <a:ext uri="{FF2B5EF4-FFF2-40B4-BE49-F238E27FC236}">
                    <a16:creationId xmlns:a16="http://schemas.microsoft.com/office/drawing/2014/main" id="{74A31B2A-C0FA-BD00-FC10-0A02E4042335}"/>
                  </a:ext>
                </a:extLst>
              </p:cNvPr>
              <p:cNvSpPr/>
              <p:nvPr/>
            </p:nvSpPr>
            <p:spPr>
              <a:xfrm>
                <a:off x="1600200" y="2514600"/>
                <a:ext cx="13716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1371600" h="457200">
                    <a:moveTo>
                      <a:pt x="76200" y="0"/>
                    </a:moveTo>
                    <a:lnTo>
                      <a:pt x="48220" y="6548"/>
                    </a:lnTo>
                    <a:lnTo>
                      <a:pt x="23812" y="23812"/>
                    </a:lnTo>
                    <a:lnTo>
                      <a:pt x="6548" y="48220"/>
                    </a:lnTo>
                    <a:lnTo>
                      <a:pt x="0" y="76200"/>
                    </a:lnTo>
                    <a:lnTo>
                      <a:pt x="0" y="381000"/>
                    </a:lnTo>
                    <a:lnTo>
                      <a:pt x="6548" y="408979"/>
                    </a:lnTo>
                    <a:lnTo>
                      <a:pt x="23812" y="433387"/>
                    </a:lnTo>
                    <a:lnTo>
                      <a:pt x="48220" y="450651"/>
                    </a:lnTo>
                    <a:lnTo>
                      <a:pt x="76200" y="457200"/>
                    </a:lnTo>
                    <a:lnTo>
                      <a:pt x="1295400" y="457200"/>
                    </a:lnTo>
                    <a:lnTo>
                      <a:pt x="1323379" y="450651"/>
                    </a:lnTo>
                    <a:lnTo>
                      <a:pt x="1347787" y="433387"/>
                    </a:lnTo>
                    <a:lnTo>
                      <a:pt x="1365051" y="408979"/>
                    </a:lnTo>
                    <a:lnTo>
                      <a:pt x="1371600" y="381000"/>
                    </a:lnTo>
                    <a:lnTo>
                      <a:pt x="1371600" y="76200"/>
                    </a:lnTo>
                    <a:lnTo>
                      <a:pt x="1365051" y="48220"/>
                    </a:lnTo>
                    <a:lnTo>
                      <a:pt x="1347787" y="23812"/>
                    </a:lnTo>
                    <a:lnTo>
                      <a:pt x="1323379" y="6548"/>
                    </a:lnTo>
                    <a:lnTo>
                      <a:pt x="1295400" y="0"/>
                    </a:lnTo>
                    <a:lnTo>
                      <a:pt x="76200" y="0"/>
                    </a:lnTo>
                    <a:close/>
                  </a:path>
                  <a:path w="1371600" h="457200">
                    <a:moveTo>
                      <a:pt x="0" y="0"/>
                    </a:moveTo>
                    <a:lnTo>
                      <a:pt x="0" y="0"/>
                    </a:lnTo>
                  </a:path>
                  <a:path w="1371600" h="457200">
                    <a:moveTo>
                      <a:pt x="1371600" y="457200"/>
                    </a:moveTo>
                    <a:lnTo>
                      <a:pt x="1371600" y="45720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632"/>
              </a:p>
            </p:txBody>
          </p:sp>
          <p:sp>
            <p:nvSpPr>
              <p:cNvPr id="46" name="object 43">
                <a:extLst>
                  <a:ext uri="{FF2B5EF4-FFF2-40B4-BE49-F238E27FC236}">
                    <a16:creationId xmlns:a16="http://schemas.microsoft.com/office/drawing/2014/main" id="{358F99DB-4DA8-271B-11F0-82C9018531A3}"/>
                  </a:ext>
                </a:extLst>
              </p:cNvPr>
              <p:cNvSpPr/>
              <p:nvPr/>
            </p:nvSpPr>
            <p:spPr>
              <a:xfrm>
                <a:off x="1600200" y="2971800"/>
                <a:ext cx="13716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1371600" h="457200">
                    <a:moveTo>
                      <a:pt x="1295400" y="0"/>
                    </a:moveTo>
                    <a:lnTo>
                      <a:pt x="76200" y="0"/>
                    </a:lnTo>
                    <a:lnTo>
                      <a:pt x="48220" y="6548"/>
                    </a:lnTo>
                    <a:lnTo>
                      <a:pt x="23812" y="23812"/>
                    </a:lnTo>
                    <a:lnTo>
                      <a:pt x="6548" y="48220"/>
                    </a:lnTo>
                    <a:lnTo>
                      <a:pt x="0" y="76200"/>
                    </a:lnTo>
                    <a:lnTo>
                      <a:pt x="0" y="381000"/>
                    </a:lnTo>
                    <a:lnTo>
                      <a:pt x="6548" y="408979"/>
                    </a:lnTo>
                    <a:lnTo>
                      <a:pt x="23812" y="433387"/>
                    </a:lnTo>
                    <a:lnTo>
                      <a:pt x="48220" y="450651"/>
                    </a:lnTo>
                    <a:lnTo>
                      <a:pt x="76200" y="457200"/>
                    </a:lnTo>
                    <a:lnTo>
                      <a:pt x="1295400" y="457200"/>
                    </a:lnTo>
                    <a:lnTo>
                      <a:pt x="1323379" y="450651"/>
                    </a:lnTo>
                    <a:lnTo>
                      <a:pt x="1347787" y="433387"/>
                    </a:lnTo>
                    <a:lnTo>
                      <a:pt x="1365051" y="408979"/>
                    </a:lnTo>
                    <a:lnTo>
                      <a:pt x="1371600" y="381000"/>
                    </a:lnTo>
                    <a:lnTo>
                      <a:pt x="1371600" y="76200"/>
                    </a:lnTo>
                    <a:lnTo>
                      <a:pt x="1365051" y="48220"/>
                    </a:lnTo>
                    <a:lnTo>
                      <a:pt x="1347787" y="23812"/>
                    </a:lnTo>
                    <a:lnTo>
                      <a:pt x="1323379" y="6548"/>
                    </a:lnTo>
                    <a:lnTo>
                      <a:pt x="1295400" y="0"/>
                    </a:lnTo>
                    <a:close/>
                  </a:path>
                </a:pathLst>
              </a:custGeom>
              <a:solidFill>
                <a:srgbClr val="FFD21F"/>
              </a:solidFill>
            </p:spPr>
            <p:txBody>
              <a:bodyPr wrap="square" lIns="0" tIns="0" rIns="0" bIns="0" rtlCol="0"/>
              <a:lstStyle/>
              <a:p>
                <a:endParaRPr sz="1632"/>
              </a:p>
            </p:txBody>
          </p:sp>
          <p:sp>
            <p:nvSpPr>
              <p:cNvPr id="47" name="object 44">
                <a:extLst>
                  <a:ext uri="{FF2B5EF4-FFF2-40B4-BE49-F238E27FC236}">
                    <a16:creationId xmlns:a16="http://schemas.microsoft.com/office/drawing/2014/main" id="{F1FD3892-4157-73B3-3B65-31FC9CC35B56}"/>
                  </a:ext>
                </a:extLst>
              </p:cNvPr>
              <p:cNvSpPr/>
              <p:nvPr/>
            </p:nvSpPr>
            <p:spPr>
              <a:xfrm>
                <a:off x="1600200" y="2971800"/>
                <a:ext cx="13716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1371600" h="457200">
                    <a:moveTo>
                      <a:pt x="76200" y="0"/>
                    </a:moveTo>
                    <a:lnTo>
                      <a:pt x="48220" y="6548"/>
                    </a:lnTo>
                    <a:lnTo>
                      <a:pt x="23812" y="23812"/>
                    </a:lnTo>
                    <a:lnTo>
                      <a:pt x="6548" y="48220"/>
                    </a:lnTo>
                    <a:lnTo>
                      <a:pt x="0" y="76200"/>
                    </a:lnTo>
                    <a:lnTo>
                      <a:pt x="0" y="381000"/>
                    </a:lnTo>
                    <a:lnTo>
                      <a:pt x="6548" y="408979"/>
                    </a:lnTo>
                    <a:lnTo>
                      <a:pt x="23812" y="433387"/>
                    </a:lnTo>
                    <a:lnTo>
                      <a:pt x="48220" y="450651"/>
                    </a:lnTo>
                    <a:lnTo>
                      <a:pt x="76200" y="457200"/>
                    </a:lnTo>
                    <a:lnTo>
                      <a:pt x="1295400" y="457200"/>
                    </a:lnTo>
                    <a:lnTo>
                      <a:pt x="1323379" y="450651"/>
                    </a:lnTo>
                    <a:lnTo>
                      <a:pt x="1347787" y="433387"/>
                    </a:lnTo>
                    <a:lnTo>
                      <a:pt x="1365051" y="408979"/>
                    </a:lnTo>
                    <a:lnTo>
                      <a:pt x="1371600" y="381000"/>
                    </a:lnTo>
                    <a:lnTo>
                      <a:pt x="1371600" y="76200"/>
                    </a:lnTo>
                    <a:lnTo>
                      <a:pt x="1365051" y="48220"/>
                    </a:lnTo>
                    <a:lnTo>
                      <a:pt x="1347787" y="23812"/>
                    </a:lnTo>
                    <a:lnTo>
                      <a:pt x="1323379" y="6548"/>
                    </a:lnTo>
                    <a:lnTo>
                      <a:pt x="1295400" y="0"/>
                    </a:lnTo>
                    <a:lnTo>
                      <a:pt x="76200" y="0"/>
                    </a:lnTo>
                    <a:close/>
                  </a:path>
                  <a:path w="1371600" h="457200">
                    <a:moveTo>
                      <a:pt x="0" y="0"/>
                    </a:moveTo>
                    <a:lnTo>
                      <a:pt x="0" y="0"/>
                    </a:lnTo>
                  </a:path>
                  <a:path w="1371600" h="457200">
                    <a:moveTo>
                      <a:pt x="1371600" y="457200"/>
                    </a:moveTo>
                    <a:lnTo>
                      <a:pt x="1371600" y="45720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632"/>
              </a:p>
            </p:txBody>
          </p:sp>
          <p:sp>
            <p:nvSpPr>
              <p:cNvPr id="48" name="object 45">
                <a:extLst>
                  <a:ext uri="{FF2B5EF4-FFF2-40B4-BE49-F238E27FC236}">
                    <a16:creationId xmlns:a16="http://schemas.microsoft.com/office/drawing/2014/main" id="{EC953676-86D2-3D38-ADD4-E1861C184F23}"/>
                  </a:ext>
                </a:extLst>
              </p:cNvPr>
              <p:cNvSpPr/>
              <p:nvPr/>
            </p:nvSpPr>
            <p:spPr>
              <a:xfrm>
                <a:off x="3657600" y="2514600"/>
                <a:ext cx="13716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1371600" h="457200">
                    <a:moveTo>
                      <a:pt x="1295400" y="0"/>
                    </a:moveTo>
                    <a:lnTo>
                      <a:pt x="76200" y="0"/>
                    </a:lnTo>
                    <a:lnTo>
                      <a:pt x="48220" y="6548"/>
                    </a:lnTo>
                    <a:lnTo>
                      <a:pt x="23812" y="23812"/>
                    </a:lnTo>
                    <a:lnTo>
                      <a:pt x="6548" y="48220"/>
                    </a:lnTo>
                    <a:lnTo>
                      <a:pt x="0" y="76200"/>
                    </a:lnTo>
                    <a:lnTo>
                      <a:pt x="0" y="381000"/>
                    </a:lnTo>
                    <a:lnTo>
                      <a:pt x="6548" y="408979"/>
                    </a:lnTo>
                    <a:lnTo>
                      <a:pt x="23812" y="433387"/>
                    </a:lnTo>
                    <a:lnTo>
                      <a:pt x="48220" y="450651"/>
                    </a:lnTo>
                    <a:lnTo>
                      <a:pt x="76200" y="457200"/>
                    </a:lnTo>
                    <a:lnTo>
                      <a:pt x="1295400" y="457200"/>
                    </a:lnTo>
                    <a:lnTo>
                      <a:pt x="1323379" y="450651"/>
                    </a:lnTo>
                    <a:lnTo>
                      <a:pt x="1347787" y="433387"/>
                    </a:lnTo>
                    <a:lnTo>
                      <a:pt x="1365051" y="408979"/>
                    </a:lnTo>
                    <a:lnTo>
                      <a:pt x="1371600" y="381000"/>
                    </a:lnTo>
                    <a:lnTo>
                      <a:pt x="1371600" y="76200"/>
                    </a:lnTo>
                    <a:lnTo>
                      <a:pt x="1365051" y="48220"/>
                    </a:lnTo>
                    <a:lnTo>
                      <a:pt x="1347787" y="23812"/>
                    </a:lnTo>
                    <a:lnTo>
                      <a:pt x="1323379" y="6548"/>
                    </a:lnTo>
                    <a:lnTo>
                      <a:pt x="1295400" y="0"/>
                    </a:lnTo>
                    <a:close/>
                  </a:path>
                </a:pathLst>
              </a:custGeom>
              <a:solidFill>
                <a:srgbClr val="98CCFF"/>
              </a:solidFill>
            </p:spPr>
            <p:txBody>
              <a:bodyPr wrap="square" lIns="0" tIns="0" rIns="0" bIns="0" rtlCol="0"/>
              <a:lstStyle/>
              <a:p>
                <a:endParaRPr sz="1632"/>
              </a:p>
            </p:txBody>
          </p:sp>
          <p:sp>
            <p:nvSpPr>
              <p:cNvPr id="49" name="object 46">
                <a:extLst>
                  <a:ext uri="{FF2B5EF4-FFF2-40B4-BE49-F238E27FC236}">
                    <a16:creationId xmlns:a16="http://schemas.microsoft.com/office/drawing/2014/main" id="{52944E23-FDCB-DA3B-F8EB-9A381DC3A3E0}"/>
                  </a:ext>
                </a:extLst>
              </p:cNvPr>
              <p:cNvSpPr/>
              <p:nvPr/>
            </p:nvSpPr>
            <p:spPr>
              <a:xfrm>
                <a:off x="3657600" y="2514600"/>
                <a:ext cx="13716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1371600" h="457200">
                    <a:moveTo>
                      <a:pt x="76200" y="0"/>
                    </a:moveTo>
                    <a:lnTo>
                      <a:pt x="48220" y="6548"/>
                    </a:lnTo>
                    <a:lnTo>
                      <a:pt x="23812" y="23812"/>
                    </a:lnTo>
                    <a:lnTo>
                      <a:pt x="6548" y="48220"/>
                    </a:lnTo>
                    <a:lnTo>
                      <a:pt x="0" y="76200"/>
                    </a:lnTo>
                    <a:lnTo>
                      <a:pt x="0" y="381000"/>
                    </a:lnTo>
                    <a:lnTo>
                      <a:pt x="6548" y="408979"/>
                    </a:lnTo>
                    <a:lnTo>
                      <a:pt x="23812" y="433387"/>
                    </a:lnTo>
                    <a:lnTo>
                      <a:pt x="48220" y="450651"/>
                    </a:lnTo>
                    <a:lnTo>
                      <a:pt x="76200" y="457200"/>
                    </a:lnTo>
                    <a:lnTo>
                      <a:pt x="1295400" y="457200"/>
                    </a:lnTo>
                    <a:lnTo>
                      <a:pt x="1323379" y="450651"/>
                    </a:lnTo>
                    <a:lnTo>
                      <a:pt x="1347787" y="433387"/>
                    </a:lnTo>
                    <a:lnTo>
                      <a:pt x="1365051" y="408979"/>
                    </a:lnTo>
                    <a:lnTo>
                      <a:pt x="1371600" y="381000"/>
                    </a:lnTo>
                    <a:lnTo>
                      <a:pt x="1371600" y="76200"/>
                    </a:lnTo>
                    <a:lnTo>
                      <a:pt x="1365051" y="48220"/>
                    </a:lnTo>
                    <a:lnTo>
                      <a:pt x="1347787" y="23812"/>
                    </a:lnTo>
                    <a:lnTo>
                      <a:pt x="1323379" y="6548"/>
                    </a:lnTo>
                    <a:lnTo>
                      <a:pt x="1295400" y="0"/>
                    </a:lnTo>
                    <a:lnTo>
                      <a:pt x="76200" y="0"/>
                    </a:lnTo>
                    <a:close/>
                  </a:path>
                  <a:path w="1371600" h="457200">
                    <a:moveTo>
                      <a:pt x="0" y="0"/>
                    </a:moveTo>
                    <a:lnTo>
                      <a:pt x="0" y="0"/>
                    </a:lnTo>
                  </a:path>
                  <a:path w="1371600" h="457200">
                    <a:moveTo>
                      <a:pt x="1371600" y="457200"/>
                    </a:moveTo>
                    <a:lnTo>
                      <a:pt x="1371600" y="45720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632"/>
              </a:p>
            </p:txBody>
          </p:sp>
        </p:grpSp>
        <p:sp>
          <p:nvSpPr>
            <p:cNvPr id="50" name="object 47">
              <a:extLst>
                <a:ext uri="{FF2B5EF4-FFF2-40B4-BE49-F238E27FC236}">
                  <a16:creationId xmlns:a16="http://schemas.microsoft.com/office/drawing/2014/main" id="{8AB315C3-09C4-6F06-1F47-6A9889D4E09F}"/>
                </a:ext>
              </a:extLst>
            </p:cNvPr>
            <p:cNvSpPr txBox="1"/>
            <p:nvPr/>
          </p:nvSpPr>
          <p:spPr>
            <a:xfrm>
              <a:off x="1681391" y="2692890"/>
              <a:ext cx="783113" cy="819094"/>
            </a:xfrm>
            <a:prstGeom prst="rect">
              <a:avLst/>
            </a:prstGeom>
          </p:spPr>
          <p:txBody>
            <a:bodyPr vert="horz" wrap="square" lIns="0" tIns="11516" rIns="0" bIns="0" rtlCol="0">
              <a:spAutoFit/>
            </a:bodyPr>
            <a:lstStyle/>
            <a:p>
              <a:pPr marL="239540" marR="4607" indent="-228024">
                <a:lnSpc>
                  <a:spcPct val="136400"/>
                </a:lnSpc>
                <a:spcBef>
                  <a:spcPts val="91"/>
                </a:spcBef>
              </a:pPr>
              <a:r>
                <a:rPr sz="1995" b="1" spc="-5" dirty="0">
                  <a:solidFill>
                    <a:srgbClr val="3B3B3B"/>
                  </a:solidFill>
                  <a:latin typeface="Courier New"/>
                  <a:cs typeface="Courier New"/>
                </a:rPr>
                <a:t>Ident  ip</a:t>
              </a:r>
              <a:endParaRPr sz="1995">
                <a:latin typeface="Courier New"/>
                <a:cs typeface="Courier New"/>
              </a:endParaRPr>
            </a:p>
          </p:txBody>
        </p:sp>
        <p:grpSp>
          <p:nvGrpSpPr>
            <p:cNvPr id="51" name="object 48">
              <a:extLst>
                <a:ext uri="{FF2B5EF4-FFF2-40B4-BE49-F238E27FC236}">
                  <a16:creationId xmlns:a16="http://schemas.microsoft.com/office/drawing/2014/main" id="{C0C5DE9C-F014-97CE-56D7-C500F1A73976}"/>
                </a:ext>
              </a:extLst>
            </p:cNvPr>
            <p:cNvGrpSpPr/>
            <p:nvPr/>
          </p:nvGrpSpPr>
          <p:grpSpPr>
            <a:xfrm>
              <a:off x="3316715" y="3208825"/>
              <a:ext cx="1243768" cy="414589"/>
              <a:chOff x="3657600" y="2971800"/>
              <a:chExt cx="1371600" cy="457200"/>
            </a:xfrm>
          </p:grpSpPr>
          <p:sp>
            <p:nvSpPr>
              <p:cNvPr id="52" name="object 49">
                <a:extLst>
                  <a:ext uri="{FF2B5EF4-FFF2-40B4-BE49-F238E27FC236}">
                    <a16:creationId xmlns:a16="http://schemas.microsoft.com/office/drawing/2014/main" id="{EC7D1248-CEE6-F88B-2971-516158EB2C18}"/>
                  </a:ext>
                </a:extLst>
              </p:cNvPr>
              <p:cNvSpPr/>
              <p:nvPr/>
            </p:nvSpPr>
            <p:spPr>
              <a:xfrm>
                <a:off x="3657600" y="2971800"/>
                <a:ext cx="13716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1371600" h="457200">
                    <a:moveTo>
                      <a:pt x="1295400" y="0"/>
                    </a:moveTo>
                    <a:lnTo>
                      <a:pt x="76200" y="0"/>
                    </a:lnTo>
                    <a:lnTo>
                      <a:pt x="48220" y="6548"/>
                    </a:lnTo>
                    <a:lnTo>
                      <a:pt x="23812" y="23812"/>
                    </a:lnTo>
                    <a:lnTo>
                      <a:pt x="6548" y="48220"/>
                    </a:lnTo>
                    <a:lnTo>
                      <a:pt x="0" y="76200"/>
                    </a:lnTo>
                    <a:lnTo>
                      <a:pt x="0" y="381000"/>
                    </a:lnTo>
                    <a:lnTo>
                      <a:pt x="6548" y="408979"/>
                    </a:lnTo>
                    <a:lnTo>
                      <a:pt x="23812" y="433387"/>
                    </a:lnTo>
                    <a:lnTo>
                      <a:pt x="48220" y="450651"/>
                    </a:lnTo>
                    <a:lnTo>
                      <a:pt x="76200" y="457200"/>
                    </a:lnTo>
                    <a:lnTo>
                      <a:pt x="1295400" y="457200"/>
                    </a:lnTo>
                    <a:lnTo>
                      <a:pt x="1323379" y="450651"/>
                    </a:lnTo>
                    <a:lnTo>
                      <a:pt x="1347787" y="433387"/>
                    </a:lnTo>
                    <a:lnTo>
                      <a:pt x="1365051" y="408979"/>
                    </a:lnTo>
                    <a:lnTo>
                      <a:pt x="1371600" y="381000"/>
                    </a:lnTo>
                    <a:lnTo>
                      <a:pt x="1371600" y="76200"/>
                    </a:lnTo>
                    <a:lnTo>
                      <a:pt x="1365051" y="48220"/>
                    </a:lnTo>
                    <a:lnTo>
                      <a:pt x="1347787" y="23812"/>
                    </a:lnTo>
                    <a:lnTo>
                      <a:pt x="1323379" y="6548"/>
                    </a:lnTo>
                    <a:lnTo>
                      <a:pt x="1295400" y="0"/>
                    </a:lnTo>
                    <a:close/>
                  </a:path>
                </a:pathLst>
              </a:custGeom>
              <a:solidFill>
                <a:srgbClr val="FFD21F"/>
              </a:solidFill>
            </p:spPr>
            <p:txBody>
              <a:bodyPr wrap="square" lIns="0" tIns="0" rIns="0" bIns="0" rtlCol="0"/>
              <a:lstStyle/>
              <a:p>
                <a:endParaRPr sz="1632"/>
              </a:p>
            </p:txBody>
          </p:sp>
          <p:sp>
            <p:nvSpPr>
              <p:cNvPr id="53" name="object 50">
                <a:extLst>
                  <a:ext uri="{FF2B5EF4-FFF2-40B4-BE49-F238E27FC236}">
                    <a16:creationId xmlns:a16="http://schemas.microsoft.com/office/drawing/2014/main" id="{C72D8B36-BC82-6E6A-CBF2-24F18CB8D886}"/>
                  </a:ext>
                </a:extLst>
              </p:cNvPr>
              <p:cNvSpPr/>
              <p:nvPr/>
            </p:nvSpPr>
            <p:spPr>
              <a:xfrm>
                <a:off x="3657600" y="2971800"/>
                <a:ext cx="13716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1371600" h="457200">
                    <a:moveTo>
                      <a:pt x="76200" y="0"/>
                    </a:moveTo>
                    <a:lnTo>
                      <a:pt x="48220" y="6548"/>
                    </a:lnTo>
                    <a:lnTo>
                      <a:pt x="23812" y="23812"/>
                    </a:lnTo>
                    <a:lnTo>
                      <a:pt x="6548" y="48220"/>
                    </a:lnTo>
                    <a:lnTo>
                      <a:pt x="0" y="76200"/>
                    </a:lnTo>
                    <a:lnTo>
                      <a:pt x="0" y="381000"/>
                    </a:lnTo>
                    <a:lnTo>
                      <a:pt x="6548" y="408979"/>
                    </a:lnTo>
                    <a:lnTo>
                      <a:pt x="23812" y="433387"/>
                    </a:lnTo>
                    <a:lnTo>
                      <a:pt x="48220" y="450651"/>
                    </a:lnTo>
                    <a:lnTo>
                      <a:pt x="76200" y="457200"/>
                    </a:lnTo>
                    <a:lnTo>
                      <a:pt x="1295400" y="457200"/>
                    </a:lnTo>
                    <a:lnTo>
                      <a:pt x="1323379" y="450651"/>
                    </a:lnTo>
                    <a:lnTo>
                      <a:pt x="1347787" y="433387"/>
                    </a:lnTo>
                    <a:lnTo>
                      <a:pt x="1365051" y="408979"/>
                    </a:lnTo>
                    <a:lnTo>
                      <a:pt x="1371600" y="381000"/>
                    </a:lnTo>
                    <a:lnTo>
                      <a:pt x="1371600" y="76200"/>
                    </a:lnTo>
                    <a:lnTo>
                      <a:pt x="1365051" y="48220"/>
                    </a:lnTo>
                    <a:lnTo>
                      <a:pt x="1347787" y="23812"/>
                    </a:lnTo>
                    <a:lnTo>
                      <a:pt x="1323379" y="6548"/>
                    </a:lnTo>
                    <a:lnTo>
                      <a:pt x="1295400" y="0"/>
                    </a:lnTo>
                    <a:lnTo>
                      <a:pt x="76200" y="0"/>
                    </a:lnTo>
                    <a:close/>
                  </a:path>
                  <a:path w="1371600" h="457200">
                    <a:moveTo>
                      <a:pt x="0" y="0"/>
                    </a:moveTo>
                    <a:lnTo>
                      <a:pt x="0" y="0"/>
                    </a:lnTo>
                  </a:path>
                  <a:path w="1371600" h="457200">
                    <a:moveTo>
                      <a:pt x="1371600" y="457200"/>
                    </a:moveTo>
                    <a:lnTo>
                      <a:pt x="1371600" y="45720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632"/>
              </a:p>
            </p:txBody>
          </p:sp>
        </p:grpSp>
        <p:sp>
          <p:nvSpPr>
            <p:cNvPr id="54" name="object 51">
              <a:extLst>
                <a:ext uri="{FF2B5EF4-FFF2-40B4-BE49-F238E27FC236}">
                  <a16:creationId xmlns:a16="http://schemas.microsoft.com/office/drawing/2014/main" id="{01B40933-A8F3-AC49-339F-651BE6D987A9}"/>
                </a:ext>
              </a:extLst>
            </p:cNvPr>
            <p:cNvSpPr txBox="1"/>
            <p:nvPr/>
          </p:nvSpPr>
          <p:spPr>
            <a:xfrm>
              <a:off x="3547043" y="2687132"/>
              <a:ext cx="783113" cy="858511"/>
            </a:xfrm>
            <a:prstGeom prst="rect">
              <a:avLst/>
            </a:prstGeom>
          </p:spPr>
          <p:txBody>
            <a:bodyPr vert="horz" wrap="square" lIns="0" tIns="127832" rIns="0" bIns="0" rtlCol="0">
              <a:spAutoFit/>
            </a:bodyPr>
            <a:lstStyle/>
            <a:p>
              <a:pPr algn="ctr">
                <a:spcBef>
                  <a:spcPts val="1007"/>
                </a:spcBef>
              </a:pPr>
              <a:r>
                <a:rPr sz="1995" b="1" spc="-5" dirty="0">
                  <a:solidFill>
                    <a:srgbClr val="3B3B3B"/>
                  </a:solidFill>
                  <a:latin typeface="Courier New"/>
                  <a:cs typeface="Courier New"/>
                </a:rPr>
                <a:t>Ident</a:t>
              </a:r>
              <a:endParaRPr sz="1995">
                <a:latin typeface="Courier New"/>
                <a:cs typeface="Courier New"/>
              </a:endParaRPr>
            </a:p>
            <a:p>
              <a:pPr algn="ctr">
                <a:spcBef>
                  <a:spcPts val="916"/>
                </a:spcBef>
              </a:pPr>
              <a:r>
                <a:rPr sz="1995" b="1" dirty="0">
                  <a:solidFill>
                    <a:srgbClr val="3B3B3B"/>
                  </a:solidFill>
                  <a:latin typeface="Courier New"/>
                  <a:cs typeface="Courier New"/>
                </a:rPr>
                <a:t>z</a:t>
              </a:r>
              <a:endParaRPr sz="1995">
                <a:latin typeface="Courier New"/>
                <a:cs typeface="Courier New"/>
              </a:endParaRPr>
            </a:p>
          </p:txBody>
        </p:sp>
        <p:grpSp>
          <p:nvGrpSpPr>
            <p:cNvPr id="55" name="object 52">
              <a:extLst>
                <a:ext uri="{FF2B5EF4-FFF2-40B4-BE49-F238E27FC236}">
                  <a16:creationId xmlns:a16="http://schemas.microsoft.com/office/drawing/2014/main" id="{D4117353-99D8-B877-6705-5A127AEF74F9}"/>
                </a:ext>
              </a:extLst>
            </p:cNvPr>
            <p:cNvGrpSpPr/>
            <p:nvPr/>
          </p:nvGrpSpPr>
          <p:grpSpPr>
            <a:xfrm>
              <a:off x="5389663" y="3208825"/>
              <a:ext cx="1243768" cy="414589"/>
              <a:chOff x="5943600" y="2971800"/>
              <a:chExt cx="1371600" cy="457200"/>
            </a:xfrm>
          </p:grpSpPr>
          <p:sp>
            <p:nvSpPr>
              <p:cNvPr id="56" name="object 53">
                <a:extLst>
                  <a:ext uri="{FF2B5EF4-FFF2-40B4-BE49-F238E27FC236}">
                    <a16:creationId xmlns:a16="http://schemas.microsoft.com/office/drawing/2014/main" id="{D69164D7-86D3-3654-0642-520CBC37DBAD}"/>
                  </a:ext>
                </a:extLst>
              </p:cNvPr>
              <p:cNvSpPr/>
              <p:nvPr/>
            </p:nvSpPr>
            <p:spPr>
              <a:xfrm>
                <a:off x="5943600" y="2971800"/>
                <a:ext cx="13716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1371600" h="457200">
                    <a:moveTo>
                      <a:pt x="1295400" y="0"/>
                    </a:moveTo>
                    <a:lnTo>
                      <a:pt x="76200" y="0"/>
                    </a:lnTo>
                    <a:lnTo>
                      <a:pt x="48220" y="6548"/>
                    </a:lnTo>
                    <a:lnTo>
                      <a:pt x="23812" y="23812"/>
                    </a:lnTo>
                    <a:lnTo>
                      <a:pt x="6548" y="48220"/>
                    </a:lnTo>
                    <a:lnTo>
                      <a:pt x="0" y="76200"/>
                    </a:lnTo>
                    <a:lnTo>
                      <a:pt x="0" y="381000"/>
                    </a:lnTo>
                    <a:lnTo>
                      <a:pt x="6548" y="408979"/>
                    </a:lnTo>
                    <a:lnTo>
                      <a:pt x="23812" y="433387"/>
                    </a:lnTo>
                    <a:lnTo>
                      <a:pt x="48220" y="450651"/>
                    </a:lnTo>
                    <a:lnTo>
                      <a:pt x="76200" y="457200"/>
                    </a:lnTo>
                    <a:lnTo>
                      <a:pt x="1295400" y="457200"/>
                    </a:lnTo>
                    <a:lnTo>
                      <a:pt x="1323379" y="450651"/>
                    </a:lnTo>
                    <a:lnTo>
                      <a:pt x="1347787" y="433387"/>
                    </a:lnTo>
                    <a:lnTo>
                      <a:pt x="1365051" y="408979"/>
                    </a:lnTo>
                    <a:lnTo>
                      <a:pt x="1371600" y="381000"/>
                    </a:lnTo>
                    <a:lnTo>
                      <a:pt x="1371600" y="76200"/>
                    </a:lnTo>
                    <a:lnTo>
                      <a:pt x="1365051" y="48220"/>
                    </a:lnTo>
                    <a:lnTo>
                      <a:pt x="1347787" y="23812"/>
                    </a:lnTo>
                    <a:lnTo>
                      <a:pt x="1323379" y="6548"/>
                    </a:lnTo>
                    <a:lnTo>
                      <a:pt x="1295400" y="0"/>
                    </a:lnTo>
                    <a:close/>
                  </a:path>
                </a:pathLst>
              </a:custGeom>
              <a:solidFill>
                <a:srgbClr val="FFD21F"/>
              </a:solidFill>
            </p:spPr>
            <p:txBody>
              <a:bodyPr wrap="square" lIns="0" tIns="0" rIns="0" bIns="0" rtlCol="0"/>
              <a:lstStyle/>
              <a:p>
                <a:endParaRPr sz="1632"/>
              </a:p>
            </p:txBody>
          </p:sp>
          <p:sp>
            <p:nvSpPr>
              <p:cNvPr id="57" name="object 54">
                <a:extLst>
                  <a:ext uri="{FF2B5EF4-FFF2-40B4-BE49-F238E27FC236}">
                    <a16:creationId xmlns:a16="http://schemas.microsoft.com/office/drawing/2014/main" id="{B1AD344D-961E-9E89-788B-FF4FC2E22314}"/>
                  </a:ext>
                </a:extLst>
              </p:cNvPr>
              <p:cNvSpPr/>
              <p:nvPr/>
            </p:nvSpPr>
            <p:spPr>
              <a:xfrm>
                <a:off x="5943600" y="2971800"/>
                <a:ext cx="13716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1371600" h="457200">
                    <a:moveTo>
                      <a:pt x="76200" y="0"/>
                    </a:moveTo>
                    <a:lnTo>
                      <a:pt x="48220" y="6548"/>
                    </a:lnTo>
                    <a:lnTo>
                      <a:pt x="23812" y="23812"/>
                    </a:lnTo>
                    <a:lnTo>
                      <a:pt x="6548" y="48220"/>
                    </a:lnTo>
                    <a:lnTo>
                      <a:pt x="0" y="76200"/>
                    </a:lnTo>
                    <a:lnTo>
                      <a:pt x="0" y="381000"/>
                    </a:lnTo>
                    <a:lnTo>
                      <a:pt x="6548" y="408979"/>
                    </a:lnTo>
                    <a:lnTo>
                      <a:pt x="23812" y="433387"/>
                    </a:lnTo>
                    <a:lnTo>
                      <a:pt x="48220" y="450651"/>
                    </a:lnTo>
                    <a:lnTo>
                      <a:pt x="76200" y="457200"/>
                    </a:lnTo>
                    <a:lnTo>
                      <a:pt x="1295400" y="457200"/>
                    </a:lnTo>
                    <a:lnTo>
                      <a:pt x="1323379" y="450651"/>
                    </a:lnTo>
                    <a:lnTo>
                      <a:pt x="1347787" y="433387"/>
                    </a:lnTo>
                    <a:lnTo>
                      <a:pt x="1365051" y="408979"/>
                    </a:lnTo>
                    <a:lnTo>
                      <a:pt x="1371600" y="381000"/>
                    </a:lnTo>
                    <a:lnTo>
                      <a:pt x="1371600" y="76200"/>
                    </a:lnTo>
                    <a:lnTo>
                      <a:pt x="1365051" y="48220"/>
                    </a:lnTo>
                    <a:lnTo>
                      <a:pt x="1347787" y="23812"/>
                    </a:lnTo>
                    <a:lnTo>
                      <a:pt x="1323379" y="6548"/>
                    </a:lnTo>
                    <a:lnTo>
                      <a:pt x="1295400" y="0"/>
                    </a:lnTo>
                    <a:lnTo>
                      <a:pt x="76200" y="0"/>
                    </a:lnTo>
                    <a:close/>
                  </a:path>
                  <a:path w="1371600" h="457200">
                    <a:moveTo>
                      <a:pt x="0" y="0"/>
                    </a:moveTo>
                    <a:lnTo>
                      <a:pt x="0" y="0"/>
                    </a:lnTo>
                  </a:path>
                  <a:path w="1371600" h="457200">
                    <a:moveTo>
                      <a:pt x="1371600" y="457200"/>
                    </a:moveTo>
                    <a:lnTo>
                      <a:pt x="1371600" y="45720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632"/>
              </a:p>
            </p:txBody>
          </p:sp>
        </p:grpSp>
        <p:sp>
          <p:nvSpPr>
            <p:cNvPr id="58" name="object 55">
              <a:extLst>
                <a:ext uri="{FF2B5EF4-FFF2-40B4-BE49-F238E27FC236}">
                  <a16:creationId xmlns:a16="http://schemas.microsoft.com/office/drawing/2014/main" id="{944B0D0A-A85E-59AC-955C-DEBF7811519B}"/>
                </a:ext>
              </a:extLst>
            </p:cNvPr>
            <p:cNvSpPr txBox="1"/>
            <p:nvPr/>
          </p:nvSpPr>
          <p:spPr>
            <a:xfrm>
              <a:off x="5619990" y="2692890"/>
              <a:ext cx="783113" cy="819094"/>
            </a:xfrm>
            <a:prstGeom prst="rect">
              <a:avLst/>
            </a:prstGeom>
          </p:spPr>
          <p:txBody>
            <a:bodyPr vert="horz" wrap="square" lIns="0" tIns="11516" rIns="0" bIns="0" rtlCol="0">
              <a:spAutoFit/>
            </a:bodyPr>
            <a:lstStyle/>
            <a:p>
              <a:pPr marL="239540" marR="4607" indent="-228024">
                <a:lnSpc>
                  <a:spcPct val="136400"/>
                </a:lnSpc>
                <a:spcBef>
                  <a:spcPts val="91"/>
                </a:spcBef>
              </a:pPr>
              <a:r>
                <a:rPr sz="1995" b="1" spc="-5" dirty="0">
                  <a:solidFill>
                    <a:srgbClr val="3B3B3B"/>
                  </a:solidFill>
                  <a:latin typeface="Courier New"/>
                  <a:cs typeface="Courier New"/>
                </a:rPr>
                <a:t>Ident  ip</a:t>
              </a:r>
              <a:endParaRPr sz="1995">
                <a:latin typeface="Courier New"/>
                <a:cs typeface="Courier New"/>
              </a:endParaRPr>
            </a:p>
          </p:txBody>
        </p:sp>
        <p:grpSp>
          <p:nvGrpSpPr>
            <p:cNvPr id="59" name="object 56">
              <a:extLst>
                <a:ext uri="{FF2B5EF4-FFF2-40B4-BE49-F238E27FC236}">
                  <a16:creationId xmlns:a16="http://schemas.microsoft.com/office/drawing/2014/main" id="{2A86FD50-CD88-FF8C-0E43-3858FE3F1E0F}"/>
                </a:ext>
              </a:extLst>
            </p:cNvPr>
            <p:cNvGrpSpPr/>
            <p:nvPr/>
          </p:nvGrpSpPr>
          <p:grpSpPr>
            <a:xfrm>
              <a:off x="2072947" y="1342596"/>
              <a:ext cx="3988120" cy="1451639"/>
              <a:chOff x="2286000" y="913764"/>
              <a:chExt cx="4398010" cy="1600835"/>
            </a:xfrm>
          </p:grpSpPr>
          <p:sp>
            <p:nvSpPr>
              <p:cNvPr id="60" name="object 57">
                <a:extLst>
                  <a:ext uri="{FF2B5EF4-FFF2-40B4-BE49-F238E27FC236}">
                    <a16:creationId xmlns:a16="http://schemas.microsoft.com/office/drawing/2014/main" id="{537EACF6-B5A9-031B-9EFE-8CECAFFA37A5}"/>
                  </a:ext>
                </a:extLst>
              </p:cNvPr>
              <p:cNvSpPr/>
              <p:nvPr/>
            </p:nvSpPr>
            <p:spPr>
              <a:xfrm>
                <a:off x="3577589" y="914399"/>
                <a:ext cx="1451610" cy="415290"/>
              </a:xfrm>
              <a:custGeom>
                <a:avLst/>
                <a:gdLst/>
                <a:ahLst/>
                <a:cxnLst/>
                <a:rect l="l" t="t" r="r" b="b"/>
                <a:pathLst>
                  <a:path w="1451610" h="415290">
                    <a:moveTo>
                      <a:pt x="1451610" y="0"/>
                    </a:moveTo>
                    <a:lnTo>
                      <a:pt x="0" y="415289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632"/>
              </a:p>
            </p:txBody>
          </p:sp>
          <p:sp>
            <p:nvSpPr>
              <p:cNvPr id="61" name="object 58">
                <a:extLst>
                  <a:ext uri="{FF2B5EF4-FFF2-40B4-BE49-F238E27FC236}">
                    <a16:creationId xmlns:a16="http://schemas.microsoft.com/office/drawing/2014/main" id="{A4E34301-9555-CB2E-8D92-5C6AFD669C5C}"/>
                  </a:ext>
                </a:extLst>
              </p:cNvPr>
              <p:cNvSpPr/>
              <p:nvPr/>
            </p:nvSpPr>
            <p:spPr>
              <a:xfrm>
                <a:off x="3429000" y="1275079"/>
                <a:ext cx="170180" cy="104139"/>
              </a:xfrm>
              <a:custGeom>
                <a:avLst/>
                <a:gdLst/>
                <a:ahLst/>
                <a:cxnLst/>
                <a:rect l="l" t="t" r="r" b="b"/>
                <a:pathLst>
                  <a:path w="170179" h="104140">
                    <a:moveTo>
                      <a:pt x="140970" y="0"/>
                    </a:moveTo>
                    <a:lnTo>
                      <a:pt x="0" y="96520"/>
                    </a:lnTo>
                    <a:lnTo>
                      <a:pt x="170179" y="104140"/>
                    </a:lnTo>
                    <a:lnTo>
                      <a:pt x="14097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632"/>
              </a:p>
            </p:txBody>
          </p:sp>
          <p:sp>
            <p:nvSpPr>
              <p:cNvPr id="62" name="object 59">
                <a:extLst>
                  <a:ext uri="{FF2B5EF4-FFF2-40B4-BE49-F238E27FC236}">
                    <a16:creationId xmlns:a16="http://schemas.microsoft.com/office/drawing/2014/main" id="{83D0DB8D-6871-F288-281A-99260E0C6802}"/>
                  </a:ext>
                </a:extLst>
              </p:cNvPr>
              <p:cNvSpPr/>
              <p:nvPr/>
            </p:nvSpPr>
            <p:spPr>
              <a:xfrm>
                <a:off x="5029200" y="914399"/>
                <a:ext cx="1451610" cy="415290"/>
              </a:xfrm>
              <a:custGeom>
                <a:avLst/>
                <a:gdLst/>
                <a:ahLst/>
                <a:cxnLst/>
                <a:rect l="l" t="t" r="r" b="b"/>
                <a:pathLst>
                  <a:path w="1451610" h="415290">
                    <a:moveTo>
                      <a:pt x="0" y="0"/>
                    </a:moveTo>
                    <a:lnTo>
                      <a:pt x="1451610" y="415289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632"/>
              </a:p>
            </p:txBody>
          </p:sp>
          <p:sp>
            <p:nvSpPr>
              <p:cNvPr id="63" name="object 60">
                <a:extLst>
                  <a:ext uri="{FF2B5EF4-FFF2-40B4-BE49-F238E27FC236}">
                    <a16:creationId xmlns:a16="http://schemas.microsoft.com/office/drawing/2014/main" id="{FF6913EE-A777-F17A-6156-26845DB2F727}"/>
                  </a:ext>
                </a:extLst>
              </p:cNvPr>
              <p:cNvSpPr/>
              <p:nvPr/>
            </p:nvSpPr>
            <p:spPr>
              <a:xfrm>
                <a:off x="6459220" y="1275079"/>
                <a:ext cx="170180" cy="104139"/>
              </a:xfrm>
              <a:custGeom>
                <a:avLst/>
                <a:gdLst/>
                <a:ahLst/>
                <a:cxnLst/>
                <a:rect l="l" t="t" r="r" b="b"/>
                <a:pathLst>
                  <a:path w="170179" h="104140">
                    <a:moveTo>
                      <a:pt x="29209" y="0"/>
                    </a:moveTo>
                    <a:lnTo>
                      <a:pt x="0" y="104140"/>
                    </a:lnTo>
                    <a:lnTo>
                      <a:pt x="170179" y="96520"/>
                    </a:lnTo>
                    <a:lnTo>
                      <a:pt x="29209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632"/>
              </a:p>
            </p:txBody>
          </p:sp>
          <p:sp>
            <p:nvSpPr>
              <p:cNvPr id="64" name="object 61">
                <a:extLst>
                  <a:ext uri="{FF2B5EF4-FFF2-40B4-BE49-F238E27FC236}">
                    <a16:creationId xmlns:a16="http://schemas.microsoft.com/office/drawing/2014/main" id="{6AE7FBEE-53D5-D4FE-CB78-02CDAD9ACD3C}"/>
                  </a:ext>
                </a:extLst>
              </p:cNvPr>
              <p:cNvSpPr/>
              <p:nvPr/>
            </p:nvSpPr>
            <p:spPr>
              <a:xfrm>
                <a:off x="2419350" y="1828800"/>
                <a:ext cx="1009650" cy="605790"/>
              </a:xfrm>
              <a:custGeom>
                <a:avLst/>
                <a:gdLst/>
                <a:ahLst/>
                <a:cxnLst/>
                <a:rect l="l" t="t" r="r" b="b"/>
                <a:pathLst>
                  <a:path w="1009650" h="605789">
                    <a:moveTo>
                      <a:pt x="1009650" y="0"/>
                    </a:moveTo>
                    <a:lnTo>
                      <a:pt x="0" y="605789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632"/>
              </a:p>
            </p:txBody>
          </p:sp>
          <p:sp>
            <p:nvSpPr>
              <p:cNvPr id="65" name="object 62">
                <a:extLst>
                  <a:ext uri="{FF2B5EF4-FFF2-40B4-BE49-F238E27FC236}">
                    <a16:creationId xmlns:a16="http://schemas.microsoft.com/office/drawing/2014/main" id="{D4DB235F-5263-98D6-6E69-06B9DC62E7A1}"/>
                  </a:ext>
                </a:extLst>
              </p:cNvPr>
              <p:cNvSpPr/>
              <p:nvPr/>
            </p:nvSpPr>
            <p:spPr>
              <a:xfrm>
                <a:off x="2286000" y="2385059"/>
                <a:ext cx="166370" cy="129539"/>
              </a:xfrm>
              <a:custGeom>
                <a:avLst/>
                <a:gdLst/>
                <a:ahLst/>
                <a:cxnLst/>
                <a:rect l="l" t="t" r="r" b="b"/>
                <a:pathLst>
                  <a:path w="166369" h="129539">
                    <a:moveTo>
                      <a:pt x="111760" y="0"/>
                    </a:moveTo>
                    <a:lnTo>
                      <a:pt x="0" y="129539"/>
                    </a:lnTo>
                    <a:lnTo>
                      <a:pt x="166369" y="92710"/>
                    </a:lnTo>
                    <a:lnTo>
                      <a:pt x="11176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632"/>
              </a:p>
            </p:txBody>
          </p:sp>
          <p:sp>
            <p:nvSpPr>
              <p:cNvPr id="66" name="object 63">
                <a:extLst>
                  <a:ext uri="{FF2B5EF4-FFF2-40B4-BE49-F238E27FC236}">
                    <a16:creationId xmlns:a16="http://schemas.microsoft.com/office/drawing/2014/main" id="{9F04A8BD-BAF1-F72B-88A7-CC087749E2C2}"/>
                  </a:ext>
                </a:extLst>
              </p:cNvPr>
              <p:cNvSpPr/>
              <p:nvPr/>
            </p:nvSpPr>
            <p:spPr>
              <a:xfrm>
                <a:off x="3429000" y="1828800"/>
                <a:ext cx="789940" cy="593090"/>
              </a:xfrm>
              <a:custGeom>
                <a:avLst/>
                <a:gdLst/>
                <a:ahLst/>
                <a:cxnLst/>
                <a:rect l="l" t="t" r="r" b="b"/>
                <a:pathLst>
                  <a:path w="789939" h="593089">
                    <a:moveTo>
                      <a:pt x="0" y="0"/>
                    </a:moveTo>
                    <a:lnTo>
                      <a:pt x="789939" y="593089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632"/>
              </a:p>
            </p:txBody>
          </p:sp>
          <p:sp>
            <p:nvSpPr>
              <p:cNvPr id="67" name="object 64">
                <a:extLst>
                  <a:ext uri="{FF2B5EF4-FFF2-40B4-BE49-F238E27FC236}">
                    <a16:creationId xmlns:a16="http://schemas.microsoft.com/office/drawing/2014/main" id="{C23BFA83-135D-B559-AE39-83629922D6BF}"/>
                  </a:ext>
                </a:extLst>
              </p:cNvPr>
              <p:cNvSpPr/>
              <p:nvPr/>
            </p:nvSpPr>
            <p:spPr>
              <a:xfrm>
                <a:off x="4180839" y="2373629"/>
                <a:ext cx="162560" cy="140970"/>
              </a:xfrm>
              <a:custGeom>
                <a:avLst/>
                <a:gdLst/>
                <a:ahLst/>
                <a:cxnLst/>
                <a:rect l="l" t="t" r="r" b="b"/>
                <a:pathLst>
                  <a:path w="162560" h="140969">
                    <a:moveTo>
                      <a:pt x="64770" y="0"/>
                    </a:moveTo>
                    <a:lnTo>
                      <a:pt x="0" y="86360"/>
                    </a:lnTo>
                    <a:lnTo>
                      <a:pt x="162560" y="140970"/>
                    </a:lnTo>
                    <a:lnTo>
                      <a:pt x="6477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632"/>
              </a:p>
            </p:txBody>
          </p:sp>
          <p:sp>
            <p:nvSpPr>
              <p:cNvPr id="68" name="object 65">
                <a:extLst>
                  <a:ext uri="{FF2B5EF4-FFF2-40B4-BE49-F238E27FC236}">
                    <a16:creationId xmlns:a16="http://schemas.microsoft.com/office/drawing/2014/main" id="{7CB9E4BF-E799-173B-C131-9D6261CA9500}"/>
                  </a:ext>
                </a:extLst>
              </p:cNvPr>
              <p:cNvSpPr/>
              <p:nvPr/>
            </p:nvSpPr>
            <p:spPr>
              <a:xfrm>
                <a:off x="6629400" y="1828800"/>
                <a:ext cx="0" cy="530860"/>
              </a:xfrm>
              <a:custGeom>
                <a:avLst/>
                <a:gdLst/>
                <a:ahLst/>
                <a:cxnLst/>
                <a:rect l="l" t="t" r="r" b="b"/>
                <a:pathLst>
                  <a:path h="530860">
                    <a:moveTo>
                      <a:pt x="0" y="0"/>
                    </a:moveTo>
                    <a:lnTo>
                      <a:pt x="0" y="53086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632"/>
              </a:p>
            </p:txBody>
          </p:sp>
          <p:sp>
            <p:nvSpPr>
              <p:cNvPr id="69" name="object 66">
                <a:extLst>
                  <a:ext uri="{FF2B5EF4-FFF2-40B4-BE49-F238E27FC236}">
                    <a16:creationId xmlns:a16="http://schemas.microsoft.com/office/drawing/2014/main" id="{A9D75BEE-7233-BF15-21FE-EA73A7F54BB6}"/>
                  </a:ext>
                </a:extLst>
              </p:cNvPr>
              <p:cNvSpPr/>
              <p:nvPr/>
            </p:nvSpPr>
            <p:spPr>
              <a:xfrm>
                <a:off x="6574790" y="2352039"/>
                <a:ext cx="109220" cy="162560"/>
              </a:xfrm>
              <a:custGeom>
                <a:avLst/>
                <a:gdLst/>
                <a:ahLst/>
                <a:cxnLst/>
                <a:rect l="l" t="t" r="r" b="b"/>
                <a:pathLst>
                  <a:path w="109220" h="162560">
                    <a:moveTo>
                      <a:pt x="109219" y="0"/>
                    </a:moveTo>
                    <a:lnTo>
                      <a:pt x="0" y="0"/>
                    </a:lnTo>
                    <a:lnTo>
                      <a:pt x="54609" y="162560"/>
                    </a:lnTo>
                    <a:lnTo>
                      <a:pt x="109219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632"/>
              </a:p>
            </p:txBody>
          </p:sp>
        </p:grp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00D1F903-F55C-E5ED-46E7-75F87028DFB8}"/>
              </a:ext>
            </a:extLst>
          </p:cNvPr>
          <p:cNvGrpSpPr/>
          <p:nvPr/>
        </p:nvGrpSpPr>
        <p:grpSpPr>
          <a:xfrm>
            <a:off x="3386965" y="6083808"/>
            <a:ext cx="2731400" cy="722412"/>
            <a:chOff x="3386965" y="6364188"/>
            <a:chExt cx="2731400" cy="722412"/>
          </a:xfrm>
        </p:grpSpPr>
        <p:sp>
          <p:nvSpPr>
            <p:cNvPr id="70" name="object 67">
              <a:extLst>
                <a:ext uri="{FF2B5EF4-FFF2-40B4-BE49-F238E27FC236}">
                  <a16:creationId xmlns:a16="http://schemas.microsoft.com/office/drawing/2014/main" id="{335C0C9C-FB93-B862-9879-79F73C9D06C4}"/>
                </a:ext>
              </a:extLst>
            </p:cNvPr>
            <p:cNvSpPr txBox="1"/>
            <p:nvPr/>
          </p:nvSpPr>
          <p:spPr>
            <a:xfrm>
              <a:off x="3386965" y="6364188"/>
              <a:ext cx="990408" cy="35734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1516">
                <a:lnSpc>
                  <a:spcPts val="2711"/>
                </a:lnSpc>
              </a:pPr>
              <a:r>
                <a:rPr sz="2539" b="1" spc="-5" dirty="0">
                  <a:solidFill>
                    <a:srgbClr val="3B3B3B"/>
                  </a:solidFill>
                  <a:latin typeface="Courier New"/>
                  <a:cs typeface="Courier New"/>
                </a:rPr>
                <a:t>while</a:t>
              </a:r>
              <a:endParaRPr sz="2539">
                <a:latin typeface="Courier New"/>
                <a:cs typeface="Courier New"/>
              </a:endParaRPr>
            </a:p>
          </p:txBody>
        </p:sp>
        <p:sp>
          <p:nvSpPr>
            <p:cNvPr id="71" name="object 68">
              <a:extLst>
                <a:ext uri="{FF2B5EF4-FFF2-40B4-BE49-F238E27FC236}">
                  <a16:creationId xmlns:a16="http://schemas.microsoft.com/office/drawing/2014/main" id="{8825F61B-BFE6-FEC6-7692-DBC24FAE676F}"/>
                </a:ext>
              </a:extLst>
            </p:cNvPr>
            <p:cNvSpPr txBox="1"/>
            <p:nvPr/>
          </p:nvSpPr>
          <p:spPr>
            <a:xfrm>
              <a:off x="4547658" y="6364188"/>
              <a:ext cx="603458" cy="35734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1516">
                <a:lnSpc>
                  <a:spcPts val="2711"/>
                </a:lnSpc>
              </a:pPr>
              <a:r>
                <a:rPr sz="2539" b="1" spc="-5" dirty="0">
                  <a:solidFill>
                    <a:srgbClr val="3B3B3B"/>
                  </a:solidFill>
                  <a:latin typeface="Courier New"/>
                  <a:cs typeface="Courier New"/>
                </a:rPr>
                <a:t>(ip</a:t>
              </a:r>
              <a:endParaRPr sz="2539" dirty="0">
                <a:latin typeface="Courier New"/>
                <a:cs typeface="Courier New"/>
              </a:endParaRPr>
            </a:p>
          </p:txBody>
        </p:sp>
        <p:sp>
          <p:nvSpPr>
            <p:cNvPr id="72" name="object 69">
              <a:extLst>
                <a:ext uri="{FF2B5EF4-FFF2-40B4-BE49-F238E27FC236}">
                  <a16:creationId xmlns:a16="http://schemas.microsoft.com/office/drawing/2014/main" id="{F829FBD6-D257-F381-6736-49C55DDE12E4}"/>
                </a:ext>
              </a:extLst>
            </p:cNvPr>
            <p:cNvSpPr txBox="1"/>
            <p:nvPr/>
          </p:nvSpPr>
          <p:spPr>
            <a:xfrm>
              <a:off x="5321464" y="6364188"/>
              <a:ext cx="217084" cy="35734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1516">
                <a:lnSpc>
                  <a:spcPts val="2711"/>
                </a:lnSpc>
              </a:pPr>
              <a:r>
                <a:rPr sz="2539" b="1" dirty="0">
                  <a:solidFill>
                    <a:srgbClr val="3B3B3B"/>
                  </a:solidFill>
                  <a:latin typeface="Courier New"/>
                  <a:cs typeface="Courier New"/>
                </a:rPr>
                <a:t>&lt;</a:t>
              </a:r>
              <a:endParaRPr sz="2539">
                <a:latin typeface="Courier New"/>
                <a:cs typeface="Courier New"/>
              </a:endParaRPr>
            </a:p>
          </p:txBody>
        </p:sp>
        <p:sp>
          <p:nvSpPr>
            <p:cNvPr id="73" name="object 70">
              <a:extLst>
                <a:ext uri="{FF2B5EF4-FFF2-40B4-BE49-F238E27FC236}">
                  <a16:creationId xmlns:a16="http://schemas.microsoft.com/office/drawing/2014/main" id="{2A919B59-BF9F-962B-E966-B2A3FE62271A}"/>
                </a:ext>
              </a:extLst>
            </p:cNvPr>
            <p:cNvSpPr txBox="1"/>
            <p:nvPr/>
          </p:nvSpPr>
          <p:spPr>
            <a:xfrm>
              <a:off x="5708382" y="6364188"/>
              <a:ext cx="409983" cy="35734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1516">
                <a:lnSpc>
                  <a:spcPts val="2711"/>
                </a:lnSpc>
              </a:pPr>
              <a:r>
                <a:rPr sz="2539" b="1" spc="-5" dirty="0">
                  <a:solidFill>
                    <a:srgbClr val="3B3B3B"/>
                  </a:solidFill>
                  <a:latin typeface="Courier New"/>
                  <a:cs typeface="Courier New"/>
                </a:rPr>
                <a:t>z)</a:t>
              </a:r>
              <a:endParaRPr sz="2539">
                <a:latin typeface="Courier New"/>
                <a:cs typeface="Courier New"/>
              </a:endParaRPr>
            </a:p>
          </p:txBody>
        </p:sp>
        <p:sp>
          <p:nvSpPr>
            <p:cNvPr id="74" name="object 71">
              <a:extLst>
                <a:ext uri="{FF2B5EF4-FFF2-40B4-BE49-F238E27FC236}">
                  <a16:creationId xmlns:a16="http://schemas.microsoft.com/office/drawing/2014/main" id="{3A25D1FF-556B-83BA-F1CE-52EE1C4D9FF6}"/>
                </a:ext>
              </a:extLst>
            </p:cNvPr>
            <p:cNvSpPr txBox="1"/>
            <p:nvPr/>
          </p:nvSpPr>
          <p:spPr>
            <a:xfrm>
              <a:off x="4160865" y="6729258"/>
              <a:ext cx="990408" cy="35734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1516">
                <a:lnSpc>
                  <a:spcPts val="2711"/>
                </a:lnSpc>
              </a:pPr>
              <a:r>
                <a:rPr sz="2539" b="1" spc="-5" dirty="0">
                  <a:solidFill>
                    <a:srgbClr val="3B3B3B"/>
                  </a:solidFill>
                  <a:latin typeface="Courier New"/>
                  <a:cs typeface="Courier New"/>
                </a:rPr>
                <a:t>++ip;</a:t>
              </a:r>
              <a:endParaRPr sz="2539">
                <a:latin typeface="Courier New"/>
                <a:cs typeface="Courier New"/>
              </a:endParaRPr>
            </a:p>
          </p:txBody>
        </p:sp>
      </p:grp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74E7AF17-FC54-E0A8-5759-F1FD35AA04BC}"/>
              </a:ext>
            </a:extLst>
          </p:cNvPr>
          <p:cNvCxnSpPr>
            <a:cxnSpLocks/>
          </p:cNvCxnSpPr>
          <p:nvPr/>
        </p:nvCxnSpPr>
        <p:spPr>
          <a:xfrm>
            <a:off x="76200" y="3742944"/>
            <a:ext cx="8910134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D780D51A-88A2-1E6D-4CF9-3590CD4F9AC0}"/>
              </a:ext>
            </a:extLst>
          </p:cNvPr>
          <p:cNvCxnSpPr>
            <a:cxnSpLocks/>
          </p:cNvCxnSpPr>
          <p:nvPr/>
        </p:nvCxnSpPr>
        <p:spPr>
          <a:xfrm>
            <a:off x="8986334" y="3742944"/>
            <a:ext cx="0" cy="3063276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9210AF2C-579B-75E9-E96E-4253EFC16FCB}"/>
              </a:ext>
            </a:extLst>
          </p:cNvPr>
          <p:cNvCxnSpPr>
            <a:cxnSpLocks/>
          </p:cNvCxnSpPr>
          <p:nvPr/>
        </p:nvCxnSpPr>
        <p:spPr>
          <a:xfrm>
            <a:off x="76200" y="6806220"/>
            <a:ext cx="890074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0D7D8612-33BA-F10D-20F2-F7081B3B3A9A}"/>
              </a:ext>
            </a:extLst>
          </p:cNvPr>
          <p:cNvCxnSpPr>
            <a:cxnSpLocks/>
          </p:cNvCxnSpPr>
          <p:nvPr/>
        </p:nvCxnSpPr>
        <p:spPr>
          <a:xfrm>
            <a:off x="76200" y="3742944"/>
            <a:ext cx="0" cy="3063276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314F6C1E-DBE2-99C4-B07D-03A6DD6F39A4}"/>
              </a:ext>
            </a:extLst>
          </p:cNvPr>
          <p:cNvSpPr/>
          <p:nvPr/>
        </p:nvSpPr>
        <p:spPr>
          <a:xfrm rot="10800000" flipV="1">
            <a:off x="7039500" y="983453"/>
            <a:ext cx="1892979" cy="914234"/>
          </a:xfrm>
          <a:prstGeom prst="wedgeRoundRectCallout">
            <a:avLst>
              <a:gd name="adj1" fmla="val 74954"/>
              <a:gd name="adj2" fmla="val -6592"/>
              <a:gd name="adj3" fmla="val 16667"/>
            </a:avLst>
          </a:prstGeom>
          <a:solidFill>
            <a:srgbClr val="FFC000">
              <a:alpha val="22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700" spc="-100" dirty="0">
                <a:solidFill>
                  <a:sysClr val="windowText" lastClr="000000"/>
                </a:solidFill>
              </a:rPr>
              <a:t>根据</a:t>
            </a:r>
            <a:r>
              <a:rPr lang="en-US" altLang="zh-CN" sz="1700" spc="-100" dirty="0">
                <a:solidFill>
                  <a:sysClr val="windowText" lastClr="000000"/>
                </a:solidFill>
              </a:rPr>
              <a:t>token</a:t>
            </a:r>
            <a:r>
              <a:rPr lang="zh-CN" altLang="en-US" sz="1700" spc="-100" dirty="0">
                <a:solidFill>
                  <a:sysClr val="windowText" lastClr="000000"/>
                </a:solidFill>
              </a:rPr>
              <a:t>流生成的</a:t>
            </a:r>
            <a:r>
              <a:rPr lang="en-US" altLang="zh-CN" sz="1700" spc="-100" dirty="0">
                <a:solidFill>
                  <a:sysClr val="windowText" lastClr="000000"/>
                </a:solidFill>
              </a:rPr>
              <a:t>AST</a:t>
            </a:r>
            <a:r>
              <a:rPr lang="zh-CN" altLang="en-US" sz="1700" spc="-100" dirty="0">
                <a:solidFill>
                  <a:sysClr val="windowText" lastClr="000000"/>
                </a:solidFill>
              </a:rPr>
              <a:t>，至于如何生成，这是后话</a:t>
            </a:r>
          </a:p>
        </p:txBody>
      </p:sp>
    </p:spTree>
    <p:extLst>
      <p:ext uri="{BB962C8B-B14F-4D97-AF65-F5344CB8AC3E}">
        <p14:creationId xmlns:p14="http://schemas.microsoft.com/office/powerpoint/2010/main" val="19833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62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A10E293-53DE-D741-1DB0-1276FE82D73B}"/>
              </a:ext>
            </a:extLst>
          </p:cNvPr>
          <p:cNvGrpSpPr/>
          <p:nvPr/>
        </p:nvGrpSpPr>
        <p:grpSpPr>
          <a:xfrm>
            <a:off x="3615246" y="2178050"/>
            <a:ext cx="2615756" cy="1508760"/>
            <a:chOff x="3615246" y="2178050"/>
            <a:chExt cx="2615756" cy="1508760"/>
          </a:xfrm>
        </p:grpSpPr>
        <p:sp>
          <p:nvSpPr>
            <p:cNvPr id="106" name="object 17">
              <a:extLst>
                <a:ext uri="{FF2B5EF4-FFF2-40B4-BE49-F238E27FC236}">
                  <a16:creationId xmlns:a16="http://schemas.microsoft.com/office/drawing/2014/main" id="{B1973EA1-EFC5-61FD-255B-3B66ACEEBCAA}"/>
                </a:ext>
              </a:extLst>
            </p:cNvPr>
            <p:cNvSpPr/>
            <p:nvPr/>
          </p:nvSpPr>
          <p:spPr>
            <a:xfrm>
              <a:off x="4036442" y="2178050"/>
              <a:ext cx="2194560" cy="1508760"/>
            </a:xfrm>
            <a:custGeom>
              <a:avLst/>
              <a:gdLst/>
              <a:ahLst/>
              <a:cxnLst/>
              <a:rect l="l" t="t" r="r" b="b"/>
              <a:pathLst>
                <a:path w="3657600" h="2514600">
                  <a:moveTo>
                    <a:pt x="3657600" y="0"/>
                  </a:moveTo>
                  <a:lnTo>
                    <a:pt x="0" y="0"/>
                  </a:lnTo>
                  <a:lnTo>
                    <a:pt x="0" y="2514600"/>
                  </a:lnTo>
                  <a:lnTo>
                    <a:pt x="1828800" y="2514600"/>
                  </a:lnTo>
                  <a:lnTo>
                    <a:pt x="3657600" y="2514600"/>
                  </a:lnTo>
                  <a:lnTo>
                    <a:pt x="3657600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107" name="object 18">
              <a:extLst>
                <a:ext uri="{FF2B5EF4-FFF2-40B4-BE49-F238E27FC236}">
                  <a16:creationId xmlns:a16="http://schemas.microsoft.com/office/drawing/2014/main" id="{7729A77D-B370-AE4D-A579-0A7733AAD9E5}"/>
                </a:ext>
              </a:extLst>
            </p:cNvPr>
            <p:cNvSpPr/>
            <p:nvPr/>
          </p:nvSpPr>
          <p:spPr>
            <a:xfrm>
              <a:off x="4036442" y="2178050"/>
              <a:ext cx="2194560" cy="1508760"/>
            </a:xfrm>
            <a:custGeom>
              <a:avLst/>
              <a:gdLst/>
              <a:ahLst/>
              <a:cxnLst/>
              <a:rect l="l" t="t" r="r" b="b"/>
              <a:pathLst>
                <a:path w="3657600" h="2514600">
                  <a:moveTo>
                    <a:pt x="1828800" y="2514600"/>
                  </a:moveTo>
                  <a:lnTo>
                    <a:pt x="0" y="2514600"/>
                  </a:lnTo>
                  <a:lnTo>
                    <a:pt x="0" y="0"/>
                  </a:lnTo>
                  <a:lnTo>
                    <a:pt x="3657600" y="0"/>
                  </a:lnTo>
                  <a:lnTo>
                    <a:pt x="3657600" y="2514600"/>
                  </a:lnTo>
                  <a:lnTo>
                    <a:pt x="1828800" y="25146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59" name="object 19">
              <a:extLst>
                <a:ext uri="{FF2B5EF4-FFF2-40B4-BE49-F238E27FC236}">
                  <a16:creationId xmlns:a16="http://schemas.microsoft.com/office/drawing/2014/main" id="{855A933C-38A3-327A-2751-B6B80E48316A}"/>
                </a:ext>
              </a:extLst>
            </p:cNvPr>
            <p:cNvSpPr txBox="1"/>
            <p:nvPr/>
          </p:nvSpPr>
          <p:spPr>
            <a:xfrm>
              <a:off x="4999609" y="3353815"/>
              <a:ext cx="268605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1600" dirty="0">
                  <a:solidFill>
                    <a:srgbClr val="3B3B3B"/>
                  </a:solidFill>
                  <a:latin typeface="Arial MT"/>
                  <a:cs typeface="Arial MT"/>
                </a:rPr>
                <a:t>R</a:t>
              </a:r>
              <a:r>
                <a:rPr sz="1600" baseline="-32986" dirty="0">
                  <a:solidFill>
                    <a:srgbClr val="3B3B3B"/>
                  </a:solidFill>
                  <a:latin typeface="Arial MT"/>
                  <a:cs typeface="Arial MT"/>
                </a:rPr>
                <a:t>1</a:t>
              </a:r>
              <a:endParaRPr sz="1600" baseline="-32986">
                <a:latin typeface="Arial MT"/>
                <a:cs typeface="Arial MT"/>
              </a:endParaRPr>
            </a:p>
          </p:txBody>
        </p:sp>
        <p:sp>
          <p:nvSpPr>
            <p:cNvPr id="77" name="object 21">
              <a:extLst>
                <a:ext uri="{FF2B5EF4-FFF2-40B4-BE49-F238E27FC236}">
                  <a16:creationId xmlns:a16="http://schemas.microsoft.com/office/drawing/2014/main" id="{B603D01B-DFEE-425F-97FD-3D68B6D50D21}"/>
                </a:ext>
              </a:extLst>
            </p:cNvPr>
            <p:cNvSpPr/>
            <p:nvPr/>
          </p:nvSpPr>
          <p:spPr>
            <a:xfrm>
              <a:off x="4722241" y="2315210"/>
              <a:ext cx="822960" cy="960120"/>
            </a:xfrm>
            <a:custGeom>
              <a:avLst/>
              <a:gdLst/>
              <a:ahLst/>
              <a:cxnLst/>
              <a:rect l="l" t="t" r="r" b="b"/>
              <a:pathLst>
                <a:path w="1371600" h="1600200">
                  <a:moveTo>
                    <a:pt x="877187" y="1445260"/>
                  </a:moveTo>
                  <a:lnTo>
                    <a:pt x="520700" y="1445260"/>
                  </a:lnTo>
                  <a:lnTo>
                    <a:pt x="547969" y="1497949"/>
                  </a:lnTo>
                  <a:lnTo>
                    <a:pt x="580359" y="1540946"/>
                  </a:lnTo>
                  <a:lnTo>
                    <a:pt x="616894" y="1573093"/>
                  </a:lnTo>
                  <a:lnTo>
                    <a:pt x="656600" y="1593230"/>
                  </a:lnTo>
                  <a:lnTo>
                    <a:pt x="698500" y="1600200"/>
                  </a:lnTo>
                  <a:lnTo>
                    <a:pt x="738088" y="1594223"/>
                  </a:lnTo>
                  <a:lnTo>
                    <a:pt x="775721" y="1576962"/>
                  </a:lnTo>
                  <a:lnTo>
                    <a:pt x="810533" y="1549414"/>
                  </a:lnTo>
                  <a:lnTo>
                    <a:pt x="841658" y="1512581"/>
                  </a:lnTo>
                  <a:lnTo>
                    <a:pt x="868228" y="1467460"/>
                  </a:lnTo>
                  <a:lnTo>
                    <a:pt x="877187" y="1445260"/>
                  </a:lnTo>
                  <a:close/>
                </a:path>
                <a:path w="1371600" h="1600200">
                  <a:moveTo>
                    <a:pt x="334010" y="146050"/>
                  </a:moveTo>
                  <a:lnTo>
                    <a:pt x="270338" y="163503"/>
                  </a:lnTo>
                  <a:lnTo>
                    <a:pt x="211681" y="211620"/>
                  </a:lnTo>
                  <a:lnTo>
                    <a:pt x="185879" y="245188"/>
                  </a:lnTo>
                  <a:lnTo>
                    <a:pt x="163307" y="284034"/>
                  </a:lnTo>
                  <a:lnTo>
                    <a:pt x="144621" y="327363"/>
                  </a:lnTo>
                  <a:lnTo>
                    <a:pt x="130481" y="374379"/>
                  </a:lnTo>
                  <a:lnTo>
                    <a:pt x="121545" y="424285"/>
                  </a:lnTo>
                  <a:lnTo>
                    <a:pt x="118472" y="476288"/>
                  </a:lnTo>
                  <a:lnTo>
                    <a:pt x="121920" y="529589"/>
                  </a:lnTo>
                  <a:lnTo>
                    <a:pt x="89076" y="542425"/>
                  </a:lnTo>
                  <a:lnTo>
                    <a:pt x="59831" y="567078"/>
                  </a:lnTo>
                  <a:lnTo>
                    <a:pt x="35242" y="601821"/>
                  </a:lnTo>
                  <a:lnTo>
                    <a:pt x="16368" y="644924"/>
                  </a:lnTo>
                  <a:lnTo>
                    <a:pt x="4268" y="694660"/>
                  </a:lnTo>
                  <a:lnTo>
                    <a:pt x="0" y="749300"/>
                  </a:lnTo>
                  <a:lnTo>
                    <a:pt x="4445" y="807759"/>
                  </a:lnTo>
                  <a:lnTo>
                    <a:pt x="17462" y="859789"/>
                  </a:lnTo>
                  <a:lnTo>
                    <a:pt x="38576" y="903247"/>
                  </a:lnTo>
                  <a:lnTo>
                    <a:pt x="67310" y="935989"/>
                  </a:lnTo>
                  <a:lnTo>
                    <a:pt x="51375" y="969228"/>
                  </a:lnTo>
                  <a:lnTo>
                    <a:pt x="39846" y="1005681"/>
                  </a:lnTo>
                  <a:lnTo>
                    <a:pt x="32841" y="1044753"/>
                  </a:lnTo>
                  <a:lnTo>
                    <a:pt x="30479" y="1085850"/>
                  </a:lnTo>
                  <a:lnTo>
                    <a:pt x="33660" y="1136279"/>
                  </a:lnTo>
                  <a:lnTo>
                    <a:pt x="43172" y="1182310"/>
                  </a:lnTo>
                  <a:lnTo>
                    <a:pt x="58971" y="1222810"/>
                  </a:lnTo>
                  <a:lnTo>
                    <a:pt x="81013" y="1256644"/>
                  </a:lnTo>
                  <a:lnTo>
                    <a:pt x="109253" y="1282681"/>
                  </a:lnTo>
                  <a:lnTo>
                    <a:pt x="143646" y="1299787"/>
                  </a:lnTo>
                  <a:lnTo>
                    <a:pt x="184150" y="1306829"/>
                  </a:lnTo>
                  <a:lnTo>
                    <a:pt x="208238" y="1363650"/>
                  </a:lnTo>
                  <a:lnTo>
                    <a:pt x="238007" y="1411722"/>
                  </a:lnTo>
                  <a:lnTo>
                    <a:pt x="272573" y="1450339"/>
                  </a:lnTo>
                  <a:lnTo>
                    <a:pt x="311055" y="1478797"/>
                  </a:lnTo>
                  <a:lnTo>
                    <a:pt x="352571" y="1496389"/>
                  </a:lnTo>
                  <a:lnTo>
                    <a:pt x="396239" y="1502410"/>
                  </a:lnTo>
                  <a:lnTo>
                    <a:pt x="456049" y="1498480"/>
                  </a:lnTo>
                  <a:lnTo>
                    <a:pt x="485139" y="1487169"/>
                  </a:lnTo>
                  <a:lnTo>
                    <a:pt x="500895" y="1469191"/>
                  </a:lnTo>
                  <a:lnTo>
                    <a:pt x="520700" y="1445260"/>
                  </a:lnTo>
                  <a:lnTo>
                    <a:pt x="877187" y="1445260"/>
                  </a:lnTo>
                  <a:lnTo>
                    <a:pt x="889377" y="1415053"/>
                  </a:lnTo>
                  <a:lnTo>
                    <a:pt x="904239" y="1356360"/>
                  </a:lnTo>
                  <a:lnTo>
                    <a:pt x="1100522" y="1356360"/>
                  </a:lnTo>
                  <a:lnTo>
                    <a:pt x="1131570" y="1317625"/>
                  </a:lnTo>
                  <a:lnTo>
                    <a:pt x="1153834" y="1274707"/>
                  </a:lnTo>
                  <a:lnTo>
                    <a:pt x="1170622" y="1225272"/>
                  </a:lnTo>
                  <a:lnTo>
                    <a:pt x="1181219" y="1170419"/>
                  </a:lnTo>
                  <a:lnTo>
                    <a:pt x="1184910" y="1111250"/>
                  </a:lnTo>
                  <a:lnTo>
                    <a:pt x="1219074" y="1098955"/>
                  </a:lnTo>
                  <a:lnTo>
                    <a:pt x="1280160" y="1051089"/>
                  </a:lnTo>
                  <a:lnTo>
                    <a:pt x="1306140" y="1017001"/>
                  </a:lnTo>
                  <a:lnTo>
                    <a:pt x="1328451" y="977133"/>
                  </a:lnTo>
                  <a:lnTo>
                    <a:pt x="1346623" y="932227"/>
                  </a:lnTo>
                  <a:lnTo>
                    <a:pt x="1360185" y="883024"/>
                  </a:lnTo>
                  <a:lnTo>
                    <a:pt x="1368668" y="830268"/>
                  </a:lnTo>
                  <a:lnTo>
                    <a:pt x="1371600" y="774700"/>
                  </a:lnTo>
                  <a:lnTo>
                    <a:pt x="1368345" y="718939"/>
                  </a:lnTo>
                  <a:lnTo>
                    <a:pt x="1358900" y="664845"/>
                  </a:lnTo>
                  <a:lnTo>
                    <a:pt x="1343739" y="613608"/>
                  </a:lnTo>
                  <a:lnTo>
                    <a:pt x="1323339" y="566420"/>
                  </a:lnTo>
                  <a:lnTo>
                    <a:pt x="1329809" y="541198"/>
                  </a:lnTo>
                  <a:lnTo>
                    <a:pt x="1334135" y="515143"/>
                  </a:lnTo>
                  <a:lnTo>
                    <a:pt x="1336555" y="488374"/>
                  </a:lnTo>
                  <a:lnTo>
                    <a:pt x="1337310" y="461010"/>
                  </a:lnTo>
                  <a:lnTo>
                    <a:pt x="1333123" y="401596"/>
                  </a:lnTo>
                  <a:lnTo>
                    <a:pt x="1321176" y="346380"/>
                  </a:lnTo>
                  <a:lnTo>
                    <a:pt x="1302385" y="297021"/>
                  </a:lnTo>
                  <a:lnTo>
                    <a:pt x="1277667" y="255175"/>
                  </a:lnTo>
                  <a:lnTo>
                    <a:pt x="1247939" y="222502"/>
                  </a:lnTo>
                  <a:lnTo>
                    <a:pt x="1214120" y="200660"/>
                  </a:lnTo>
                  <a:lnTo>
                    <a:pt x="1212380" y="191770"/>
                  </a:lnTo>
                  <a:lnTo>
                    <a:pt x="441960" y="191770"/>
                  </a:lnTo>
                  <a:lnTo>
                    <a:pt x="417056" y="171946"/>
                  </a:lnTo>
                  <a:lnTo>
                    <a:pt x="390366" y="157003"/>
                  </a:lnTo>
                  <a:lnTo>
                    <a:pt x="362485" y="148014"/>
                  </a:lnTo>
                  <a:lnTo>
                    <a:pt x="334010" y="146050"/>
                  </a:lnTo>
                  <a:close/>
                </a:path>
                <a:path w="1371600" h="1600200">
                  <a:moveTo>
                    <a:pt x="1100522" y="1356360"/>
                  </a:moveTo>
                  <a:lnTo>
                    <a:pt x="904239" y="1356360"/>
                  </a:lnTo>
                  <a:lnTo>
                    <a:pt x="926842" y="1375826"/>
                  </a:lnTo>
                  <a:lnTo>
                    <a:pt x="950753" y="1390173"/>
                  </a:lnTo>
                  <a:lnTo>
                    <a:pt x="975856" y="1399043"/>
                  </a:lnTo>
                  <a:lnTo>
                    <a:pt x="1002029" y="1402079"/>
                  </a:lnTo>
                  <a:lnTo>
                    <a:pt x="1039058" y="1396250"/>
                  </a:lnTo>
                  <a:lnTo>
                    <a:pt x="1073467" y="1379497"/>
                  </a:lnTo>
                  <a:lnTo>
                    <a:pt x="1100522" y="1356360"/>
                  </a:lnTo>
                  <a:close/>
                </a:path>
                <a:path w="1371600" h="1600200">
                  <a:moveTo>
                    <a:pt x="593089" y="46989"/>
                  </a:moveTo>
                  <a:lnTo>
                    <a:pt x="521238" y="72349"/>
                  </a:lnTo>
                  <a:lnTo>
                    <a:pt x="490037" y="102402"/>
                  </a:lnTo>
                  <a:lnTo>
                    <a:pt x="463285" y="142575"/>
                  </a:lnTo>
                  <a:lnTo>
                    <a:pt x="441960" y="191770"/>
                  </a:lnTo>
                  <a:lnTo>
                    <a:pt x="1212380" y="191770"/>
                  </a:lnTo>
                  <a:lnTo>
                    <a:pt x="1203189" y="144785"/>
                  </a:lnTo>
                  <a:lnTo>
                    <a:pt x="1196102" y="125729"/>
                  </a:lnTo>
                  <a:lnTo>
                    <a:pt x="711200" y="125729"/>
                  </a:lnTo>
                  <a:lnTo>
                    <a:pt x="685244" y="93602"/>
                  </a:lnTo>
                  <a:lnTo>
                    <a:pt x="655955" y="69691"/>
                  </a:lnTo>
                  <a:lnTo>
                    <a:pt x="624760" y="54113"/>
                  </a:lnTo>
                  <a:lnTo>
                    <a:pt x="593089" y="46989"/>
                  </a:lnTo>
                  <a:close/>
                </a:path>
                <a:path w="1371600" h="1600200">
                  <a:moveTo>
                    <a:pt x="835660" y="0"/>
                  </a:moveTo>
                  <a:lnTo>
                    <a:pt x="797639" y="8393"/>
                  </a:lnTo>
                  <a:lnTo>
                    <a:pt x="762952" y="32861"/>
                  </a:lnTo>
                  <a:lnTo>
                    <a:pt x="733496" y="72349"/>
                  </a:lnTo>
                  <a:lnTo>
                    <a:pt x="711200" y="125729"/>
                  </a:lnTo>
                  <a:lnTo>
                    <a:pt x="1196102" y="125729"/>
                  </a:lnTo>
                  <a:lnTo>
                    <a:pt x="1185098" y="96143"/>
                  </a:lnTo>
                  <a:lnTo>
                    <a:pt x="1178439" y="85089"/>
                  </a:lnTo>
                  <a:lnTo>
                    <a:pt x="944879" y="85089"/>
                  </a:lnTo>
                  <a:lnTo>
                    <a:pt x="923170" y="49827"/>
                  </a:lnTo>
                  <a:lnTo>
                    <a:pt x="896937" y="23018"/>
                  </a:lnTo>
                  <a:lnTo>
                    <a:pt x="867370" y="5972"/>
                  </a:lnTo>
                  <a:lnTo>
                    <a:pt x="835660" y="0"/>
                  </a:lnTo>
                  <a:close/>
                </a:path>
                <a:path w="1371600" h="1600200">
                  <a:moveTo>
                    <a:pt x="1062989" y="0"/>
                  </a:moveTo>
                  <a:lnTo>
                    <a:pt x="1029176" y="5794"/>
                  </a:lnTo>
                  <a:lnTo>
                    <a:pt x="997267" y="22542"/>
                  </a:lnTo>
                  <a:lnTo>
                    <a:pt x="968692" y="49291"/>
                  </a:lnTo>
                  <a:lnTo>
                    <a:pt x="944879" y="85089"/>
                  </a:lnTo>
                  <a:lnTo>
                    <a:pt x="1178439" y="85089"/>
                  </a:lnTo>
                  <a:lnTo>
                    <a:pt x="1160938" y="56038"/>
                  </a:lnTo>
                  <a:lnTo>
                    <a:pt x="1131805" y="25776"/>
                  </a:lnTo>
                  <a:lnTo>
                    <a:pt x="1098791" y="6661"/>
                  </a:lnTo>
                  <a:lnTo>
                    <a:pt x="1062989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78" name="object 22">
              <a:extLst>
                <a:ext uri="{FF2B5EF4-FFF2-40B4-BE49-F238E27FC236}">
                  <a16:creationId xmlns:a16="http://schemas.microsoft.com/office/drawing/2014/main" id="{3E3E36D1-2861-20C0-518C-F2A9484305C8}"/>
                </a:ext>
              </a:extLst>
            </p:cNvPr>
            <p:cNvSpPr/>
            <p:nvPr/>
          </p:nvSpPr>
          <p:spPr>
            <a:xfrm>
              <a:off x="4722241" y="2315210"/>
              <a:ext cx="822960" cy="960120"/>
            </a:xfrm>
            <a:custGeom>
              <a:avLst/>
              <a:gdLst/>
              <a:ahLst/>
              <a:cxnLst/>
              <a:rect l="l" t="t" r="r" b="b"/>
              <a:pathLst>
                <a:path w="1371600" h="1600200">
                  <a:moveTo>
                    <a:pt x="121920" y="529589"/>
                  </a:moveTo>
                  <a:lnTo>
                    <a:pt x="118472" y="476288"/>
                  </a:lnTo>
                  <a:lnTo>
                    <a:pt x="121545" y="424285"/>
                  </a:lnTo>
                  <a:lnTo>
                    <a:pt x="130481" y="374379"/>
                  </a:lnTo>
                  <a:lnTo>
                    <a:pt x="144621" y="327363"/>
                  </a:lnTo>
                  <a:lnTo>
                    <a:pt x="163307" y="284034"/>
                  </a:lnTo>
                  <a:lnTo>
                    <a:pt x="185879" y="245188"/>
                  </a:lnTo>
                  <a:lnTo>
                    <a:pt x="211681" y="211620"/>
                  </a:lnTo>
                  <a:lnTo>
                    <a:pt x="240053" y="184127"/>
                  </a:lnTo>
                  <a:lnTo>
                    <a:pt x="301876" y="150546"/>
                  </a:lnTo>
                  <a:lnTo>
                    <a:pt x="334010" y="146050"/>
                  </a:lnTo>
                  <a:lnTo>
                    <a:pt x="362485" y="148014"/>
                  </a:lnTo>
                  <a:lnTo>
                    <a:pt x="390366" y="157003"/>
                  </a:lnTo>
                  <a:lnTo>
                    <a:pt x="417056" y="171946"/>
                  </a:lnTo>
                  <a:lnTo>
                    <a:pt x="441960" y="191770"/>
                  </a:lnTo>
                  <a:lnTo>
                    <a:pt x="463285" y="142575"/>
                  </a:lnTo>
                  <a:lnTo>
                    <a:pt x="490037" y="102402"/>
                  </a:lnTo>
                  <a:lnTo>
                    <a:pt x="521238" y="72349"/>
                  </a:lnTo>
                  <a:lnTo>
                    <a:pt x="555914" y="53512"/>
                  </a:lnTo>
                  <a:lnTo>
                    <a:pt x="593089" y="46989"/>
                  </a:lnTo>
                  <a:lnTo>
                    <a:pt x="624760" y="54113"/>
                  </a:lnTo>
                  <a:lnTo>
                    <a:pt x="655955" y="69691"/>
                  </a:lnTo>
                  <a:lnTo>
                    <a:pt x="685244" y="93602"/>
                  </a:lnTo>
                  <a:lnTo>
                    <a:pt x="711200" y="125729"/>
                  </a:lnTo>
                  <a:lnTo>
                    <a:pt x="733504" y="72330"/>
                  </a:lnTo>
                  <a:lnTo>
                    <a:pt x="762952" y="32861"/>
                  </a:lnTo>
                  <a:lnTo>
                    <a:pt x="797639" y="8393"/>
                  </a:lnTo>
                  <a:lnTo>
                    <a:pt x="835660" y="0"/>
                  </a:lnTo>
                  <a:lnTo>
                    <a:pt x="867370" y="5972"/>
                  </a:lnTo>
                  <a:lnTo>
                    <a:pt x="896937" y="23018"/>
                  </a:lnTo>
                  <a:lnTo>
                    <a:pt x="923170" y="49827"/>
                  </a:lnTo>
                  <a:lnTo>
                    <a:pt x="944879" y="85089"/>
                  </a:lnTo>
                  <a:lnTo>
                    <a:pt x="968692" y="49291"/>
                  </a:lnTo>
                  <a:lnTo>
                    <a:pt x="997267" y="22542"/>
                  </a:lnTo>
                  <a:lnTo>
                    <a:pt x="1029176" y="5794"/>
                  </a:lnTo>
                  <a:lnTo>
                    <a:pt x="1062989" y="0"/>
                  </a:lnTo>
                  <a:lnTo>
                    <a:pt x="1098791" y="6661"/>
                  </a:lnTo>
                  <a:lnTo>
                    <a:pt x="1131805" y="25776"/>
                  </a:lnTo>
                  <a:lnTo>
                    <a:pt x="1160938" y="56038"/>
                  </a:lnTo>
                  <a:lnTo>
                    <a:pt x="1185098" y="96143"/>
                  </a:lnTo>
                  <a:lnTo>
                    <a:pt x="1203189" y="144785"/>
                  </a:lnTo>
                  <a:lnTo>
                    <a:pt x="1214120" y="200660"/>
                  </a:lnTo>
                  <a:lnTo>
                    <a:pt x="1247939" y="222502"/>
                  </a:lnTo>
                  <a:lnTo>
                    <a:pt x="1277667" y="255175"/>
                  </a:lnTo>
                  <a:lnTo>
                    <a:pt x="1302385" y="297021"/>
                  </a:lnTo>
                  <a:lnTo>
                    <a:pt x="1321176" y="346380"/>
                  </a:lnTo>
                  <a:lnTo>
                    <a:pt x="1333123" y="401596"/>
                  </a:lnTo>
                  <a:lnTo>
                    <a:pt x="1337310" y="461010"/>
                  </a:lnTo>
                  <a:lnTo>
                    <a:pt x="1336555" y="488374"/>
                  </a:lnTo>
                  <a:lnTo>
                    <a:pt x="1334135" y="515143"/>
                  </a:lnTo>
                  <a:lnTo>
                    <a:pt x="1329809" y="541198"/>
                  </a:lnTo>
                  <a:lnTo>
                    <a:pt x="1323339" y="566420"/>
                  </a:lnTo>
                  <a:lnTo>
                    <a:pt x="1343739" y="613608"/>
                  </a:lnTo>
                  <a:lnTo>
                    <a:pt x="1358900" y="664845"/>
                  </a:lnTo>
                  <a:lnTo>
                    <a:pt x="1368345" y="718939"/>
                  </a:lnTo>
                  <a:lnTo>
                    <a:pt x="1371600" y="774700"/>
                  </a:lnTo>
                  <a:lnTo>
                    <a:pt x="1368668" y="830268"/>
                  </a:lnTo>
                  <a:lnTo>
                    <a:pt x="1360185" y="883024"/>
                  </a:lnTo>
                  <a:lnTo>
                    <a:pt x="1346623" y="932227"/>
                  </a:lnTo>
                  <a:lnTo>
                    <a:pt x="1328451" y="977133"/>
                  </a:lnTo>
                  <a:lnTo>
                    <a:pt x="1306140" y="1017001"/>
                  </a:lnTo>
                  <a:lnTo>
                    <a:pt x="1280160" y="1051089"/>
                  </a:lnTo>
                  <a:lnTo>
                    <a:pt x="1250981" y="1078655"/>
                  </a:lnTo>
                  <a:lnTo>
                    <a:pt x="1184910" y="1111250"/>
                  </a:lnTo>
                  <a:lnTo>
                    <a:pt x="1181219" y="1170419"/>
                  </a:lnTo>
                  <a:lnTo>
                    <a:pt x="1170622" y="1225272"/>
                  </a:lnTo>
                  <a:lnTo>
                    <a:pt x="1153834" y="1274707"/>
                  </a:lnTo>
                  <a:lnTo>
                    <a:pt x="1131570" y="1317625"/>
                  </a:lnTo>
                  <a:lnTo>
                    <a:pt x="1104542" y="1352922"/>
                  </a:lnTo>
                  <a:lnTo>
                    <a:pt x="1073467" y="1379497"/>
                  </a:lnTo>
                  <a:lnTo>
                    <a:pt x="1039058" y="1396250"/>
                  </a:lnTo>
                  <a:lnTo>
                    <a:pt x="1002029" y="1402079"/>
                  </a:lnTo>
                  <a:lnTo>
                    <a:pt x="975856" y="1399043"/>
                  </a:lnTo>
                  <a:lnTo>
                    <a:pt x="950753" y="1390173"/>
                  </a:lnTo>
                  <a:lnTo>
                    <a:pt x="926842" y="1375826"/>
                  </a:lnTo>
                  <a:lnTo>
                    <a:pt x="904239" y="1356360"/>
                  </a:lnTo>
                  <a:lnTo>
                    <a:pt x="889377" y="1415053"/>
                  </a:lnTo>
                  <a:lnTo>
                    <a:pt x="868228" y="1467460"/>
                  </a:lnTo>
                  <a:lnTo>
                    <a:pt x="841658" y="1512581"/>
                  </a:lnTo>
                  <a:lnTo>
                    <a:pt x="810533" y="1549414"/>
                  </a:lnTo>
                  <a:lnTo>
                    <a:pt x="775721" y="1576962"/>
                  </a:lnTo>
                  <a:lnTo>
                    <a:pt x="738088" y="1594223"/>
                  </a:lnTo>
                  <a:lnTo>
                    <a:pt x="698500" y="1600200"/>
                  </a:lnTo>
                  <a:lnTo>
                    <a:pt x="656600" y="1593230"/>
                  </a:lnTo>
                  <a:lnTo>
                    <a:pt x="616894" y="1573093"/>
                  </a:lnTo>
                  <a:lnTo>
                    <a:pt x="580359" y="1540946"/>
                  </a:lnTo>
                  <a:lnTo>
                    <a:pt x="547969" y="1497949"/>
                  </a:lnTo>
                  <a:lnTo>
                    <a:pt x="520700" y="1445260"/>
                  </a:lnTo>
                  <a:lnTo>
                    <a:pt x="500895" y="1469191"/>
                  </a:lnTo>
                  <a:lnTo>
                    <a:pt x="485139" y="1487169"/>
                  </a:lnTo>
                  <a:lnTo>
                    <a:pt x="456049" y="1498480"/>
                  </a:lnTo>
                  <a:lnTo>
                    <a:pt x="396239" y="1502410"/>
                  </a:lnTo>
                  <a:lnTo>
                    <a:pt x="352571" y="1496389"/>
                  </a:lnTo>
                  <a:lnTo>
                    <a:pt x="311055" y="1478797"/>
                  </a:lnTo>
                  <a:lnTo>
                    <a:pt x="272573" y="1450339"/>
                  </a:lnTo>
                  <a:lnTo>
                    <a:pt x="238007" y="1411722"/>
                  </a:lnTo>
                  <a:lnTo>
                    <a:pt x="208238" y="1363650"/>
                  </a:lnTo>
                  <a:lnTo>
                    <a:pt x="184150" y="1306829"/>
                  </a:lnTo>
                  <a:lnTo>
                    <a:pt x="143646" y="1299787"/>
                  </a:lnTo>
                  <a:lnTo>
                    <a:pt x="109253" y="1282681"/>
                  </a:lnTo>
                  <a:lnTo>
                    <a:pt x="81013" y="1256644"/>
                  </a:lnTo>
                  <a:lnTo>
                    <a:pt x="58971" y="1222810"/>
                  </a:lnTo>
                  <a:lnTo>
                    <a:pt x="43172" y="1182310"/>
                  </a:lnTo>
                  <a:lnTo>
                    <a:pt x="33660" y="1136279"/>
                  </a:lnTo>
                  <a:lnTo>
                    <a:pt x="30479" y="1085850"/>
                  </a:lnTo>
                  <a:lnTo>
                    <a:pt x="32841" y="1044753"/>
                  </a:lnTo>
                  <a:lnTo>
                    <a:pt x="39846" y="1005681"/>
                  </a:lnTo>
                  <a:lnTo>
                    <a:pt x="51375" y="969228"/>
                  </a:lnTo>
                  <a:lnTo>
                    <a:pt x="67310" y="935989"/>
                  </a:lnTo>
                  <a:lnTo>
                    <a:pt x="38576" y="903247"/>
                  </a:lnTo>
                  <a:lnTo>
                    <a:pt x="17462" y="859789"/>
                  </a:lnTo>
                  <a:lnTo>
                    <a:pt x="4445" y="807759"/>
                  </a:lnTo>
                  <a:lnTo>
                    <a:pt x="0" y="749300"/>
                  </a:lnTo>
                  <a:lnTo>
                    <a:pt x="4268" y="694660"/>
                  </a:lnTo>
                  <a:lnTo>
                    <a:pt x="16368" y="644924"/>
                  </a:lnTo>
                  <a:lnTo>
                    <a:pt x="35242" y="601821"/>
                  </a:lnTo>
                  <a:lnTo>
                    <a:pt x="59831" y="567078"/>
                  </a:lnTo>
                  <a:lnTo>
                    <a:pt x="89076" y="542425"/>
                  </a:lnTo>
                  <a:lnTo>
                    <a:pt x="121920" y="529589"/>
                  </a:lnTo>
                  <a:close/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121920" y="529589"/>
                  </a:moveTo>
                  <a:lnTo>
                    <a:pt x="124221" y="544056"/>
                  </a:lnTo>
                  <a:lnTo>
                    <a:pt x="127000" y="558641"/>
                  </a:lnTo>
                  <a:lnTo>
                    <a:pt x="129778" y="572988"/>
                  </a:lnTo>
                  <a:lnTo>
                    <a:pt x="132079" y="586739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441960" y="191770"/>
                  </a:moveTo>
                  <a:lnTo>
                    <a:pt x="453747" y="203140"/>
                  </a:lnTo>
                  <a:lnTo>
                    <a:pt x="465772" y="216058"/>
                  </a:lnTo>
                  <a:lnTo>
                    <a:pt x="477321" y="230167"/>
                  </a:lnTo>
                  <a:lnTo>
                    <a:pt x="487679" y="245110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711200" y="125729"/>
                  </a:moveTo>
                  <a:lnTo>
                    <a:pt x="707826" y="137795"/>
                  </a:lnTo>
                  <a:lnTo>
                    <a:pt x="705167" y="150812"/>
                  </a:lnTo>
                  <a:lnTo>
                    <a:pt x="702984" y="164306"/>
                  </a:lnTo>
                  <a:lnTo>
                    <a:pt x="701039" y="177800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944879" y="85089"/>
                  </a:moveTo>
                  <a:lnTo>
                    <a:pt x="938113" y="99476"/>
                  </a:lnTo>
                  <a:lnTo>
                    <a:pt x="932656" y="115411"/>
                  </a:lnTo>
                  <a:lnTo>
                    <a:pt x="927913" y="132060"/>
                  </a:lnTo>
                  <a:lnTo>
                    <a:pt x="923289" y="148589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1214120" y="200660"/>
                  </a:moveTo>
                  <a:lnTo>
                    <a:pt x="1215806" y="212863"/>
                  </a:lnTo>
                  <a:lnTo>
                    <a:pt x="1218088" y="227806"/>
                  </a:lnTo>
                  <a:lnTo>
                    <a:pt x="1219656" y="241557"/>
                  </a:lnTo>
                  <a:lnTo>
                    <a:pt x="1219200" y="250189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1323339" y="566420"/>
                  </a:moveTo>
                  <a:lnTo>
                    <a:pt x="1314231" y="594221"/>
                  </a:lnTo>
                  <a:lnTo>
                    <a:pt x="1303813" y="620236"/>
                  </a:lnTo>
                  <a:lnTo>
                    <a:pt x="1291728" y="644108"/>
                  </a:lnTo>
                  <a:lnTo>
                    <a:pt x="1277620" y="665479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1184910" y="1111250"/>
                  </a:moveTo>
                  <a:lnTo>
                    <a:pt x="1177901" y="1028700"/>
                  </a:lnTo>
                  <a:lnTo>
                    <a:pt x="1164590" y="977900"/>
                  </a:lnTo>
                  <a:lnTo>
                    <a:pt x="1144081" y="927523"/>
                  </a:lnTo>
                  <a:lnTo>
                    <a:pt x="1115883" y="882650"/>
                  </a:lnTo>
                  <a:lnTo>
                    <a:pt x="1079500" y="848360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904239" y="1356360"/>
                  </a:moveTo>
                  <a:lnTo>
                    <a:pt x="907414" y="1338480"/>
                  </a:lnTo>
                  <a:lnTo>
                    <a:pt x="909637" y="1320958"/>
                  </a:lnTo>
                  <a:lnTo>
                    <a:pt x="911383" y="1303674"/>
                  </a:lnTo>
                  <a:lnTo>
                    <a:pt x="913129" y="1286510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521970" y="1445260"/>
                  </a:moveTo>
                  <a:lnTo>
                    <a:pt x="515004" y="1430317"/>
                  </a:lnTo>
                  <a:lnTo>
                    <a:pt x="509111" y="1414303"/>
                  </a:lnTo>
                  <a:lnTo>
                    <a:pt x="503932" y="1397575"/>
                  </a:lnTo>
                  <a:lnTo>
                    <a:pt x="499110" y="1380489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184150" y="1306829"/>
                  </a:moveTo>
                  <a:lnTo>
                    <a:pt x="192920" y="1303932"/>
                  </a:lnTo>
                  <a:lnTo>
                    <a:pt x="201930" y="1300797"/>
                  </a:lnTo>
                  <a:lnTo>
                    <a:pt x="210939" y="1297185"/>
                  </a:lnTo>
                  <a:lnTo>
                    <a:pt x="219710" y="1292860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67310" y="935989"/>
                  </a:moveTo>
                  <a:lnTo>
                    <a:pt x="84117" y="949682"/>
                  </a:lnTo>
                  <a:lnTo>
                    <a:pt x="102711" y="960754"/>
                  </a:lnTo>
                  <a:lnTo>
                    <a:pt x="123924" y="967065"/>
                  </a:lnTo>
                  <a:lnTo>
                    <a:pt x="148589" y="966470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79" name="object 23">
              <a:extLst>
                <a:ext uri="{FF2B5EF4-FFF2-40B4-BE49-F238E27FC236}">
                  <a16:creationId xmlns:a16="http://schemas.microsoft.com/office/drawing/2014/main" id="{6DEEE007-625C-1458-CA92-CF842753CF52}"/>
                </a:ext>
              </a:extLst>
            </p:cNvPr>
            <p:cNvSpPr/>
            <p:nvPr/>
          </p:nvSpPr>
          <p:spPr>
            <a:xfrm>
              <a:off x="4173602" y="2589530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5334" y="3036"/>
                  </a:lnTo>
                  <a:lnTo>
                    <a:pt x="250031" y="11906"/>
                  </a:lnTo>
                  <a:lnTo>
                    <a:pt x="207347" y="26253"/>
                  </a:lnTo>
                  <a:lnTo>
                    <a:pt x="167639" y="45720"/>
                  </a:lnTo>
                  <a:lnTo>
                    <a:pt x="131266" y="69949"/>
                  </a:lnTo>
                  <a:lnTo>
                    <a:pt x="98583" y="98583"/>
                  </a:lnTo>
                  <a:lnTo>
                    <a:pt x="69949" y="131266"/>
                  </a:lnTo>
                  <a:lnTo>
                    <a:pt x="45719" y="167640"/>
                  </a:lnTo>
                  <a:lnTo>
                    <a:pt x="26253" y="207347"/>
                  </a:lnTo>
                  <a:lnTo>
                    <a:pt x="11906" y="250031"/>
                  </a:lnTo>
                  <a:lnTo>
                    <a:pt x="3036" y="295334"/>
                  </a:lnTo>
                  <a:lnTo>
                    <a:pt x="0" y="342900"/>
                  </a:lnTo>
                  <a:lnTo>
                    <a:pt x="3036" y="390465"/>
                  </a:lnTo>
                  <a:lnTo>
                    <a:pt x="11906" y="435768"/>
                  </a:lnTo>
                  <a:lnTo>
                    <a:pt x="26253" y="478452"/>
                  </a:lnTo>
                  <a:lnTo>
                    <a:pt x="45720" y="518160"/>
                  </a:lnTo>
                  <a:lnTo>
                    <a:pt x="69949" y="554533"/>
                  </a:lnTo>
                  <a:lnTo>
                    <a:pt x="98583" y="587216"/>
                  </a:lnTo>
                  <a:lnTo>
                    <a:pt x="131266" y="615850"/>
                  </a:lnTo>
                  <a:lnTo>
                    <a:pt x="167640" y="640080"/>
                  </a:lnTo>
                  <a:lnTo>
                    <a:pt x="207347" y="659546"/>
                  </a:lnTo>
                  <a:lnTo>
                    <a:pt x="250031" y="673893"/>
                  </a:lnTo>
                  <a:lnTo>
                    <a:pt x="295334" y="682763"/>
                  </a:lnTo>
                  <a:lnTo>
                    <a:pt x="342900" y="685800"/>
                  </a:lnTo>
                  <a:lnTo>
                    <a:pt x="390465" y="682763"/>
                  </a:lnTo>
                  <a:lnTo>
                    <a:pt x="435768" y="673893"/>
                  </a:lnTo>
                  <a:lnTo>
                    <a:pt x="478452" y="659546"/>
                  </a:lnTo>
                  <a:lnTo>
                    <a:pt x="518160" y="640079"/>
                  </a:lnTo>
                  <a:lnTo>
                    <a:pt x="554533" y="615850"/>
                  </a:lnTo>
                  <a:lnTo>
                    <a:pt x="587216" y="587216"/>
                  </a:lnTo>
                  <a:lnTo>
                    <a:pt x="615850" y="554533"/>
                  </a:lnTo>
                  <a:lnTo>
                    <a:pt x="640080" y="518159"/>
                  </a:lnTo>
                  <a:lnTo>
                    <a:pt x="659546" y="478452"/>
                  </a:lnTo>
                  <a:lnTo>
                    <a:pt x="673893" y="435768"/>
                  </a:lnTo>
                  <a:lnTo>
                    <a:pt x="682763" y="390465"/>
                  </a:lnTo>
                  <a:lnTo>
                    <a:pt x="685800" y="342900"/>
                  </a:lnTo>
                  <a:lnTo>
                    <a:pt x="682763" y="295334"/>
                  </a:lnTo>
                  <a:lnTo>
                    <a:pt x="673893" y="250031"/>
                  </a:lnTo>
                  <a:lnTo>
                    <a:pt x="659546" y="207347"/>
                  </a:lnTo>
                  <a:lnTo>
                    <a:pt x="640079" y="167639"/>
                  </a:lnTo>
                  <a:lnTo>
                    <a:pt x="615850" y="131266"/>
                  </a:lnTo>
                  <a:lnTo>
                    <a:pt x="587216" y="98583"/>
                  </a:lnTo>
                  <a:lnTo>
                    <a:pt x="554533" y="69949"/>
                  </a:lnTo>
                  <a:lnTo>
                    <a:pt x="518159" y="45719"/>
                  </a:lnTo>
                  <a:lnTo>
                    <a:pt x="478452" y="26253"/>
                  </a:lnTo>
                  <a:lnTo>
                    <a:pt x="435768" y="11906"/>
                  </a:lnTo>
                  <a:lnTo>
                    <a:pt x="390465" y="3036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80" name="object 24">
              <a:extLst>
                <a:ext uri="{FF2B5EF4-FFF2-40B4-BE49-F238E27FC236}">
                  <a16:creationId xmlns:a16="http://schemas.microsoft.com/office/drawing/2014/main" id="{68146A0A-5FC7-1AEE-13E1-5937D8D541B5}"/>
                </a:ext>
              </a:extLst>
            </p:cNvPr>
            <p:cNvSpPr/>
            <p:nvPr/>
          </p:nvSpPr>
          <p:spPr>
            <a:xfrm>
              <a:off x="4173602" y="2589530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390465" y="3036"/>
                  </a:lnTo>
                  <a:lnTo>
                    <a:pt x="435768" y="11906"/>
                  </a:lnTo>
                  <a:lnTo>
                    <a:pt x="478452" y="26253"/>
                  </a:lnTo>
                  <a:lnTo>
                    <a:pt x="518159" y="45719"/>
                  </a:lnTo>
                  <a:lnTo>
                    <a:pt x="554533" y="69949"/>
                  </a:lnTo>
                  <a:lnTo>
                    <a:pt x="587216" y="98583"/>
                  </a:lnTo>
                  <a:lnTo>
                    <a:pt x="615850" y="131266"/>
                  </a:lnTo>
                  <a:lnTo>
                    <a:pt x="640079" y="167639"/>
                  </a:lnTo>
                  <a:lnTo>
                    <a:pt x="659546" y="207347"/>
                  </a:lnTo>
                  <a:lnTo>
                    <a:pt x="673893" y="250031"/>
                  </a:lnTo>
                  <a:lnTo>
                    <a:pt x="682763" y="295334"/>
                  </a:lnTo>
                  <a:lnTo>
                    <a:pt x="685800" y="342900"/>
                  </a:lnTo>
                  <a:lnTo>
                    <a:pt x="682763" y="390465"/>
                  </a:lnTo>
                  <a:lnTo>
                    <a:pt x="673893" y="435768"/>
                  </a:lnTo>
                  <a:lnTo>
                    <a:pt x="659546" y="478452"/>
                  </a:lnTo>
                  <a:lnTo>
                    <a:pt x="640080" y="518159"/>
                  </a:lnTo>
                  <a:lnTo>
                    <a:pt x="615850" y="554533"/>
                  </a:lnTo>
                  <a:lnTo>
                    <a:pt x="587216" y="587216"/>
                  </a:lnTo>
                  <a:lnTo>
                    <a:pt x="554533" y="615850"/>
                  </a:lnTo>
                  <a:lnTo>
                    <a:pt x="518160" y="640079"/>
                  </a:lnTo>
                  <a:lnTo>
                    <a:pt x="478452" y="659546"/>
                  </a:lnTo>
                  <a:lnTo>
                    <a:pt x="435768" y="673893"/>
                  </a:lnTo>
                  <a:lnTo>
                    <a:pt x="390465" y="682763"/>
                  </a:lnTo>
                  <a:lnTo>
                    <a:pt x="342900" y="685800"/>
                  </a:lnTo>
                  <a:lnTo>
                    <a:pt x="295334" y="682763"/>
                  </a:lnTo>
                  <a:lnTo>
                    <a:pt x="250031" y="673893"/>
                  </a:lnTo>
                  <a:lnTo>
                    <a:pt x="207347" y="659546"/>
                  </a:lnTo>
                  <a:lnTo>
                    <a:pt x="167640" y="640080"/>
                  </a:lnTo>
                  <a:lnTo>
                    <a:pt x="131266" y="615850"/>
                  </a:lnTo>
                  <a:lnTo>
                    <a:pt x="98583" y="587216"/>
                  </a:lnTo>
                  <a:lnTo>
                    <a:pt x="69949" y="554533"/>
                  </a:lnTo>
                  <a:lnTo>
                    <a:pt x="45720" y="518160"/>
                  </a:lnTo>
                  <a:lnTo>
                    <a:pt x="26253" y="478452"/>
                  </a:lnTo>
                  <a:lnTo>
                    <a:pt x="11906" y="435768"/>
                  </a:lnTo>
                  <a:lnTo>
                    <a:pt x="3036" y="390465"/>
                  </a:lnTo>
                  <a:lnTo>
                    <a:pt x="0" y="342900"/>
                  </a:lnTo>
                  <a:lnTo>
                    <a:pt x="3036" y="295334"/>
                  </a:lnTo>
                  <a:lnTo>
                    <a:pt x="11906" y="250031"/>
                  </a:lnTo>
                  <a:lnTo>
                    <a:pt x="26253" y="207347"/>
                  </a:lnTo>
                  <a:lnTo>
                    <a:pt x="45719" y="167640"/>
                  </a:lnTo>
                  <a:lnTo>
                    <a:pt x="69949" y="131266"/>
                  </a:lnTo>
                  <a:lnTo>
                    <a:pt x="98583" y="98583"/>
                  </a:lnTo>
                  <a:lnTo>
                    <a:pt x="131266" y="69949"/>
                  </a:lnTo>
                  <a:lnTo>
                    <a:pt x="167639" y="45720"/>
                  </a:lnTo>
                  <a:lnTo>
                    <a:pt x="207347" y="26253"/>
                  </a:lnTo>
                  <a:lnTo>
                    <a:pt x="250031" y="11906"/>
                  </a:lnTo>
                  <a:lnTo>
                    <a:pt x="295334" y="3036"/>
                  </a:lnTo>
                  <a:lnTo>
                    <a:pt x="342900" y="0"/>
                  </a:lnTo>
                  <a:close/>
                </a:path>
                <a:path w="685800" h="685800">
                  <a:moveTo>
                    <a:pt x="0" y="0"/>
                  </a:moveTo>
                  <a:lnTo>
                    <a:pt x="0" y="0"/>
                  </a:lnTo>
                </a:path>
                <a:path w="685800" h="685800">
                  <a:moveTo>
                    <a:pt x="685800" y="685800"/>
                  </a:moveTo>
                  <a:lnTo>
                    <a:pt x="685800" y="68580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81" name="object 25">
              <a:extLst>
                <a:ext uri="{FF2B5EF4-FFF2-40B4-BE49-F238E27FC236}">
                  <a16:creationId xmlns:a16="http://schemas.microsoft.com/office/drawing/2014/main" id="{1D643F3B-ACCB-6FAC-6657-CA37EAAC00C4}"/>
                </a:ext>
              </a:extLst>
            </p:cNvPr>
            <p:cNvSpPr/>
            <p:nvPr/>
          </p:nvSpPr>
          <p:spPr>
            <a:xfrm>
              <a:off x="5737226" y="2589530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5334" y="3036"/>
                  </a:lnTo>
                  <a:lnTo>
                    <a:pt x="250031" y="11906"/>
                  </a:lnTo>
                  <a:lnTo>
                    <a:pt x="207347" y="26253"/>
                  </a:lnTo>
                  <a:lnTo>
                    <a:pt x="167639" y="45720"/>
                  </a:lnTo>
                  <a:lnTo>
                    <a:pt x="131266" y="69949"/>
                  </a:lnTo>
                  <a:lnTo>
                    <a:pt x="98583" y="98583"/>
                  </a:lnTo>
                  <a:lnTo>
                    <a:pt x="69949" y="131266"/>
                  </a:lnTo>
                  <a:lnTo>
                    <a:pt x="45719" y="167640"/>
                  </a:lnTo>
                  <a:lnTo>
                    <a:pt x="26253" y="207347"/>
                  </a:lnTo>
                  <a:lnTo>
                    <a:pt x="11906" y="250031"/>
                  </a:lnTo>
                  <a:lnTo>
                    <a:pt x="3036" y="295334"/>
                  </a:lnTo>
                  <a:lnTo>
                    <a:pt x="0" y="342900"/>
                  </a:lnTo>
                  <a:lnTo>
                    <a:pt x="3036" y="390465"/>
                  </a:lnTo>
                  <a:lnTo>
                    <a:pt x="11906" y="435768"/>
                  </a:lnTo>
                  <a:lnTo>
                    <a:pt x="26253" y="478452"/>
                  </a:lnTo>
                  <a:lnTo>
                    <a:pt x="45720" y="518160"/>
                  </a:lnTo>
                  <a:lnTo>
                    <a:pt x="69949" y="554533"/>
                  </a:lnTo>
                  <a:lnTo>
                    <a:pt x="98583" y="587216"/>
                  </a:lnTo>
                  <a:lnTo>
                    <a:pt x="131266" y="615850"/>
                  </a:lnTo>
                  <a:lnTo>
                    <a:pt x="167640" y="640080"/>
                  </a:lnTo>
                  <a:lnTo>
                    <a:pt x="207347" y="659546"/>
                  </a:lnTo>
                  <a:lnTo>
                    <a:pt x="250031" y="673893"/>
                  </a:lnTo>
                  <a:lnTo>
                    <a:pt x="295334" y="682763"/>
                  </a:lnTo>
                  <a:lnTo>
                    <a:pt x="342900" y="685800"/>
                  </a:lnTo>
                  <a:lnTo>
                    <a:pt x="390465" y="682763"/>
                  </a:lnTo>
                  <a:lnTo>
                    <a:pt x="435768" y="673893"/>
                  </a:lnTo>
                  <a:lnTo>
                    <a:pt x="478452" y="659546"/>
                  </a:lnTo>
                  <a:lnTo>
                    <a:pt x="518160" y="640079"/>
                  </a:lnTo>
                  <a:lnTo>
                    <a:pt x="554533" y="615850"/>
                  </a:lnTo>
                  <a:lnTo>
                    <a:pt x="587216" y="587216"/>
                  </a:lnTo>
                  <a:lnTo>
                    <a:pt x="615850" y="554533"/>
                  </a:lnTo>
                  <a:lnTo>
                    <a:pt x="640080" y="518159"/>
                  </a:lnTo>
                  <a:lnTo>
                    <a:pt x="659546" y="478452"/>
                  </a:lnTo>
                  <a:lnTo>
                    <a:pt x="673893" y="435768"/>
                  </a:lnTo>
                  <a:lnTo>
                    <a:pt x="682763" y="390465"/>
                  </a:lnTo>
                  <a:lnTo>
                    <a:pt x="685800" y="342900"/>
                  </a:lnTo>
                  <a:lnTo>
                    <a:pt x="682763" y="295334"/>
                  </a:lnTo>
                  <a:lnTo>
                    <a:pt x="673893" y="250031"/>
                  </a:lnTo>
                  <a:lnTo>
                    <a:pt x="659546" y="207347"/>
                  </a:lnTo>
                  <a:lnTo>
                    <a:pt x="640080" y="167639"/>
                  </a:lnTo>
                  <a:lnTo>
                    <a:pt x="615850" y="131266"/>
                  </a:lnTo>
                  <a:lnTo>
                    <a:pt x="587216" y="98583"/>
                  </a:lnTo>
                  <a:lnTo>
                    <a:pt x="554533" y="69949"/>
                  </a:lnTo>
                  <a:lnTo>
                    <a:pt x="518160" y="45719"/>
                  </a:lnTo>
                  <a:lnTo>
                    <a:pt x="478452" y="26253"/>
                  </a:lnTo>
                  <a:lnTo>
                    <a:pt x="435768" y="11906"/>
                  </a:lnTo>
                  <a:lnTo>
                    <a:pt x="390465" y="3036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82" name="object 26">
              <a:extLst>
                <a:ext uri="{FF2B5EF4-FFF2-40B4-BE49-F238E27FC236}">
                  <a16:creationId xmlns:a16="http://schemas.microsoft.com/office/drawing/2014/main" id="{847DBB1C-F50C-292E-C464-F60693723410}"/>
                </a:ext>
              </a:extLst>
            </p:cNvPr>
            <p:cNvSpPr/>
            <p:nvPr/>
          </p:nvSpPr>
          <p:spPr>
            <a:xfrm>
              <a:off x="5737226" y="2589530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390465" y="3036"/>
                  </a:lnTo>
                  <a:lnTo>
                    <a:pt x="435768" y="11906"/>
                  </a:lnTo>
                  <a:lnTo>
                    <a:pt x="478452" y="26253"/>
                  </a:lnTo>
                  <a:lnTo>
                    <a:pt x="518160" y="45719"/>
                  </a:lnTo>
                  <a:lnTo>
                    <a:pt x="554533" y="69949"/>
                  </a:lnTo>
                  <a:lnTo>
                    <a:pt x="587216" y="98583"/>
                  </a:lnTo>
                  <a:lnTo>
                    <a:pt x="615850" y="131266"/>
                  </a:lnTo>
                  <a:lnTo>
                    <a:pt x="640080" y="167639"/>
                  </a:lnTo>
                  <a:lnTo>
                    <a:pt x="659546" y="207347"/>
                  </a:lnTo>
                  <a:lnTo>
                    <a:pt x="673893" y="250031"/>
                  </a:lnTo>
                  <a:lnTo>
                    <a:pt x="682763" y="295334"/>
                  </a:lnTo>
                  <a:lnTo>
                    <a:pt x="685800" y="342900"/>
                  </a:lnTo>
                  <a:lnTo>
                    <a:pt x="682763" y="390465"/>
                  </a:lnTo>
                  <a:lnTo>
                    <a:pt x="673893" y="435768"/>
                  </a:lnTo>
                  <a:lnTo>
                    <a:pt x="659546" y="478452"/>
                  </a:lnTo>
                  <a:lnTo>
                    <a:pt x="640080" y="518159"/>
                  </a:lnTo>
                  <a:lnTo>
                    <a:pt x="615850" y="554533"/>
                  </a:lnTo>
                  <a:lnTo>
                    <a:pt x="587216" y="587216"/>
                  </a:lnTo>
                  <a:lnTo>
                    <a:pt x="554533" y="615850"/>
                  </a:lnTo>
                  <a:lnTo>
                    <a:pt x="518160" y="640079"/>
                  </a:lnTo>
                  <a:lnTo>
                    <a:pt x="478452" y="659546"/>
                  </a:lnTo>
                  <a:lnTo>
                    <a:pt x="435768" y="673893"/>
                  </a:lnTo>
                  <a:lnTo>
                    <a:pt x="390465" y="682763"/>
                  </a:lnTo>
                  <a:lnTo>
                    <a:pt x="342900" y="685800"/>
                  </a:lnTo>
                  <a:lnTo>
                    <a:pt x="295334" y="682763"/>
                  </a:lnTo>
                  <a:lnTo>
                    <a:pt x="250031" y="673893"/>
                  </a:lnTo>
                  <a:lnTo>
                    <a:pt x="207347" y="659546"/>
                  </a:lnTo>
                  <a:lnTo>
                    <a:pt x="167640" y="640080"/>
                  </a:lnTo>
                  <a:lnTo>
                    <a:pt x="131266" y="615850"/>
                  </a:lnTo>
                  <a:lnTo>
                    <a:pt x="98583" y="587216"/>
                  </a:lnTo>
                  <a:lnTo>
                    <a:pt x="69949" y="554533"/>
                  </a:lnTo>
                  <a:lnTo>
                    <a:pt x="45720" y="518160"/>
                  </a:lnTo>
                  <a:lnTo>
                    <a:pt x="26253" y="478452"/>
                  </a:lnTo>
                  <a:lnTo>
                    <a:pt x="11906" y="435768"/>
                  </a:lnTo>
                  <a:lnTo>
                    <a:pt x="3036" y="390465"/>
                  </a:lnTo>
                  <a:lnTo>
                    <a:pt x="0" y="342900"/>
                  </a:lnTo>
                  <a:lnTo>
                    <a:pt x="3036" y="295334"/>
                  </a:lnTo>
                  <a:lnTo>
                    <a:pt x="11906" y="250031"/>
                  </a:lnTo>
                  <a:lnTo>
                    <a:pt x="26253" y="207347"/>
                  </a:lnTo>
                  <a:lnTo>
                    <a:pt x="45719" y="167640"/>
                  </a:lnTo>
                  <a:lnTo>
                    <a:pt x="69949" y="131266"/>
                  </a:lnTo>
                  <a:lnTo>
                    <a:pt x="98583" y="98583"/>
                  </a:lnTo>
                  <a:lnTo>
                    <a:pt x="131266" y="69949"/>
                  </a:lnTo>
                  <a:lnTo>
                    <a:pt x="167639" y="45720"/>
                  </a:lnTo>
                  <a:lnTo>
                    <a:pt x="207347" y="26253"/>
                  </a:lnTo>
                  <a:lnTo>
                    <a:pt x="250031" y="11906"/>
                  </a:lnTo>
                  <a:lnTo>
                    <a:pt x="295334" y="3036"/>
                  </a:lnTo>
                  <a:lnTo>
                    <a:pt x="342900" y="0"/>
                  </a:lnTo>
                  <a:close/>
                </a:path>
                <a:path w="685800" h="685800">
                  <a:moveTo>
                    <a:pt x="0" y="0"/>
                  </a:moveTo>
                  <a:lnTo>
                    <a:pt x="0" y="0"/>
                  </a:lnTo>
                </a:path>
                <a:path w="685800" h="685800">
                  <a:moveTo>
                    <a:pt x="685800" y="685800"/>
                  </a:moveTo>
                  <a:lnTo>
                    <a:pt x="685800" y="68580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83" name="object 27">
              <a:extLst>
                <a:ext uri="{FF2B5EF4-FFF2-40B4-BE49-F238E27FC236}">
                  <a16:creationId xmlns:a16="http://schemas.microsoft.com/office/drawing/2014/main" id="{7CA0D98B-2B7B-49E3-79AE-A0C381532118}"/>
                </a:ext>
              </a:extLst>
            </p:cNvPr>
            <p:cNvSpPr/>
            <p:nvPr/>
          </p:nvSpPr>
          <p:spPr>
            <a:xfrm>
              <a:off x="5133722" y="2726689"/>
              <a:ext cx="274320" cy="137160"/>
            </a:xfrm>
            <a:custGeom>
              <a:avLst/>
              <a:gdLst/>
              <a:ahLst/>
              <a:cxnLst/>
              <a:rect l="l" t="t" r="r" b="b"/>
              <a:pathLst>
                <a:path w="457200" h="228600">
                  <a:moveTo>
                    <a:pt x="457200" y="0"/>
                  </a:moveTo>
                  <a:lnTo>
                    <a:pt x="228600" y="0"/>
                  </a:lnTo>
                  <a:lnTo>
                    <a:pt x="0" y="0"/>
                  </a:lnTo>
                  <a:lnTo>
                    <a:pt x="0" y="228600"/>
                  </a:lnTo>
                  <a:lnTo>
                    <a:pt x="114300" y="228600"/>
                  </a:lnTo>
                  <a:lnTo>
                    <a:pt x="228600" y="228600"/>
                  </a:lnTo>
                  <a:lnTo>
                    <a:pt x="342900" y="228600"/>
                  </a:lnTo>
                  <a:lnTo>
                    <a:pt x="457200" y="2286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84" name="object 28">
              <a:extLst>
                <a:ext uri="{FF2B5EF4-FFF2-40B4-BE49-F238E27FC236}">
                  <a16:creationId xmlns:a16="http://schemas.microsoft.com/office/drawing/2014/main" id="{F4DDC576-C394-6AE9-CFAB-99E8C3C1F9EA}"/>
                </a:ext>
              </a:extLst>
            </p:cNvPr>
            <p:cNvSpPr/>
            <p:nvPr/>
          </p:nvSpPr>
          <p:spPr>
            <a:xfrm>
              <a:off x="4585081" y="2795270"/>
              <a:ext cx="451104" cy="0"/>
            </a:xfrm>
            <a:custGeom>
              <a:avLst/>
              <a:gdLst/>
              <a:ahLst/>
              <a:cxnLst/>
              <a:rect l="l" t="t" r="r" b="b"/>
              <a:pathLst>
                <a:path w="751839">
                  <a:moveTo>
                    <a:pt x="0" y="0"/>
                  </a:moveTo>
                  <a:lnTo>
                    <a:pt x="751839" y="0"/>
                  </a:lnTo>
                </a:path>
              </a:pathLst>
            </a:custGeom>
            <a:ln w="3175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85" name="object 29">
              <a:extLst>
                <a:ext uri="{FF2B5EF4-FFF2-40B4-BE49-F238E27FC236}">
                  <a16:creationId xmlns:a16="http://schemas.microsoft.com/office/drawing/2014/main" id="{931CF2DF-5E06-8509-036C-F4D7292369B1}"/>
                </a:ext>
              </a:extLst>
            </p:cNvPr>
            <p:cNvSpPr/>
            <p:nvPr/>
          </p:nvSpPr>
          <p:spPr>
            <a:xfrm>
              <a:off x="5036186" y="2762504"/>
              <a:ext cx="97536" cy="64770"/>
            </a:xfrm>
            <a:custGeom>
              <a:avLst/>
              <a:gdLst/>
              <a:ahLst/>
              <a:cxnLst/>
              <a:rect l="l" t="t" r="r" b="b"/>
              <a:pathLst>
                <a:path w="162560" h="107950">
                  <a:moveTo>
                    <a:pt x="0" y="0"/>
                  </a:moveTo>
                  <a:lnTo>
                    <a:pt x="0" y="107950"/>
                  </a:lnTo>
                  <a:lnTo>
                    <a:pt x="162560" y="546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86" name="object 30">
              <a:extLst>
                <a:ext uri="{FF2B5EF4-FFF2-40B4-BE49-F238E27FC236}">
                  <a16:creationId xmlns:a16="http://schemas.microsoft.com/office/drawing/2014/main" id="{193141C4-E966-9007-010B-2AEB6408B6E1}"/>
                </a:ext>
              </a:extLst>
            </p:cNvPr>
            <p:cNvSpPr/>
            <p:nvPr/>
          </p:nvSpPr>
          <p:spPr>
            <a:xfrm>
              <a:off x="5408041" y="2795270"/>
              <a:ext cx="231648" cy="0"/>
            </a:xfrm>
            <a:custGeom>
              <a:avLst/>
              <a:gdLst/>
              <a:ahLst/>
              <a:cxnLst/>
              <a:rect l="l" t="t" r="r" b="b"/>
              <a:pathLst>
                <a:path w="386079">
                  <a:moveTo>
                    <a:pt x="0" y="0"/>
                  </a:moveTo>
                  <a:lnTo>
                    <a:pt x="17779" y="0"/>
                  </a:lnTo>
                </a:path>
                <a:path w="386079">
                  <a:moveTo>
                    <a:pt x="36829" y="0"/>
                  </a:moveTo>
                  <a:lnTo>
                    <a:pt x="54610" y="0"/>
                  </a:lnTo>
                </a:path>
                <a:path w="386079">
                  <a:moveTo>
                    <a:pt x="73660" y="0"/>
                  </a:moveTo>
                  <a:lnTo>
                    <a:pt x="91439" y="0"/>
                  </a:lnTo>
                </a:path>
                <a:path w="386079">
                  <a:moveTo>
                    <a:pt x="110489" y="0"/>
                  </a:moveTo>
                  <a:lnTo>
                    <a:pt x="128270" y="0"/>
                  </a:lnTo>
                </a:path>
                <a:path w="386079">
                  <a:moveTo>
                    <a:pt x="147320" y="0"/>
                  </a:moveTo>
                  <a:lnTo>
                    <a:pt x="165100" y="0"/>
                  </a:lnTo>
                </a:path>
                <a:path w="386079">
                  <a:moveTo>
                    <a:pt x="184150" y="0"/>
                  </a:moveTo>
                  <a:lnTo>
                    <a:pt x="201929" y="0"/>
                  </a:lnTo>
                </a:path>
                <a:path w="386079">
                  <a:moveTo>
                    <a:pt x="219710" y="0"/>
                  </a:moveTo>
                  <a:lnTo>
                    <a:pt x="238760" y="0"/>
                  </a:lnTo>
                </a:path>
                <a:path w="386079">
                  <a:moveTo>
                    <a:pt x="256539" y="0"/>
                  </a:moveTo>
                  <a:lnTo>
                    <a:pt x="275589" y="0"/>
                  </a:lnTo>
                </a:path>
                <a:path w="386079">
                  <a:moveTo>
                    <a:pt x="293370" y="0"/>
                  </a:moveTo>
                  <a:lnTo>
                    <a:pt x="312420" y="0"/>
                  </a:lnTo>
                </a:path>
                <a:path w="386079">
                  <a:moveTo>
                    <a:pt x="330200" y="0"/>
                  </a:moveTo>
                  <a:lnTo>
                    <a:pt x="349250" y="0"/>
                  </a:lnTo>
                </a:path>
                <a:path w="386079">
                  <a:moveTo>
                    <a:pt x="367029" y="0"/>
                  </a:moveTo>
                  <a:lnTo>
                    <a:pt x="386079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87" name="object 31">
              <a:extLst>
                <a:ext uri="{FF2B5EF4-FFF2-40B4-BE49-F238E27FC236}">
                  <a16:creationId xmlns:a16="http://schemas.microsoft.com/office/drawing/2014/main" id="{22752F84-3497-1BFB-7110-691821F090F1}"/>
                </a:ext>
              </a:extLst>
            </p:cNvPr>
            <p:cNvSpPr/>
            <p:nvPr/>
          </p:nvSpPr>
          <p:spPr>
            <a:xfrm>
              <a:off x="5639690" y="2763265"/>
              <a:ext cx="97536" cy="64770"/>
            </a:xfrm>
            <a:custGeom>
              <a:avLst/>
              <a:gdLst/>
              <a:ahLst/>
              <a:cxnLst/>
              <a:rect l="l" t="t" r="r" b="b"/>
              <a:pathLst>
                <a:path w="162560" h="107950">
                  <a:moveTo>
                    <a:pt x="0" y="0"/>
                  </a:moveTo>
                  <a:lnTo>
                    <a:pt x="0" y="107950"/>
                  </a:lnTo>
                  <a:lnTo>
                    <a:pt x="162560" y="53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92" name="object 36">
              <a:extLst>
                <a:ext uri="{FF2B5EF4-FFF2-40B4-BE49-F238E27FC236}">
                  <a16:creationId xmlns:a16="http://schemas.microsoft.com/office/drawing/2014/main" id="{0EAAAAE2-B905-5B66-1AFD-53CBFB273187}"/>
                </a:ext>
              </a:extLst>
            </p:cNvPr>
            <p:cNvSpPr/>
            <p:nvPr/>
          </p:nvSpPr>
          <p:spPr>
            <a:xfrm>
              <a:off x="4075303" y="2765551"/>
              <a:ext cx="98298" cy="64770"/>
            </a:xfrm>
            <a:custGeom>
              <a:avLst/>
              <a:gdLst/>
              <a:ahLst/>
              <a:cxnLst/>
              <a:rect l="l" t="t" r="r" b="b"/>
              <a:pathLst>
                <a:path w="163829" h="107950">
                  <a:moveTo>
                    <a:pt x="0" y="0"/>
                  </a:moveTo>
                  <a:lnTo>
                    <a:pt x="3809" y="107950"/>
                  </a:lnTo>
                  <a:lnTo>
                    <a:pt x="163829" y="495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DA4E826-7260-BF6E-FAB2-A7BF8270E977}"/>
                </a:ext>
              </a:extLst>
            </p:cNvPr>
            <p:cNvGrpSpPr/>
            <p:nvPr/>
          </p:nvGrpSpPr>
          <p:grpSpPr>
            <a:xfrm>
              <a:off x="3615246" y="2589530"/>
              <a:ext cx="558355" cy="248040"/>
              <a:chOff x="2517967" y="3540116"/>
              <a:chExt cx="558355" cy="248040"/>
            </a:xfrm>
          </p:grpSpPr>
          <p:sp>
            <p:nvSpPr>
              <p:cNvPr id="89" name="object 33">
                <a:extLst>
                  <a:ext uri="{FF2B5EF4-FFF2-40B4-BE49-F238E27FC236}">
                    <a16:creationId xmlns:a16="http://schemas.microsoft.com/office/drawing/2014/main" id="{EB8FC9CC-6FCA-514F-E297-2B80590258C4}"/>
                  </a:ext>
                </a:extLst>
              </p:cNvPr>
              <p:cNvSpPr/>
              <p:nvPr/>
            </p:nvSpPr>
            <p:spPr>
              <a:xfrm>
                <a:off x="2527682" y="3755390"/>
                <a:ext cx="455676" cy="0"/>
              </a:xfrm>
              <a:custGeom>
                <a:avLst/>
                <a:gdLst/>
                <a:ahLst/>
                <a:cxnLst/>
                <a:rect l="l" t="t" r="r" b="b"/>
                <a:pathLst>
                  <a:path w="759460">
                    <a:moveTo>
                      <a:pt x="0" y="0"/>
                    </a:moveTo>
                    <a:lnTo>
                      <a:pt x="75946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600"/>
              </a:p>
            </p:txBody>
          </p:sp>
          <p:sp>
            <p:nvSpPr>
              <p:cNvPr id="90" name="object 34">
                <a:extLst>
                  <a:ext uri="{FF2B5EF4-FFF2-40B4-BE49-F238E27FC236}">
                    <a16:creationId xmlns:a16="http://schemas.microsoft.com/office/drawing/2014/main" id="{7A053F75-1F0C-814C-0046-1181619E33BC}"/>
                  </a:ext>
                </a:extLst>
              </p:cNvPr>
              <p:cNvSpPr/>
              <p:nvPr/>
            </p:nvSpPr>
            <p:spPr>
              <a:xfrm>
                <a:off x="2978786" y="3723386"/>
                <a:ext cx="97536" cy="64770"/>
              </a:xfrm>
              <a:custGeom>
                <a:avLst/>
                <a:gdLst/>
                <a:ahLst/>
                <a:cxnLst/>
                <a:rect l="l" t="t" r="r" b="b"/>
                <a:pathLst>
                  <a:path w="162559" h="107950">
                    <a:moveTo>
                      <a:pt x="0" y="0"/>
                    </a:moveTo>
                    <a:lnTo>
                      <a:pt x="0" y="107950"/>
                    </a:lnTo>
                    <a:lnTo>
                      <a:pt x="162559" y="533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600"/>
              </a:p>
            </p:txBody>
          </p:sp>
          <p:sp>
            <p:nvSpPr>
              <p:cNvPr id="108" name="object 47">
                <a:extLst>
                  <a:ext uri="{FF2B5EF4-FFF2-40B4-BE49-F238E27FC236}">
                    <a16:creationId xmlns:a16="http://schemas.microsoft.com/office/drawing/2014/main" id="{3635E99B-79E2-3E9C-86FA-C22A5888F0F0}"/>
                  </a:ext>
                </a:extLst>
              </p:cNvPr>
              <p:cNvSpPr txBox="1"/>
              <p:nvPr/>
            </p:nvSpPr>
            <p:spPr>
              <a:xfrm>
                <a:off x="2517967" y="3540116"/>
                <a:ext cx="470534" cy="19749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200" dirty="0">
                    <a:solidFill>
                      <a:srgbClr val="3B3B3B"/>
                    </a:solidFill>
                    <a:latin typeface="Arial MT"/>
                    <a:cs typeface="Arial MT"/>
                  </a:rPr>
                  <a:t>start</a:t>
                </a:r>
                <a:endParaRPr sz="1200" dirty="0">
                  <a:latin typeface="Arial MT"/>
                  <a:cs typeface="Arial MT"/>
                </a:endParaRPr>
              </a:p>
            </p:txBody>
          </p:sp>
        </p:grpSp>
        <p:sp>
          <p:nvSpPr>
            <p:cNvPr id="6" name="object 52">
              <a:extLst>
                <a:ext uri="{FF2B5EF4-FFF2-40B4-BE49-F238E27FC236}">
                  <a16:creationId xmlns:a16="http://schemas.microsoft.com/office/drawing/2014/main" id="{945F9B06-A764-8388-E5E8-C621369B56DE}"/>
                </a:ext>
              </a:extLst>
            </p:cNvPr>
            <p:cNvSpPr/>
            <p:nvPr/>
          </p:nvSpPr>
          <p:spPr>
            <a:xfrm>
              <a:off x="5773902" y="2630297"/>
              <a:ext cx="329184" cy="329184"/>
            </a:xfrm>
            <a:custGeom>
              <a:avLst/>
              <a:gdLst/>
              <a:ahLst/>
              <a:cxnLst/>
              <a:rect l="l" t="t" r="r" b="b"/>
              <a:pathLst>
                <a:path w="548640" h="548639">
                  <a:moveTo>
                    <a:pt x="274320" y="0"/>
                  </a:moveTo>
                  <a:lnTo>
                    <a:pt x="324534" y="4264"/>
                  </a:lnTo>
                  <a:lnTo>
                    <a:pt x="371425" y="16619"/>
                  </a:lnTo>
                  <a:lnTo>
                    <a:pt x="414302" y="36406"/>
                  </a:lnTo>
                  <a:lnTo>
                    <a:pt x="452475" y="62966"/>
                  </a:lnTo>
                  <a:lnTo>
                    <a:pt x="485254" y="95641"/>
                  </a:lnTo>
                  <a:lnTo>
                    <a:pt x="511951" y="133773"/>
                  </a:lnTo>
                  <a:lnTo>
                    <a:pt x="531873" y="176702"/>
                  </a:lnTo>
                  <a:lnTo>
                    <a:pt x="544333" y="223770"/>
                  </a:lnTo>
                  <a:lnTo>
                    <a:pt x="548640" y="274320"/>
                  </a:lnTo>
                  <a:lnTo>
                    <a:pt x="544333" y="324534"/>
                  </a:lnTo>
                  <a:lnTo>
                    <a:pt x="531873" y="371425"/>
                  </a:lnTo>
                  <a:lnTo>
                    <a:pt x="511951" y="414302"/>
                  </a:lnTo>
                  <a:lnTo>
                    <a:pt x="485254" y="452475"/>
                  </a:lnTo>
                  <a:lnTo>
                    <a:pt x="452475" y="485254"/>
                  </a:lnTo>
                  <a:lnTo>
                    <a:pt x="414302" y="511951"/>
                  </a:lnTo>
                  <a:lnTo>
                    <a:pt x="371425" y="531873"/>
                  </a:lnTo>
                  <a:lnTo>
                    <a:pt x="324534" y="544333"/>
                  </a:lnTo>
                  <a:lnTo>
                    <a:pt x="274320" y="548640"/>
                  </a:lnTo>
                  <a:lnTo>
                    <a:pt x="223770" y="544333"/>
                  </a:lnTo>
                  <a:lnTo>
                    <a:pt x="176702" y="531873"/>
                  </a:lnTo>
                  <a:lnTo>
                    <a:pt x="133773" y="511951"/>
                  </a:lnTo>
                  <a:lnTo>
                    <a:pt x="95641" y="485254"/>
                  </a:lnTo>
                  <a:lnTo>
                    <a:pt x="62966" y="452475"/>
                  </a:lnTo>
                  <a:lnTo>
                    <a:pt x="36406" y="414302"/>
                  </a:lnTo>
                  <a:lnTo>
                    <a:pt x="16619" y="371425"/>
                  </a:lnTo>
                  <a:lnTo>
                    <a:pt x="4264" y="324534"/>
                  </a:lnTo>
                  <a:lnTo>
                    <a:pt x="0" y="274320"/>
                  </a:lnTo>
                  <a:lnTo>
                    <a:pt x="4264" y="223770"/>
                  </a:lnTo>
                  <a:lnTo>
                    <a:pt x="16619" y="176702"/>
                  </a:lnTo>
                  <a:lnTo>
                    <a:pt x="36406" y="133773"/>
                  </a:lnTo>
                  <a:lnTo>
                    <a:pt x="62966" y="95641"/>
                  </a:lnTo>
                  <a:lnTo>
                    <a:pt x="95641" y="62966"/>
                  </a:lnTo>
                  <a:lnTo>
                    <a:pt x="133773" y="36406"/>
                  </a:lnTo>
                  <a:lnTo>
                    <a:pt x="176702" y="16619"/>
                  </a:lnTo>
                  <a:lnTo>
                    <a:pt x="223770" y="4264"/>
                  </a:lnTo>
                  <a:lnTo>
                    <a:pt x="274320" y="0"/>
                  </a:lnTo>
                  <a:close/>
                </a:path>
                <a:path w="548640" h="548639">
                  <a:moveTo>
                    <a:pt x="0" y="0"/>
                  </a:moveTo>
                  <a:lnTo>
                    <a:pt x="0" y="0"/>
                  </a:lnTo>
                </a:path>
                <a:path w="548640" h="548639">
                  <a:moveTo>
                    <a:pt x="548640" y="548640"/>
                  </a:moveTo>
                  <a:lnTo>
                    <a:pt x="548640" y="5486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599F2AD-04FE-BD8E-82BB-C554DEBA1C63}"/>
              </a:ext>
            </a:extLst>
          </p:cNvPr>
          <p:cNvGrpSpPr/>
          <p:nvPr/>
        </p:nvGrpSpPr>
        <p:grpSpPr>
          <a:xfrm>
            <a:off x="3610390" y="4098290"/>
            <a:ext cx="2620612" cy="1508760"/>
            <a:chOff x="3610390" y="4098290"/>
            <a:chExt cx="2620612" cy="1508760"/>
          </a:xfrm>
        </p:grpSpPr>
        <p:sp>
          <p:nvSpPr>
            <p:cNvPr id="93" name="object 4">
              <a:extLst>
                <a:ext uri="{FF2B5EF4-FFF2-40B4-BE49-F238E27FC236}">
                  <a16:creationId xmlns:a16="http://schemas.microsoft.com/office/drawing/2014/main" id="{DDD5CBFC-4095-56CA-55C0-5704DA2799ED}"/>
                </a:ext>
              </a:extLst>
            </p:cNvPr>
            <p:cNvSpPr/>
            <p:nvPr/>
          </p:nvSpPr>
          <p:spPr>
            <a:xfrm>
              <a:off x="4036442" y="4098290"/>
              <a:ext cx="2194560" cy="1508760"/>
            </a:xfrm>
            <a:custGeom>
              <a:avLst/>
              <a:gdLst/>
              <a:ahLst/>
              <a:cxnLst/>
              <a:rect l="l" t="t" r="r" b="b"/>
              <a:pathLst>
                <a:path w="3657600" h="2514600">
                  <a:moveTo>
                    <a:pt x="3657600" y="0"/>
                  </a:moveTo>
                  <a:lnTo>
                    <a:pt x="0" y="0"/>
                  </a:lnTo>
                  <a:lnTo>
                    <a:pt x="0" y="2514600"/>
                  </a:lnTo>
                  <a:lnTo>
                    <a:pt x="1828800" y="2514600"/>
                  </a:lnTo>
                  <a:lnTo>
                    <a:pt x="3657600" y="2514600"/>
                  </a:lnTo>
                  <a:lnTo>
                    <a:pt x="3657600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94" name="object 5">
              <a:extLst>
                <a:ext uri="{FF2B5EF4-FFF2-40B4-BE49-F238E27FC236}">
                  <a16:creationId xmlns:a16="http://schemas.microsoft.com/office/drawing/2014/main" id="{9BDD73B8-981E-2E53-5622-938A193D7016}"/>
                </a:ext>
              </a:extLst>
            </p:cNvPr>
            <p:cNvSpPr/>
            <p:nvPr/>
          </p:nvSpPr>
          <p:spPr>
            <a:xfrm>
              <a:off x="4036442" y="4098290"/>
              <a:ext cx="2194560" cy="1508760"/>
            </a:xfrm>
            <a:custGeom>
              <a:avLst/>
              <a:gdLst/>
              <a:ahLst/>
              <a:cxnLst/>
              <a:rect l="l" t="t" r="r" b="b"/>
              <a:pathLst>
                <a:path w="3657600" h="2514600">
                  <a:moveTo>
                    <a:pt x="1828800" y="2514600"/>
                  </a:moveTo>
                  <a:lnTo>
                    <a:pt x="0" y="2514600"/>
                  </a:lnTo>
                  <a:lnTo>
                    <a:pt x="0" y="0"/>
                  </a:lnTo>
                  <a:lnTo>
                    <a:pt x="3657600" y="0"/>
                  </a:lnTo>
                  <a:lnTo>
                    <a:pt x="3657600" y="2514600"/>
                  </a:lnTo>
                  <a:lnTo>
                    <a:pt x="1828800" y="25146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95" name="object 6">
              <a:extLst>
                <a:ext uri="{FF2B5EF4-FFF2-40B4-BE49-F238E27FC236}">
                  <a16:creationId xmlns:a16="http://schemas.microsoft.com/office/drawing/2014/main" id="{966C0103-44E8-4412-E218-99E1037A1857}"/>
                </a:ext>
              </a:extLst>
            </p:cNvPr>
            <p:cNvSpPr/>
            <p:nvPr/>
          </p:nvSpPr>
          <p:spPr>
            <a:xfrm>
              <a:off x="4722242" y="4235450"/>
              <a:ext cx="822960" cy="960120"/>
            </a:xfrm>
            <a:custGeom>
              <a:avLst/>
              <a:gdLst/>
              <a:ahLst/>
              <a:cxnLst/>
              <a:rect l="l" t="t" r="r" b="b"/>
              <a:pathLst>
                <a:path w="1371600" h="1600200">
                  <a:moveTo>
                    <a:pt x="877187" y="1445260"/>
                  </a:moveTo>
                  <a:lnTo>
                    <a:pt x="520700" y="1445260"/>
                  </a:lnTo>
                  <a:lnTo>
                    <a:pt x="547969" y="1497949"/>
                  </a:lnTo>
                  <a:lnTo>
                    <a:pt x="580359" y="1540946"/>
                  </a:lnTo>
                  <a:lnTo>
                    <a:pt x="616894" y="1573093"/>
                  </a:lnTo>
                  <a:lnTo>
                    <a:pt x="656600" y="1593230"/>
                  </a:lnTo>
                  <a:lnTo>
                    <a:pt x="698500" y="1600200"/>
                  </a:lnTo>
                  <a:lnTo>
                    <a:pt x="738088" y="1594223"/>
                  </a:lnTo>
                  <a:lnTo>
                    <a:pt x="775721" y="1576962"/>
                  </a:lnTo>
                  <a:lnTo>
                    <a:pt x="810533" y="1549414"/>
                  </a:lnTo>
                  <a:lnTo>
                    <a:pt x="841658" y="1512581"/>
                  </a:lnTo>
                  <a:lnTo>
                    <a:pt x="868228" y="1467460"/>
                  </a:lnTo>
                  <a:lnTo>
                    <a:pt x="877187" y="1445260"/>
                  </a:lnTo>
                  <a:close/>
                </a:path>
                <a:path w="1371600" h="1600200">
                  <a:moveTo>
                    <a:pt x="334010" y="146050"/>
                  </a:moveTo>
                  <a:lnTo>
                    <a:pt x="270338" y="163503"/>
                  </a:lnTo>
                  <a:lnTo>
                    <a:pt x="211681" y="211620"/>
                  </a:lnTo>
                  <a:lnTo>
                    <a:pt x="185879" y="245188"/>
                  </a:lnTo>
                  <a:lnTo>
                    <a:pt x="163307" y="284034"/>
                  </a:lnTo>
                  <a:lnTo>
                    <a:pt x="144621" y="327363"/>
                  </a:lnTo>
                  <a:lnTo>
                    <a:pt x="130481" y="374379"/>
                  </a:lnTo>
                  <a:lnTo>
                    <a:pt x="121545" y="424285"/>
                  </a:lnTo>
                  <a:lnTo>
                    <a:pt x="118472" y="476288"/>
                  </a:lnTo>
                  <a:lnTo>
                    <a:pt x="121920" y="529589"/>
                  </a:lnTo>
                  <a:lnTo>
                    <a:pt x="89076" y="542425"/>
                  </a:lnTo>
                  <a:lnTo>
                    <a:pt x="59831" y="567078"/>
                  </a:lnTo>
                  <a:lnTo>
                    <a:pt x="35242" y="601821"/>
                  </a:lnTo>
                  <a:lnTo>
                    <a:pt x="16368" y="644924"/>
                  </a:lnTo>
                  <a:lnTo>
                    <a:pt x="4268" y="694660"/>
                  </a:lnTo>
                  <a:lnTo>
                    <a:pt x="0" y="749300"/>
                  </a:lnTo>
                  <a:lnTo>
                    <a:pt x="4445" y="807759"/>
                  </a:lnTo>
                  <a:lnTo>
                    <a:pt x="17462" y="859789"/>
                  </a:lnTo>
                  <a:lnTo>
                    <a:pt x="38576" y="903247"/>
                  </a:lnTo>
                  <a:lnTo>
                    <a:pt x="67310" y="935989"/>
                  </a:lnTo>
                  <a:lnTo>
                    <a:pt x="51375" y="969228"/>
                  </a:lnTo>
                  <a:lnTo>
                    <a:pt x="39846" y="1005681"/>
                  </a:lnTo>
                  <a:lnTo>
                    <a:pt x="32841" y="1044753"/>
                  </a:lnTo>
                  <a:lnTo>
                    <a:pt x="30479" y="1085850"/>
                  </a:lnTo>
                  <a:lnTo>
                    <a:pt x="33660" y="1136279"/>
                  </a:lnTo>
                  <a:lnTo>
                    <a:pt x="43172" y="1182310"/>
                  </a:lnTo>
                  <a:lnTo>
                    <a:pt x="58971" y="1222810"/>
                  </a:lnTo>
                  <a:lnTo>
                    <a:pt x="81013" y="1256644"/>
                  </a:lnTo>
                  <a:lnTo>
                    <a:pt x="109253" y="1282681"/>
                  </a:lnTo>
                  <a:lnTo>
                    <a:pt x="143646" y="1299787"/>
                  </a:lnTo>
                  <a:lnTo>
                    <a:pt x="184150" y="1306830"/>
                  </a:lnTo>
                  <a:lnTo>
                    <a:pt x="208238" y="1363650"/>
                  </a:lnTo>
                  <a:lnTo>
                    <a:pt x="238007" y="1411722"/>
                  </a:lnTo>
                  <a:lnTo>
                    <a:pt x="272573" y="1450340"/>
                  </a:lnTo>
                  <a:lnTo>
                    <a:pt x="311055" y="1478797"/>
                  </a:lnTo>
                  <a:lnTo>
                    <a:pt x="352571" y="1496389"/>
                  </a:lnTo>
                  <a:lnTo>
                    <a:pt x="396239" y="1502410"/>
                  </a:lnTo>
                  <a:lnTo>
                    <a:pt x="456049" y="1498480"/>
                  </a:lnTo>
                  <a:lnTo>
                    <a:pt x="485139" y="1487170"/>
                  </a:lnTo>
                  <a:lnTo>
                    <a:pt x="500895" y="1469191"/>
                  </a:lnTo>
                  <a:lnTo>
                    <a:pt x="520700" y="1445260"/>
                  </a:lnTo>
                  <a:lnTo>
                    <a:pt x="877187" y="1445260"/>
                  </a:lnTo>
                  <a:lnTo>
                    <a:pt x="889377" y="1415053"/>
                  </a:lnTo>
                  <a:lnTo>
                    <a:pt x="904239" y="1356360"/>
                  </a:lnTo>
                  <a:lnTo>
                    <a:pt x="1100522" y="1356360"/>
                  </a:lnTo>
                  <a:lnTo>
                    <a:pt x="1131570" y="1317625"/>
                  </a:lnTo>
                  <a:lnTo>
                    <a:pt x="1153834" y="1274707"/>
                  </a:lnTo>
                  <a:lnTo>
                    <a:pt x="1170622" y="1225272"/>
                  </a:lnTo>
                  <a:lnTo>
                    <a:pt x="1181219" y="1170419"/>
                  </a:lnTo>
                  <a:lnTo>
                    <a:pt x="1184910" y="1111250"/>
                  </a:lnTo>
                  <a:lnTo>
                    <a:pt x="1219074" y="1098955"/>
                  </a:lnTo>
                  <a:lnTo>
                    <a:pt x="1280160" y="1051089"/>
                  </a:lnTo>
                  <a:lnTo>
                    <a:pt x="1306140" y="1017001"/>
                  </a:lnTo>
                  <a:lnTo>
                    <a:pt x="1328451" y="977133"/>
                  </a:lnTo>
                  <a:lnTo>
                    <a:pt x="1346623" y="932227"/>
                  </a:lnTo>
                  <a:lnTo>
                    <a:pt x="1360185" y="883024"/>
                  </a:lnTo>
                  <a:lnTo>
                    <a:pt x="1368668" y="830268"/>
                  </a:lnTo>
                  <a:lnTo>
                    <a:pt x="1371600" y="774700"/>
                  </a:lnTo>
                  <a:lnTo>
                    <a:pt x="1368345" y="718939"/>
                  </a:lnTo>
                  <a:lnTo>
                    <a:pt x="1358900" y="664845"/>
                  </a:lnTo>
                  <a:lnTo>
                    <a:pt x="1343739" y="613608"/>
                  </a:lnTo>
                  <a:lnTo>
                    <a:pt x="1323339" y="566419"/>
                  </a:lnTo>
                  <a:lnTo>
                    <a:pt x="1329809" y="541198"/>
                  </a:lnTo>
                  <a:lnTo>
                    <a:pt x="1334135" y="515143"/>
                  </a:lnTo>
                  <a:lnTo>
                    <a:pt x="1336555" y="488374"/>
                  </a:lnTo>
                  <a:lnTo>
                    <a:pt x="1337310" y="461010"/>
                  </a:lnTo>
                  <a:lnTo>
                    <a:pt x="1333123" y="401596"/>
                  </a:lnTo>
                  <a:lnTo>
                    <a:pt x="1321176" y="346380"/>
                  </a:lnTo>
                  <a:lnTo>
                    <a:pt x="1302385" y="297021"/>
                  </a:lnTo>
                  <a:lnTo>
                    <a:pt x="1277667" y="255175"/>
                  </a:lnTo>
                  <a:lnTo>
                    <a:pt x="1247939" y="222502"/>
                  </a:lnTo>
                  <a:lnTo>
                    <a:pt x="1214120" y="200660"/>
                  </a:lnTo>
                  <a:lnTo>
                    <a:pt x="1212380" y="191769"/>
                  </a:lnTo>
                  <a:lnTo>
                    <a:pt x="441960" y="191769"/>
                  </a:lnTo>
                  <a:lnTo>
                    <a:pt x="417056" y="171946"/>
                  </a:lnTo>
                  <a:lnTo>
                    <a:pt x="390366" y="157003"/>
                  </a:lnTo>
                  <a:lnTo>
                    <a:pt x="362485" y="148014"/>
                  </a:lnTo>
                  <a:lnTo>
                    <a:pt x="334010" y="146050"/>
                  </a:lnTo>
                  <a:close/>
                </a:path>
                <a:path w="1371600" h="1600200">
                  <a:moveTo>
                    <a:pt x="1100522" y="1356360"/>
                  </a:moveTo>
                  <a:lnTo>
                    <a:pt x="904239" y="1356360"/>
                  </a:lnTo>
                  <a:lnTo>
                    <a:pt x="926842" y="1375826"/>
                  </a:lnTo>
                  <a:lnTo>
                    <a:pt x="950753" y="1390173"/>
                  </a:lnTo>
                  <a:lnTo>
                    <a:pt x="975856" y="1399043"/>
                  </a:lnTo>
                  <a:lnTo>
                    <a:pt x="1002029" y="1402080"/>
                  </a:lnTo>
                  <a:lnTo>
                    <a:pt x="1039058" y="1396250"/>
                  </a:lnTo>
                  <a:lnTo>
                    <a:pt x="1073467" y="1379497"/>
                  </a:lnTo>
                  <a:lnTo>
                    <a:pt x="1100522" y="1356360"/>
                  </a:lnTo>
                  <a:close/>
                </a:path>
                <a:path w="1371600" h="1600200">
                  <a:moveTo>
                    <a:pt x="593089" y="46989"/>
                  </a:moveTo>
                  <a:lnTo>
                    <a:pt x="521238" y="72349"/>
                  </a:lnTo>
                  <a:lnTo>
                    <a:pt x="490037" y="102402"/>
                  </a:lnTo>
                  <a:lnTo>
                    <a:pt x="463285" y="142575"/>
                  </a:lnTo>
                  <a:lnTo>
                    <a:pt x="441960" y="191769"/>
                  </a:lnTo>
                  <a:lnTo>
                    <a:pt x="1212380" y="191769"/>
                  </a:lnTo>
                  <a:lnTo>
                    <a:pt x="1203189" y="144785"/>
                  </a:lnTo>
                  <a:lnTo>
                    <a:pt x="1196102" y="125730"/>
                  </a:lnTo>
                  <a:lnTo>
                    <a:pt x="711200" y="125730"/>
                  </a:lnTo>
                  <a:lnTo>
                    <a:pt x="685244" y="93602"/>
                  </a:lnTo>
                  <a:lnTo>
                    <a:pt x="655955" y="69691"/>
                  </a:lnTo>
                  <a:lnTo>
                    <a:pt x="624760" y="54113"/>
                  </a:lnTo>
                  <a:lnTo>
                    <a:pt x="593089" y="46989"/>
                  </a:lnTo>
                  <a:close/>
                </a:path>
                <a:path w="1371600" h="1600200">
                  <a:moveTo>
                    <a:pt x="835660" y="0"/>
                  </a:moveTo>
                  <a:lnTo>
                    <a:pt x="797639" y="8393"/>
                  </a:lnTo>
                  <a:lnTo>
                    <a:pt x="762952" y="32861"/>
                  </a:lnTo>
                  <a:lnTo>
                    <a:pt x="733496" y="72349"/>
                  </a:lnTo>
                  <a:lnTo>
                    <a:pt x="711200" y="125730"/>
                  </a:lnTo>
                  <a:lnTo>
                    <a:pt x="1196102" y="125730"/>
                  </a:lnTo>
                  <a:lnTo>
                    <a:pt x="1185098" y="96143"/>
                  </a:lnTo>
                  <a:lnTo>
                    <a:pt x="1178439" y="85089"/>
                  </a:lnTo>
                  <a:lnTo>
                    <a:pt x="944879" y="85089"/>
                  </a:lnTo>
                  <a:lnTo>
                    <a:pt x="923170" y="49827"/>
                  </a:lnTo>
                  <a:lnTo>
                    <a:pt x="896937" y="23018"/>
                  </a:lnTo>
                  <a:lnTo>
                    <a:pt x="867370" y="5972"/>
                  </a:lnTo>
                  <a:lnTo>
                    <a:pt x="835660" y="0"/>
                  </a:lnTo>
                  <a:close/>
                </a:path>
                <a:path w="1371600" h="1600200">
                  <a:moveTo>
                    <a:pt x="1062989" y="0"/>
                  </a:moveTo>
                  <a:lnTo>
                    <a:pt x="1029176" y="5794"/>
                  </a:lnTo>
                  <a:lnTo>
                    <a:pt x="997267" y="22542"/>
                  </a:lnTo>
                  <a:lnTo>
                    <a:pt x="968692" y="49291"/>
                  </a:lnTo>
                  <a:lnTo>
                    <a:pt x="944879" y="85089"/>
                  </a:lnTo>
                  <a:lnTo>
                    <a:pt x="1178439" y="85089"/>
                  </a:lnTo>
                  <a:lnTo>
                    <a:pt x="1160938" y="56038"/>
                  </a:lnTo>
                  <a:lnTo>
                    <a:pt x="1131805" y="25776"/>
                  </a:lnTo>
                  <a:lnTo>
                    <a:pt x="1098791" y="6661"/>
                  </a:lnTo>
                  <a:lnTo>
                    <a:pt x="1062989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96" name="object 7">
              <a:extLst>
                <a:ext uri="{FF2B5EF4-FFF2-40B4-BE49-F238E27FC236}">
                  <a16:creationId xmlns:a16="http://schemas.microsoft.com/office/drawing/2014/main" id="{70115FA9-75F2-74DE-3CA2-BEC30645155F}"/>
                </a:ext>
              </a:extLst>
            </p:cNvPr>
            <p:cNvSpPr/>
            <p:nvPr/>
          </p:nvSpPr>
          <p:spPr>
            <a:xfrm>
              <a:off x="4722242" y="4235450"/>
              <a:ext cx="822960" cy="960120"/>
            </a:xfrm>
            <a:custGeom>
              <a:avLst/>
              <a:gdLst/>
              <a:ahLst/>
              <a:cxnLst/>
              <a:rect l="l" t="t" r="r" b="b"/>
              <a:pathLst>
                <a:path w="1371600" h="1600200">
                  <a:moveTo>
                    <a:pt x="121920" y="529589"/>
                  </a:moveTo>
                  <a:lnTo>
                    <a:pt x="118472" y="476288"/>
                  </a:lnTo>
                  <a:lnTo>
                    <a:pt x="121545" y="424285"/>
                  </a:lnTo>
                  <a:lnTo>
                    <a:pt x="130481" y="374379"/>
                  </a:lnTo>
                  <a:lnTo>
                    <a:pt x="144621" y="327363"/>
                  </a:lnTo>
                  <a:lnTo>
                    <a:pt x="163307" y="284034"/>
                  </a:lnTo>
                  <a:lnTo>
                    <a:pt x="185879" y="245188"/>
                  </a:lnTo>
                  <a:lnTo>
                    <a:pt x="211681" y="211620"/>
                  </a:lnTo>
                  <a:lnTo>
                    <a:pt x="240053" y="184127"/>
                  </a:lnTo>
                  <a:lnTo>
                    <a:pt x="301876" y="150546"/>
                  </a:lnTo>
                  <a:lnTo>
                    <a:pt x="334010" y="146050"/>
                  </a:lnTo>
                  <a:lnTo>
                    <a:pt x="362485" y="148014"/>
                  </a:lnTo>
                  <a:lnTo>
                    <a:pt x="390366" y="157003"/>
                  </a:lnTo>
                  <a:lnTo>
                    <a:pt x="417056" y="171946"/>
                  </a:lnTo>
                  <a:lnTo>
                    <a:pt x="441960" y="191769"/>
                  </a:lnTo>
                  <a:lnTo>
                    <a:pt x="463285" y="142575"/>
                  </a:lnTo>
                  <a:lnTo>
                    <a:pt x="490037" y="102402"/>
                  </a:lnTo>
                  <a:lnTo>
                    <a:pt x="521238" y="72349"/>
                  </a:lnTo>
                  <a:lnTo>
                    <a:pt x="555914" y="53512"/>
                  </a:lnTo>
                  <a:lnTo>
                    <a:pt x="593089" y="46989"/>
                  </a:lnTo>
                  <a:lnTo>
                    <a:pt x="624760" y="54113"/>
                  </a:lnTo>
                  <a:lnTo>
                    <a:pt x="655955" y="69691"/>
                  </a:lnTo>
                  <a:lnTo>
                    <a:pt x="685244" y="93602"/>
                  </a:lnTo>
                  <a:lnTo>
                    <a:pt x="711200" y="125730"/>
                  </a:lnTo>
                  <a:lnTo>
                    <a:pt x="733504" y="72330"/>
                  </a:lnTo>
                  <a:lnTo>
                    <a:pt x="762952" y="32861"/>
                  </a:lnTo>
                  <a:lnTo>
                    <a:pt x="797639" y="8393"/>
                  </a:lnTo>
                  <a:lnTo>
                    <a:pt x="835660" y="0"/>
                  </a:lnTo>
                  <a:lnTo>
                    <a:pt x="867370" y="5972"/>
                  </a:lnTo>
                  <a:lnTo>
                    <a:pt x="896937" y="23018"/>
                  </a:lnTo>
                  <a:lnTo>
                    <a:pt x="923170" y="49827"/>
                  </a:lnTo>
                  <a:lnTo>
                    <a:pt x="944879" y="85089"/>
                  </a:lnTo>
                  <a:lnTo>
                    <a:pt x="968692" y="49291"/>
                  </a:lnTo>
                  <a:lnTo>
                    <a:pt x="997267" y="22542"/>
                  </a:lnTo>
                  <a:lnTo>
                    <a:pt x="1029176" y="5794"/>
                  </a:lnTo>
                  <a:lnTo>
                    <a:pt x="1062989" y="0"/>
                  </a:lnTo>
                  <a:lnTo>
                    <a:pt x="1098791" y="6661"/>
                  </a:lnTo>
                  <a:lnTo>
                    <a:pt x="1131805" y="25776"/>
                  </a:lnTo>
                  <a:lnTo>
                    <a:pt x="1160938" y="56038"/>
                  </a:lnTo>
                  <a:lnTo>
                    <a:pt x="1185098" y="96143"/>
                  </a:lnTo>
                  <a:lnTo>
                    <a:pt x="1203189" y="144785"/>
                  </a:lnTo>
                  <a:lnTo>
                    <a:pt x="1214120" y="200660"/>
                  </a:lnTo>
                  <a:lnTo>
                    <a:pt x="1247939" y="222502"/>
                  </a:lnTo>
                  <a:lnTo>
                    <a:pt x="1277667" y="255175"/>
                  </a:lnTo>
                  <a:lnTo>
                    <a:pt x="1302385" y="297021"/>
                  </a:lnTo>
                  <a:lnTo>
                    <a:pt x="1321176" y="346380"/>
                  </a:lnTo>
                  <a:lnTo>
                    <a:pt x="1333123" y="401596"/>
                  </a:lnTo>
                  <a:lnTo>
                    <a:pt x="1337310" y="461010"/>
                  </a:lnTo>
                  <a:lnTo>
                    <a:pt x="1336555" y="488374"/>
                  </a:lnTo>
                  <a:lnTo>
                    <a:pt x="1334135" y="515143"/>
                  </a:lnTo>
                  <a:lnTo>
                    <a:pt x="1329809" y="541198"/>
                  </a:lnTo>
                  <a:lnTo>
                    <a:pt x="1323339" y="566419"/>
                  </a:lnTo>
                  <a:lnTo>
                    <a:pt x="1343739" y="613608"/>
                  </a:lnTo>
                  <a:lnTo>
                    <a:pt x="1358900" y="664845"/>
                  </a:lnTo>
                  <a:lnTo>
                    <a:pt x="1368345" y="718939"/>
                  </a:lnTo>
                  <a:lnTo>
                    <a:pt x="1371600" y="774700"/>
                  </a:lnTo>
                  <a:lnTo>
                    <a:pt x="1368668" y="830268"/>
                  </a:lnTo>
                  <a:lnTo>
                    <a:pt x="1360185" y="883024"/>
                  </a:lnTo>
                  <a:lnTo>
                    <a:pt x="1346623" y="932227"/>
                  </a:lnTo>
                  <a:lnTo>
                    <a:pt x="1328451" y="977133"/>
                  </a:lnTo>
                  <a:lnTo>
                    <a:pt x="1306140" y="1017001"/>
                  </a:lnTo>
                  <a:lnTo>
                    <a:pt x="1280160" y="1051089"/>
                  </a:lnTo>
                  <a:lnTo>
                    <a:pt x="1250981" y="1078655"/>
                  </a:lnTo>
                  <a:lnTo>
                    <a:pt x="1184910" y="1111250"/>
                  </a:lnTo>
                  <a:lnTo>
                    <a:pt x="1181219" y="1170419"/>
                  </a:lnTo>
                  <a:lnTo>
                    <a:pt x="1170622" y="1225272"/>
                  </a:lnTo>
                  <a:lnTo>
                    <a:pt x="1153834" y="1274707"/>
                  </a:lnTo>
                  <a:lnTo>
                    <a:pt x="1131570" y="1317625"/>
                  </a:lnTo>
                  <a:lnTo>
                    <a:pt x="1104542" y="1352922"/>
                  </a:lnTo>
                  <a:lnTo>
                    <a:pt x="1073467" y="1379497"/>
                  </a:lnTo>
                  <a:lnTo>
                    <a:pt x="1039058" y="1396250"/>
                  </a:lnTo>
                  <a:lnTo>
                    <a:pt x="1002029" y="1402080"/>
                  </a:lnTo>
                  <a:lnTo>
                    <a:pt x="975856" y="1399043"/>
                  </a:lnTo>
                  <a:lnTo>
                    <a:pt x="950753" y="1390173"/>
                  </a:lnTo>
                  <a:lnTo>
                    <a:pt x="926842" y="1375826"/>
                  </a:lnTo>
                  <a:lnTo>
                    <a:pt x="904239" y="1356360"/>
                  </a:lnTo>
                  <a:lnTo>
                    <a:pt x="889377" y="1415053"/>
                  </a:lnTo>
                  <a:lnTo>
                    <a:pt x="868228" y="1467460"/>
                  </a:lnTo>
                  <a:lnTo>
                    <a:pt x="841658" y="1512581"/>
                  </a:lnTo>
                  <a:lnTo>
                    <a:pt x="810533" y="1549414"/>
                  </a:lnTo>
                  <a:lnTo>
                    <a:pt x="775721" y="1576962"/>
                  </a:lnTo>
                  <a:lnTo>
                    <a:pt x="738088" y="1594223"/>
                  </a:lnTo>
                  <a:lnTo>
                    <a:pt x="698500" y="1600200"/>
                  </a:lnTo>
                  <a:lnTo>
                    <a:pt x="656600" y="1593230"/>
                  </a:lnTo>
                  <a:lnTo>
                    <a:pt x="616894" y="1573093"/>
                  </a:lnTo>
                  <a:lnTo>
                    <a:pt x="580359" y="1540946"/>
                  </a:lnTo>
                  <a:lnTo>
                    <a:pt x="547969" y="1497949"/>
                  </a:lnTo>
                  <a:lnTo>
                    <a:pt x="520700" y="1445260"/>
                  </a:lnTo>
                  <a:lnTo>
                    <a:pt x="500895" y="1469191"/>
                  </a:lnTo>
                  <a:lnTo>
                    <a:pt x="485139" y="1487170"/>
                  </a:lnTo>
                  <a:lnTo>
                    <a:pt x="456049" y="1498480"/>
                  </a:lnTo>
                  <a:lnTo>
                    <a:pt x="396239" y="1502410"/>
                  </a:lnTo>
                  <a:lnTo>
                    <a:pt x="352571" y="1496389"/>
                  </a:lnTo>
                  <a:lnTo>
                    <a:pt x="311055" y="1478797"/>
                  </a:lnTo>
                  <a:lnTo>
                    <a:pt x="272573" y="1450340"/>
                  </a:lnTo>
                  <a:lnTo>
                    <a:pt x="238007" y="1411722"/>
                  </a:lnTo>
                  <a:lnTo>
                    <a:pt x="208238" y="1363650"/>
                  </a:lnTo>
                  <a:lnTo>
                    <a:pt x="184150" y="1306830"/>
                  </a:lnTo>
                  <a:lnTo>
                    <a:pt x="143646" y="1299787"/>
                  </a:lnTo>
                  <a:lnTo>
                    <a:pt x="109253" y="1282681"/>
                  </a:lnTo>
                  <a:lnTo>
                    <a:pt x="81013" y="1256644"/>
                  </a:lnTo>
                  <a:lnTo>
                    <a:pt x="58971" y="1222810"/>
                  </a:lnTo>
                  <a:lnTo>
                    <a:pt x="43172" y="1182310"/>
                  </a:lnTo>
                  <a:lnTo>
                    <a:pt x="33660" y="1136279"/>
                  </a:lnTo>
                  <a:lnTo>
                    <a:pt x="30479" y="1085850"/>
                  </a:lnTo>
                  <a:lnTo>
                    <a:pt x="32841" y="1044753"/>
                  </a:lnTo>
                  <a:lnTo>
                    <a:pt x="39846" y="1005681"/>
                  </a:lnTo>
                  <a:lnTo>
                    <a:pt x="51375" y="969228"/>
                  </a:lnTo>
                  <a:lnTo>
                    <a:pt x="67310" y="935989"/>
                  </a:lnTo>
                  <a:lnTo>
                    <a:pt x="38576" y="903247"/>
                  </a:lnTo>
                  <a:lnTo>
                    <a:pt x="17462" y="859789"/>
                  </a:lnTo>
                  <a:lnTo>
                    <a:pt x="4445" y="807759"/>
                  </a:lnTo>
                  <a:lnTo>
                    <a:pt x="0" y="749300"/>
                  </a:lnTo>
                  <a:lnTo>
                    <a:pt x="4268" y="694660"/>
                  </a:lnTo>
                  <a:lnTo>
                    <a:pt x="16368" y="644924"/>
                  </a:lnTo>
                  <a:lnTo>
                    <a:pt x="35242" y="601821"/>
                  </a:lnTo>
                  <a:lnTo>
                    <a:pt x="59831" y="567078"/>
                  </a:lnTo>
                  <a:lnTo>
                    <a:pt x="89076" y="542425"/>
                  </a:lnTo>
                  <a:lnTo>
                    <a:pt x="121920" y="529589"/>
                  </a:lnTo>
                  <a:close/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121920" y="529589"/>
                  </a:moveTo>
                  <a:lnTo>
                    <a:pt x="124221" y="544056"/>
                  </a:lnTo>
                  <a:lnTo>
                    <a:pt x="127000" y="558641"/>
                  </a:lnTo>
                  <a:lnTo>
                    <a:pt x="129778" y="572988"/>
                  </a:lnTo>
                  <a:lnTo>
                    <a:pt x="132079" y="586739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441960" y="191769"/>
                  </a:moveTo>
                  <a:lnTo>
                    <a:pt x="453747" y="203140"/>
                  </a:lnTo>
                  <a:lnTo>
                    <a:pt x="465772" y="216058"/>
                  </a:lnTo>
                  <a:lnTo>
                    <a:pt x="477321" y="230167"/>
                  </a:lnTo>
                  <a:lnTo>
                    <a:pt x="487679" y="245110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711200" y="125730"/>
                  </a:moveTo>
                  <a:lnTo>
                    <a:pt x="707826" y="137794"/>
                  </a:lnTo>
                  <a:lnTo>
                    <a:pt x="705167" y="150812"/>
                  </a:lnTo>
                  <a:lnTo>
                    <a:pt x="702984" y="164306"/>
                  </a:lnTo>
                  <a:lnTo>
                    <a:pt x="701039" y="177800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944879" y="85089"/>
                  </a:moveTo>
                  <a:lnTo>
                    <a:pt x="938113" y="99476"/>
                  </a:lnTo>
                  <a:lnTo>
                    <a:pt x="932656" y="115411"/>
                  </a:lnTo>
                  <a:lnTo>
                    <a:pt x="927913" y="132060"/>
                  </a:lnTo>
                  <a:lnTo>
                    <a:pt x="923289" y="148589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1214120" y="200660"/>
                  </a:moveTo>
                  <a:lnTo>
                    <a:pt x="1215806" y="212863"/>
                  </a:lnTo>
                  <a:lnTo>
                    <a:pt x="1218088" y="227806"/>
                  </a:lnTo>
                  <a:lnTo>
                    <a:pt x="1219656" y="241557"/>
                  </a:lnTo>
                  <a:lnTo>
                    <a:pt x="1219200" y="250189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1323339" y="566419"/>
                  </a:moveTo>
                  <a:lnTo>
                    <a:pt x="1314231" y="594221"/>
                  </a:lnTo>
                  <a:lnTo>
                    <a:pt x="1303813" y="620236"/>
                  </a:lnTo>
                  <a:lnTo>
                    <a:pt x="1291728" y="644108"/>
                  </a:lnTo>
                  <a:lnTo>
                    <a:pt x="1277620" y="665480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1184910" y="1111250"/>
                  </a:moveTo>
                  <a:lnTo>
                    <a:pt x="1177901" y="1028700"/>
                  </a:lnTo>
                  <a:lnTo>
                    <a:pt x="1164590" y="977900"/>
                  </a:lnTo>
                  <a:lnTo>
                    <a:pt x="1144081" y="927523"/>
                  </a:lnTo>
                  <a:lnTo>
                    <a:pt x="1115883" y="882650"/>
                  </a:lnTo>
                  <a:lnTo>
                    <a:pt x="1079500" y="848360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904239" y="1356360"/>
                  </a:moveTo>
                  <a:lnTo>
                    <a:pt x="907414" y="1338480"/>
                  </a:lnTo>
                  <a:lnTo>
                    <a:pt x="909637" y="1320958"/>
                  </a:lnTo>
                  <a:lnTo>
                    <a:pt x="911383" y="1303674"/>
                  </a:lnTo>
                  <a:lnTo>
                    <a:pt x="913129" y="1286510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521970" y="1445260"/>
                  </a:moveTo>
                  <a:lnTo>
                    <a:pt x="515004" y="1430317"/>
                  </a:lnTo>
                  <a:lnTo>
                    <a:pt x="509111" y="1414303"/>
                  </a:lnTo>
                  <a:lnTo>
                    <a:pt x="503932" y="1397575"/>
                  </a:lnTo>
                  <a:lnTo>
                    <a:pt x="499110" y="1380490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184150" y="1306830"/>
                  </a:moveTo>
                  <a:lnTo>
                    <a:pt x="192920" y="1303932"/>
                  </a:lnTo>
                  <a:lnTo>
                    <a:pt x="201930" y="1300797"/>
                  </a:lnTo>
                  <a:lnTo>
                    <a:pt x="210939" y="1297185"/>
                  </a:lnTo>
                  <a:lnTo>
                    <a:pt x="219710" y="1292860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67310" y="935989"/>
                  </a:moveTo>
                  <a:lnTo>
                    <a:pt x="84117" y="949682"/>
                  </a:lnTo>
                  <a:lnTo>
                    <a:pt x="102711" y="960754"/>
                  </a:lnTo>
                  <a:lnTo>
                    <a:pt x="123924" y="967065"/>
                  </a:lnTo>
                  <a:lnTo>
                    <a:pt x="148589" y="966469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97" name="object 8">
              <a:extLst>
                <a:ext uri="{FF2B5EF4-FFF2-40B4-BE49-F238E27FC236}">
                  <a16:creationId xmlns:a16="http://schemas.microsoft.com/office/drawing/2014/main" id="{ADBCEB57-4BE2-1A46-6E08-F231D11679F1}"/>
                </a:ext>
              </a:extLst>
            </p:cNvPr>
            <p:cNvSpPr/>
            <p:nvPr/>
          </p:nvSpPr>
          <p:spPr>
            <a:xfrm>
              <a:off x="4173602" y="4509770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5334" y="3036"/>
                  </a:lnTo>
                  <a:lnTo>
                    <a:pt x="250031" y="11906"/>
                  </a:lnTo>
                  <a:lnTo>
                    <a:pt x="207347" y="26253"/>
                  </a:lnTo>
                  <a:lnTo>
                    <a:pt x="167639" y="45719"/>
                  </a:lnTo>
                  <a:lnTo>
                    <a:pt x="131266" y="69949"/>
                  </a:lnTo>
                  <a:lnTo>
                    <a:pt x="98583" y="98583"/>
                  </a:lnTo>
                  <a:lnTo>
                    <a:pt x="69949" y="131266"/>
                  </a:lnTo>
                  <a:lnTo>
                    <a:pt x="45719" y="167639"/>
                  </a:lnTo>
                  <a:lnTo>
                    <a:pt x="26253" y="207347"/>
                  </a:lnTo>
                  <a:lnTo>
                    <a:pt x="11906" y="250031"/>
                  </a:lnTo>
                  <a:lnTo>
                    <a:pt x="3036" y="295334"/>
                  </a:lnTo>
                  <a:lnTo>
                    <a:pt x="0" y="342900"/>
                  </a:lnTo>
                  <a:lnTo>
                    <a:pt x="3036" y="390465"/>
                  </a:lnTo>
                  <a:lnTo>
                    <a:pt x="11906" y="435768"/>
                  </a:lnTo>
                  <a:lnTo>
                    <a:pt x="26253" y="478452"/>
                  </a:lnTo>
                  <a:lnTo>
                    <a:pt x="45720" y="518160"/>
                  </a:lnTo>
                  <a:lnTo>
                    <a:pt x="69949" y="554533"/>
                  </a:lnTo>
                  <a:lnTo>
                    <a:pt x="98583" y="587216"/>
                  </a:lnTo>
                  <a:lnTo>
                    <a:pt x="131266" y="615850"/>
                  </a:lnTo>
                  <a:lnTo>
                    <a:pt x="167640" y="640080"/>
                  </a:lnTo>
                  <a:lnTo>
                    <a:pt x="207347" y="659546"/>
                  </a:lnTo>
                  <a:lnTo>
                    <a:pt x="250031" y="673893"/>
                  </a:lnTo>
                  <a:lnTo>
                    <a:pt x="295334" y="682763"/>
                  </a:lnTo>
                  <a:lnTo>
                    <a:pt x="342900" y="685800"/>
                  </a:lnTo>
                  <a:lnTo>
                    <a:pt x="390465" y="682763"/>
                  </a:lnTo>
                  <a:lnTo>
                    <a:pt x="435768" y="673893"/>
                  </a:lnTo>
                  <a:lnTo>
                    <a:pt x="478452" y="659546"/>
                  </a:lnTo>
                  <a:lnTo>
                    <a:pt x="518160" y="640080"/>
                  </a:lnTo>
                  <a:lnTo>
                    <a:pt x="554533" y="615850"/>
                  </a:lnTo>
                  <a:lnTo>
                    <a:pt x="587216" y="587216"/>
                  </a:lnTo>
                  <a:lnTo>
                    <a:pt x="615850" y="554533"/>
                  </a:lnTo>
                  <a:lnTo>
                    <a:pt x="640080" y="518160"/>
                  </a:lnTo>
                  <a:lnTo>
                    <a:pt x="659546" y="478452"/>
                  </a:lnTo>
                  <a:lnTo>
                    <a:pt x="673893" y="435768"/>
                  </a:lnTo>
                  <a:lnTo>
                    <a:pt x="682763" y="390465"/>
                  </a:lnTo>
                  <a:lnTo>
                    <a:pt x="685800" y="342900"/>
                  </a:lnTo>
                  <a:lnTo>
                    <a:pt x="682763" y="295334"/>
                  </a:lnTo>
                  <a:lnTo>
                    <a:pt x="673893" y="250031"/>
                  </a:lnTo>
                  <a:lnTo>
                    <a:pt x="659546" y="207347"/>
                  </a:lnTo>
                  <a:lnTo>
                    <a:pt x="640079" y="167639"/>
                  </a:lnTo>
                  <a:lnTo>
                    <a:pt x="615850" y="131266"/>
                  </a:lnTo>
                  <a:lnTo>
                    <a:pt x="587216" y="98583"/>
                  </a:lnTo>
                  <a:lnTo>
                    <a:pt x="554533" y="69949"/>
                  </a:lnTo>
                  <a:lnTo>
                    <a:pt x="518159" y="45719"/>
                  </a:lnTo>
                  <a:lnTo>
                    <a:pt x="478452" y="26253"/>
                  </a:lnTo>
                  <a:lnTo>
                    <a:pt x="435768" y="11906"/>
                  </a:lnTo>
                  <a:lnTo>
                    <a:pt x="390465" y="3036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98" name="object 9">
              <a:extLst>
                <a:ext uri="{FF2B5EF4-FFF2-40B4-BE49-F238E27FC236}">
                  <a16:creationId xmlns:a16="http://schemas.microsoft.com/office/drawing/2014/main" id="{F0B35A63-AF2D-F11E-AD72-B529E28C422E}"/>
                </a:ext>
              </a:extLst>
            </p:cNvPr>
            <p:cNvSpPr/>
            <p:nvPr/>
          </p:nvSpPr>
          <p:spPr>
            <a:xfrm>
              <a:off x="4173602" y="4509770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390465" y="3036"/>
                  </a:lnTo>
                  <a:lnTo>
                    <a:pt x="435768" y="11906"/>
                  </a:lnTo>
                  <a:lnTo>
                    <a:pt x="478452" y="26253"/>
                  </a:lnTo>
                  <a:lnTo>
                    <a:pt x="518159" y="45719"/>
                  </a:lnTo>
                  <a:lnTo>
                    <a:pt x="554533" y="69949"/>
                  </a:lnTo>
                  <a:lnTo>
                    <a:pt x="587216" y="98583"/>
                  </a:lnTo>
                  <a:lnTo>
                    <a:pt x="615850" y="131266"/>
                  </a:lnTo>
                  <a:lnTo>
                    <a:pt x="640079" y="167639"/>
                  </a:lnTo>
                  <a:lnTo>
                    <a:pt x="659546" y="207347"/>
                  </a:lnTo>
                  <a:lnTo>
                    <a:pt x="673893" y="250031"/>
                  </a:lnTo>
                  <a:lnTo>
                    <a:pt x="682763" y="295334"/>
                  </a:lnTo>
                  <a:lnTo>
                    <a:pt x="685800" y="342900"/>
                  </a:lnTo>
                  <a:lnTo>
                    <a:pt x="682763" y="390465"/>
                  </a:lnTo>
                  <a:lnTo>
                    <a:pt x="673893" y="435768"/>
                  </a:lnTo>
                  <a:lnTo>
                    <a:pt x="659546" y="478452"/>
                  </a:lnTo>
                  <a:lnTo>
                    <a:pt x="640080" y="518160"/>
                  </a:lnTo>
                  <a:lnTo>
                    <a:pt x="615850" y="554533"/>
                  </a:lnTo>
                  <a:lnTo>
                    <a:pt x="587216" y="587216"/>
                  </a:lnTo>
                  <a:lnTo>
                    <a:pt x="554533" y="615850"/>
                  </a:lnTo>
                  <a:lnTo>
                    <a:pt x="518160" y="640080"/>
                  </a:lnTo>
                  <a:lnTo>
                    <a:pt x="478452" y="659546"/>
                  </a:lnTo>
                  <a:lnTo>
                    <a:pt x="435768" y="673893"/>
                  </a:lnTo>
                  <a:lnTo>
                    <a:pt x="390465" y="682763"/>
                  </a:lnTo>
                  <a:lnTo>
                    <a:pt x="342900" y="685800"/>
                  </a:lnTo>
                  <a:lnTo>
                    <a:pt x="295334" y="682763"/>
                  </a:lnTo>
                  <a:lnTo>
                    <a:pt x="250031" y="673893"/>
                  </a:lnTo>
                  <a:lnTo>
                    <a:pt x="207347" y="659546"/>
                  </a:lnTo>
                  <a:lnTo>
                    <a:pt x="167640" y="640080"/>
                  </a:lnTo>
                  <a:lnTo>
                    <a:pt x="131266" y="615850"/>
                  </a:lnTo>
                  <a:lnTo>
                    <a:pt x="98583" y="587216"/>
                  </a:lnTo>
                  <a:lnTo>
                    <a:pt x="69949" y="554533"/>
                  </a:lnTo>
                  <a:lnTo>
                    <a:pt x="45720" y="518160"/>
                  </a:lnTo>
                  <a:lnTo>
                    <a:pt x="26253" y="478452"/>
                  </a:lnTo>
                  <a:lnTo>
                    <a:pt x="11906" y="435768"/>
                  </a:lnTo>
                  <a:lnTo>
                    <a:pt x="3036" y="390465"/>
                  </a:lnTo>
                  <a:lnTo>
                    <a:pt x="0" y="342900"/>
                  </a:lnTo>
                  <a:lnTo>
                    <a:pt x="3036" y="295334"/>
                  </a:lnTo>
                  <a:lnTo>
                    <a:pt x="11906" y="250031"/>
                  </a:lnTo>
                  <a:lnTo>
                    <a:pt x="26253" y="207347"/>
                  </a:lnTo>
                  <a:lnTo>
                    <a:pt x="45719" y="167639"/>
                  </a:lnTo>
                  <a:lnTo>
                    <a:pt x="69949" y="131266"/>
                  </a:lnTo>
                  <a:lnTo>
                    <a:pt x="98583" y="98583"/>
                  </a:lnTo>
                  <a:lnTo>
                    <a:pt x="131266" y="69949"/>
                  </a:lnTo>
                  <a:lnTo>
                    <a:pt x="167639" y="45719"/>
                  </a:lnTo>
                  <a:lnTo>
                    <a:pt x="207347" y="26253"/>
                  </a:lnTo>
                  <a:lnTo>
                    <a:pt x="250031" y="11906"/>
                  </a:lnTo>
                  <a:lnTo>
                    <a:pt x="295334" y="3036"/>
                  </a:lnTo>
                  <a:lnTo>
                    <a:pt x="342900" y="0"/>
                  </a:lnTo>
                  <a:close/>
                </a:path>
                <a:path w="685800" h="685800">
                  <a:moveTo>
                    <a:pt x="0" y="0"/>
                  </a:moveTo>
                  <a:lnTo>
                    <a:pt x="0" y="0"/>
                  </a:lnTo>
                </a:path>
                <a:path w="685800" h="685800">
                  <a:moveTo>
                    <a:pt x="685800" y="685800"/>
                  </a:moveTo>
                  <a:lnTo>
                    <a:pt x="685800" y="68580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99" name="object 10">
              <a:extLst>
                <a:ext uri="{FF2B5EF4-FFF2-40B4-BE49-F238E27FC236}">
                  <a16:creationId xmlns:a16="http://schemas.microsoft.com/office/drawing/2014/main" id="{4765269F-0AD6-3D4E-4485-60F41F728E19}"/>
                </a:ext>
              </a:extLst>
            </p:cNvPr>
            <p:cNvSpPr/>
            <p:nvPr/>
          </p:nvSpPr>
          <p:spPr>
            <a:xfrm>
              <a:off x="5737225" y="4509770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5334" y="3036"/>
                  </a:lnTo>
                  <a:lnTo>
                    <a:pt x="250031" y="11906"/>
                  </a:lnTo>
                  <a:lnTo>
                    <a:pt x="207347" y="26253"/>
                  </a:lnTo>
                  <a:lnTo>
                    <a:pt x="167639" y="45719"/>
                  </a:lnTo>
                  <a:lnTo>
                    <a:pt x="131266" y="69949"/>
                  </a:lnTo>
                  <a:lnTo>
                    <a:pt x="98583" y="98583"/>
                  </a:lnTo>
                  <a:lnTo>
                    <a:pt x="69949" y="131266"/>
                  </a:lnTo>
                  <a:lnTo>
                    <a:pt x="45719" y="167639"/>
                  </a:lnTo>
                  <a:lnTo>
                    <a:pt x="26253" y="207347"/>
                  </a:lnTo>
                  <a:lnTo>
                    <a:pt x="11906" y="250031"/>
                  </a:lnTo>
                  <a:lnTo>
                    <a:pt x="3036" y="295334"/>
                  </a:lnTo>
                  <a:lnTo>
                    <a:pt x="0" y="342900"/>
                  </a:lnTo>
                  <a:lnTo>
                    <a:pt x="3036" y="390465"/>
                  </a:lnTo>
                  <a:lnTo>
                    <a:pt x="11906" y="435768"/>
                  </a:lnTo>
                  <a:lnTo>
                    <a:pt x="26253" y="478452"/>
                  </a:lnTo>
                  <a:lnTo>
                    <a:pt x="45720" y="518160"/>
                  </a:lnTo>
                  <a:lnTo>
                    <a:pt x="69949" y="554533"/>
                  </a:lnTo>
                  <a:lnTo>
                    <a:pt x="98583" y="587216"/>
                  </a:lnTo>
                  <a:lnTo>
                    <a:pt x="131266" y="615850"/>
                  </a:lnTo>
                  <a:lnTo>
                    <a:pt x="167640" y="640080"/>
                  </a:lnTo>
                  <a:lnTo>
                    <a:pt x="207347" y="659546"/>
                  </a:lnTo>
                  <a:lnTo>
                    <a:pt x="250031" y="673893"/>
                  </a:lnTo>
                  <a:lnTo>
                    <a:pt x="295334" y="682763"/>
                  </a:lnTo>
                  <a:lnTo>
                    <a:pt x="342900" y="685800"/>
                  </a:lnTo>
                  <a:lnTo>
                    <a:pt x="390465" y="682763"/>
                  </a:lnTo>
                  <a:lnTo>
                    <a:pt x="435768" y="673893"/>
                  </a:lnTo>
                  <a:lnTo>
                    <a:pt x="478452" y="659546"/>
                  </a:lnTo>
                  <a:lnTo>
                    <a:pt x="518160" y="640080"/>
                  </a:lnTo>
                  <a:lnTo>
                    <a:pt x="554533" y="615850"/>
                  </a:lnTo>
                  <a:lnTo>
                    <a:pt x="587216" y="587216"/>
                  </a:lnTo>
                  <a:lnTo>
                    <a:pt x="615850" y="554533"/>
                  </a:lnTo>
                  <a:lnTo>
                    <a:pt x="640080" y="518160"/>
                  </a:lnTo>
                  <a:lnTo>
                    <a:pt x="659546" y="478452"/>
                  </a:lnTo>
                  <a:lnTo>
                    <a:pt x="673893" y="435768"/>
                  </a:lnTo>
                  <a:lnTo>
                    <a:pt x="682763" y="390465"/>
                  </a:lnTo>
                  <a:lnTo>
                    <a:pt x="685800" y="342900"/>
                  </a:lnTo>
                  <a:lnTo>
                    <a:pt x="682763" y="295334"/>
                  </a:lnTo>
                  <a:lnTo>
                    <a:pt x="673893" y="250031"/>
                  </a:lnTo>
                  <a:lnTo>
                    <a:pt x="659546" y="207347"/>
                  </a:lnTo>
                  <a:lnTo>
                    <a:pt x="640080" y="167639"/>
                  </a:lnTo>
                  <a:lnTo>
                    <a:pt x="615850" y="131266"/>
                  </a:lnTo>
                  <a:lnTo>
                    <a:pt x="587216" y="98583"/>
                  </a:lnTo>
                  <a:lnTo>
                    <a:pt x="554533" y="69949"/>
                  </a:lnTo>
                  <a:lnTo>
                    <a:pt x="518160" y="45719"/>
                  </a:lnTo>
                  <a:lnTo>
                    <a:pt x="478452" y="26253"/>
                  </a:lnTo>
                  <a:lnTo>
                    <a:pt x="435768" y="11906"/>
                  </a:lnTo>
                  <a:lnTo>
                    <a:pt x="390465" y="3036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100" name="object 11">
              <a:extLst>
                <a:ext uri="{FF2B5EF4-FFF2-40B4-BE49-F238E27FC236}">
                  <a16:creationId xmlns:a16="http://schemas.microsoft.com/office/drawing/2014/main" id="{1327D804-B8E5-9ACF-C9B6-4FAF0ACB45AA}"/>
                </a:ext>
              </a:extLst>
            </p:cNvPr>
            <p:cNvSpPr/>
            <p:nvPr/>
          </p:nvSpPr>
          <p:spPr>
            <a:xfrm>
              <a:off x="5737225" y="4509770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390465" y="3036"/>
                  </a:lnTo>
                  <a:lnTo>
                    <a:pt x="435768" y="11906"/>
                  </a:lnTo>
                  <a:lnTo>
                    <a:pt x="478452" y="26253"/>
                  </a:lnTo>
                  <a:lnTo>
                    <a:pt x="518160" y="45719"/>
                  </a:lnTo>
                  <a:lnTo>
                    <a:pt x="554533" y="69949"/>
                  </a:lnTo>
                  <a:lnTo>
                    <a:pt x="587216" y="98583"/>
                  </a:lnTo>
                  <a:lnTo>
                    <a:pt x="615850" y="131266"/>
                  </a:lnTo>
                  <a:lnTo>
                    <a:pt x="640080" y="167639"/>
                  </a:lnTo>
                  <a:lnTo>
                    <a:pt x="659546" y="207347"/>
                  </a:lnTo>
                  <a:lnTo>
                    <a:pt x="673893" y="250031"/>
                  </a:lnTo>
                  <a:lnTo>
                    <a:pt x="682763" y="295334"/>
                  </a:lnTo>
                  <a:lnTo>
                    <a:pt x="685800" y="342900"/>
                  </a:lnTo>
                  <a:lnTo>
                    <a:pt x="682763" y="390465"/>
                  </a:lnTo>
                  <a:lnTo>
                    <a:pt x="673893" y="435768"/>
                  </a:lnTo>
                  <a:lnTo>
                    <a:pt x="659546" y="478452"/>
                  </a:lnTo>
                  <a:lnTo>
                    <a:pt x="640080" y="518160"/>
                  </a:lnTo>
                  <a:lnTo>
                    <a:pt x="615850" y="554533"/>
                  </a:lnTo>
                  <a:lnTo>
                    <a:pt x="587216" y="587216"/>
                  </a:lnTo>
                  <a:lnTo>
                    <a:pt x="554533" y="615850"/>
                  </a:lnTo>
                  <a:lnTo>
                    <a:pt x="518160" y="640080"/>
                  </a:lnTo>
                  <a:lnTo>
                    <a:pt x="478452" y="659546"/>
                  </a:lnTo>
                  <a:lnTo>
                    <a:pt x="435768" y="673893"/>
                  </a:lnTo>
                  <a:lnTo>
                    <a:pt x="390465" y="682763"/>
                  </a:lnTo>
                  <a:lnTo>
                    <a:pt x="342900" y="685800"/>
                  </a:lnTo>
                  <a:lnTo>
                    <a:pt x="295334" y="682763"/>
                  </a:lnTo>
                  <a:lnTo>
                    <a:pt x="250031" y="673893"/>
                  </a:lnTo>
                  <a:lnTo>
                    <a:pt x="207347" y="659546"/>
                  </a:lnTo>
                  <a:lnTo>
                    <a:pt x="167640" y="640080"/>
                  </a:lnTo>
                  <a:lnTo>
                    <a:pt x="131266" y="615850"/>
                  </a:lnTo>
                  <a:lnTo>
                    <a:pt x="98583" y="587216"/>
                  </a:lnTo>
                  <a:lnTo>
                    <a:pt x="69949" y="554533"/>
                  </a:lnTo>
                  <a:lnTo>
                    <a:pt x="45720" y="518160"/>
                  </a:lnTo>
                  <a:lnTo>
                    <a:pt x="26253" y="478452"/>
                  </a:lnTo>
                  <a:lnTo>
                    <a:pt x="11906" y="435768"/>
                  </a:lnTo>
                  <a:lnTo>
                    <a:pt x="3036" y="390465"/>
                  </a:lnTo>
                  <a:lnTo>
                    <a:pt x="0" y="342900"/>
                  </a:lnTo>
                  <a:lnTo>
                    <a:pt x="3036" y="295334"/>
                  </a:lnTo>
                  <a:lnTo>
                    <a:pt x="11906" y="250031"/>
                  </a:lnTo>
                  <a:lnTo>
                    <a:pt x="26253" y="207347"/>
                  </a:lnTo>
                  <a:lnTo>
                    <a:pt x="45719" y="167639"/>
                  </a:lnTo>
                  <a:lnTo>
                    <a:pt x="69949" y="131266"/>
                  </a:lnTo>
                  <a:lnTo>
                    <a:pt x="98583" y="98583"/>
                  </a:lnTo>
                  <a:lnTo>
                    <a:pt x="131266" y="69949"/>
                  </a:lnTo>
                  <a:lnTo>
                    <a:pt x="167639" y="45719"/>
                  </a:lnTo>
                  <a:lnTo>
                    <a:pt x="207347" y="26253"/>
                  </a:lnTo>
                  <a:lnTo>
                    <a:pt x="250031" y="11906"/>
                  </a:lnTo>
                  <a:lnTo>
                    <a:pt x="295334" y="3036"/>
                  </a:lnTo>
                  <a:lnTo>
                    <a:pt x="342900" y="0"/>
                  </a:lnTo>
                  <a:close/>
                </a:path>
                <a:path w="685800" h="685800">
                  <a:moveTo>
                    <a:pt x="0" y="0"/>
                  </a:moveTo>
                  <a:lnTo>
                    <a:pt x="0" y="0"/>
                  </a:lnTo>
                </a:path>
                <a:path w="685800" h="685800">
                  <a:moveTo>
                    <a:pt x="685800" y="685800"/>
                  </a:moveTo>
                  <a:lnTo>
                    <a:pt x="685800" y="68580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101" name="object 12">
              <a:extLst>
                <a:ext uri="{FF2B5EF4-FFF2-40B4-BE49-F238E27FC236}">
                  <a16:creationId xmlns:a16="http://schemas.microsoft.com/office/drawing/2014/main" id="{BDC61CA1-3478-E71A-A709-3C20ED025C24}"/>
                </a:ext>
              </a:extLst>
            </p:cNvPr>
            <p:cNvSpPr/>
            <p:nvPr/>
          </p:nvSpPr>
          <p:spPr>
            <a:xfrm>
              <a:off x="5133722" y="4646930"/>
              <a:ext cx="274320" cy="137160"/>
            </a:xfrm>
            <a:custGeom>
              <a:avLst/>
              <a:gdLst/>
              <a:ahLst/>
              <a:cxnLst/>
              <a:rect l="l" t="t" r="r" b="b"/>
              <a:pathLst>
                <a:path w="457200" h="228600">
                  <a:moveTo>
                    <a:pt x="457200" y="0"/>
                  </a:moveTo>
                  <a:lnTo>
                    <a:pt x="228600" y="0"/>
                  </a:lnTo>
                  <a:lnTo>
                    <a:pt x="0" y="0"/>
                  </a:lnTo>
                  <a:lnTo>
                    <a:pt x="0" y="228600"/>
                  </a:lnTo>
                  <a:lnTo>
                    <a:pt x="114300" y="228600"/>
                  </a:lnTo>
                  <a:lnTo>
                    <a:pt x="228600" y="228600"/>
                  </a:lnTo>
                  <a:lnTo>
                    <a:pt x="342900" y="228600"/>
                  </a:lnTo>
                  <a:lnTo>
                    <a:pt x="457200" y="2286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102" name="object 13">
              <a:extLst>
                <a:ext uri="{FF2B5EF4-FFF2-40B4-BE49-F238E27FC236}">
                  <a16:creationId xmlns:a16="http://schemas.microsoft.com/office/drawing/2014/main" id="{ACC50BA7-4D7F-F7A2-3AD4-A66FDE0F8BE0}"/>
                </a:ext>
              </a:extLst>
            </p:cNvPr>
            <p:cNvSpPr/>
            <p:nvPr/>
          </p:nvSpPr>
          <p:spPr>
            <a:xfrm>
              <a:off x="4585082" y="4715510"/>
              <a:ext cx="451104" cy="0"/>
            </a:xfrm>
            <a:custGeom>
              <a:avLst/>
              <a:gdLst/>
              <a:ahLst/>
              <a:cxnLst/>
              <a:rect l="l" t="t" r="r" b="b"/>
              <a:pathLst>
                <a:path w="751839">
                  <a:moveTo>
                    <a:pt x="0" y="0"/>
                  </a:moveTo>
                  <a:lnTo>
                    <a:pt x="751839" y="0"/>
                  </a:lnTo>
                </a:path>
              </a:pathLst>
            </a:custGeom>
            <a:ln w="3175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103" name="object 14">
              <a:extLst>
                <a:ext uri="{FF2B5EF4-FFF2-40B4-BE49-F238E27FC236}">
                  <a16:creationId xmlns:a16="http://schemas.microsoft.com/office/drawing/2014/main" id="{FE3828A3-BFDE-FB60-7734-F56DB0B30CE0}"/>
                </a:ext>
              </a:extLst>
            </p:cNvPr>
            <p:cNvSpPr/>
            <p:nvPr/>
          </p:nvSpPr>
          <p:spPr>
            <a:xfrm>
              <a:off x="5036185" y="4682744"/>
              <a:ext cx="97536" cy="64770"/>
            </a:xfrm>
            <a:custGeom>
              <a:avLst/>
              <a:gdLst/>
              <a:ahLst/>
              <a:cxnLst/>
              <a:rect l="l" t="t" r="r" b="b"/>
              <a:pathLst>
                <a:path w="162560" h="107950">
                  <a:moveTo>
                    <a:pt x="0" y="0"/>
                  </a:moveTo>
                  <a:lnTo>
                    <a:pt x="0" y="107950"/>
                  </a:lnTo>
                  <a:lnTo>
                    <a:pt x="162560" y="546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104" name="object 15">
              <a:extLst>
                <a:ext uri="{FF2B5EF4-FFF2-40B4-BE49-F238E27FC236}">
                  <a16:creationId xmlns:a16="http://schemas.microsoft.com/office/drawing/2014/main" id="{D0413595-D5D3-BDC8-14EB-4037140BE296}"/>
                </a:ext>
              </a:extLst>
            </p:cNvPr>
            <p:cNvSpPr/>
            <p:nvPr/>
          </p:nvSpPr>
          <p:spPr>
            <a:xfrm>
              <a:off x="5408042" y="4715510"/>
              <a:ext cx="231648" cy="0"/>
            </a:xfrm>
            <a:custGeom>
              <a:avLst/>
              <a:gdLst/>
              <a:ahLst/>
              <a:cxnLst/>
              <a:rect l="l" t="t" r="r" b="b"/>
              <a:pathLst>
                <a:path w="386079">
                  <a:moveTo>
                    <a:pt x="0" y="0"/>
                  </a:moveTo>
                  <a:lnTo>
                    <a:pt x="17779" y="0"/>
                  </a:lnTo>
                </a:path>
                <a:path w="386079">
                  <a:moveTo>
                    <a:pt x="36829" y="0"/>
                  </a:moveTo>
                  <a:lnTo>
                    <a:pt x="54610" y="0"/>
                  </a:lnTo>
                </a:path>
                <a:path w="386079">
                  <a:moveTo>
                    <a:pt x="73660" y="0"/>
                  </a:moveTo>
                  <a:lnTo>
                    <a:pt x="91439" y="0"/>
                  </a:lnTo>
                </a:path>
                <a:path w="386079">
                  <a:moveTo>
                    <a:pt x="110489" y="0"/>
                  </a:moveTo>
                  <a:lnTo>
                    <a:pt x="128270" y="0"/>
                  </a:lnTo>
                </a:path>
                <a:path w="386079">
                  <a:moveTo>
                    <a:pt x="147320" y="0"/>
                  </a:moveTo>
                  <a:lnTo>
                    <a:pt x="165100" y="0"/>
                  </a:lnTo>
                </a:path>
                <a:path w="386079">
                  <a:moveTo>
                    <a:pt x="184150" y="0"/>
                  </a:moveTo>
                  <a:lnTo>
                    <a:pt x="201929" y="0"/>
                  </a:lnTo>
                </a:path>
                <a:path w="386079">
                  <a:moveTo>
                    <a:pt x="219710" y="0"/>
                  </a:moveTo>
                  <a:lnTo>
                    <a:pt x="238760" y="0"/>
                  </a:lnTo>
                </a:path>
                <a:path w="386079">
                  <a:moveTo>
                    <a:pt x="256539" y="0"/>
                  </a:moveTo>
                  <a:lnTo>
                    <a:pt x="275589" y="0"/>
                  </a:lnTo>
                </a:path>
                <a:path w="386079">
                  <a:moveTo>
                    <a:pt x="293370" y="0"/>
                  </a:moveTo>
                  <a:lnTo>
                    <a:pt x="312420" y="0"/>
                  </a:lnTo>
                </a:path>
                <a:path w="386079">
                  <a:moveTo>
                    <a:pt x="330200" y="0"/>
                  </a:moveTo>
                  <a:lnTo>
                    <a:pt x="349250" y="0"/>
                  </a:lnTo>
                </a:path>
                <a:path w="386079">
                  <a:moveTo>
                    <a:pt x="367029" y="0"/>
                  </a:moveTo>
                  <a:lnTo>
                    <a:pt x="386079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105" name="object 16">
              <a:extLst>
                <a:ext uri="{FF2B5EF4-FFF2-40B4-BE49-F238E27FC236}">
                  <a16:creationId xmlns:a16="http://schemas.microsoft.com/office/drawing/2014/main" id="{F63B610D-D0FF-6A7F-8A28-793D0D14E37C}"/>
                </a:ext>
              </a:extLst>
            </p:cNvPr>
            <p:cNvSpPr/>
            <p:nvPr/>
          </p:nvSpPr>
          <p:spPr>
            <a:xfrm>
              <a:off x="5639689" y="4683505"/>
              <a:ext cx="97536" cy="64770"/>
            </a:xfrm>
            <a:custGeom>
              <a:avLst/>
              <a:gdLst/>
              <a:ahLst/>
              <a:cxnLst/>
              <a:rect l="l" t="t" r="r" b="b"/>
              <a:pathLst>
                <a:path w="162560" h="107950">
                  <a:moveTo>
                    <a:pt x="0" y="0"/>
                  </a:moveTo>
                  <a:lnTo>
                    <a:pt x="0" y="107950"/>
                  </a:lnTo>
                  <a:lnTo>
                    <a:pt x="162560" y="53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76" name="object 41">
              <a:extLst>
                <a:ext uri="{FF2B5EF4-FFF2-40B4-BE49-F238E27FC236}">
                  <a16:creationId xmlns:a16="http://schemas.microsoft.com/office/drawing/2014/main" id="{5F5DF022-2021-3C0F-FB3A-D0E99913C4A9}"/>
                </a:ext>
              </a:extLst>
            </p:cNvPr>
            <p:cNvSpPr/>
            <p:nvPr/>
          </p:nvSpPr>
          <p:spPr>
            <a:xfrm>
              <a:off x="4075303" y="4681220"/>
              <a:ext cx="98298" cy="64770"/>
            </a:xfrm>
            <a:custGeom>
              <a:avLst/>
              <a:gdLst/>
              <a:ahLst/>
              <a:cxnLst/>
              <a:rect l="l" t="t" r="r" b="b"/>
              <a:pathLst>
                <a:path w="163829" h="107950">
                  <a:moveTo>
                    <a:pt x="3809" y="0"/>
                  </a:moveTo>
                  <a:lnTo>
                    <a:pt x="0" y="107950"/>
                  </a:lnTo>
                  <a:lnTo>
                    <a:pt x="163829" y="5715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69" name="object 53">
              <a:extLst>
                <a:ext uri="{FF2B5EF4-FFF2-40B4-BE49-F238E27FC236}">
                  <a16:creationId xmlns:a16="http://schemas.microsoft.com/office/drawing/2014/main" id="{ED61D265-77CA-E01A-0A03-5E45D8ED6F3B}"/>
                </a:ext>
              </a:extLst>
            </p:cNvPr>
            <p:cNvSpPr txBox="1"/>
            <p:nvPr/>
          </p:nvSpPr>
          <p:spPr>
            <a:xfrm>
              <a:off x="5014849" y="5192054"/>
              <a:ext cx="238125" cy="35445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3195"/>
                </a:lnSpc>
              </a:pPr>
              <a:r>
                <a:rPr sz="1600" spc="-5" dirty="0">
                  <a:solidFill>
                    <a:srgbClr val="3B3B3B"/>
                  </a:solidFill>
                  <a:latin typeface="Arial MT"/>
                  <a:cs typeface="Arial MT"/>
                </a:rPr>
                <a:t>R</a:t>
              </a:r>
              <a:r>
                <a:rPr sz="1600" spc="15" baseline="-32986" dirty="0">
                  <a:solidFill>
                    <a:srgbClr val="3B3B3B"/>
                  </a:solidFill>
                  <a:latin typeface="Arial MT"/>
                  <a:cs typeface="Arial MT"/>
                </a:rPr>
                <a:t>2</a:t>
              </a:r>
              <a:endParaRPr sz="1600" baseline="-32986" dirty="0">
                <a:latin typeface="Arial MT"/>
                <a:cs typeface="Arial MT"/>
              </a:endParaRPr>
            </a:p>
          </p:txBody>
        </p:sp>
        <p:sp>
          <p:nvSpPr>
            <p:cNvPr id="5" name="object 52">
              <a:extLst>
                <a:ext uri="{FF2B5EF4-FFF2-40B4-BE49-F238E27FC236}">
                  <a16:creationId xmlns:a16="http://schemas.microsoft.com/office/drawing/2014/main" id="{5C9334D1-F7FC-4710-3AA6-52ECA2117733}"/>
                </a:ext>
              </a:extLst>
            </p:cNvPr>
            <p:cNvSpPr/>
            <p:nvPr/>
          </p:nvSpPr>
          <p:spPr>
            <a:xfrm>
              <a:off x="5773902" y="4548632"/>
              <a:ext cx="329184" cy="329184"/>
            </a:xfrm>
            <a:custGeom>
              <a:avLst/>
              <a:gdLst/>
              <a:ahLst/>
              <a:cxnLst/>
              <a:rect l="l" t="t" r="r" b="b"/>
              <a:pathLst>
                <a:path w="548640" h="548639">
                  <a:moveTo>
                    <a:pt x="274320" y="0"/>
                  </a:moveTo>
                  <a:lnTo>
                    <a:pt x="324534" y="4264"/>
                  </a:lnTo>
                  <a:lnTo>
                    <a:pt x="371425" y="16619"/>
                  </a:lnTo>
                  <a:lnTo>
                    <a:pt x="414302" y="36406"/>
                  </a:lnTo>
                  <a:lnTo>
                    <a:pt x="452475" y="62966"/>
                  </a:lnTo>
                  <a:lnTo>
                    <a:pt x="485254" y="95641"/>
                  </a:lnTo>
                  <a:lnTo>
                    <a:pt x="511951" y="133773"/>
                  </a:lnTo>
                  <a:lnTo>
                    <a:pt x="531873" y="176702"/>
                  </a:lnTo>
                  <a:lnTo>
                    <a:pt x="544333" y="223770"/>
                  </a:lnTo>
                  <a:lnTo>
                    <a:pt x="548640" y="274320"/>
                  </a:lnTo>
                  <a:lnTo>
                    <a:pt x="544333" y="324534"/>
                  </a:lnTo>
                  <a:lnTo>
                    <a:pt x="531873" y="371425"/>
                  </a:lnTo>
                  <a:lnTo>
                    <a:pt x="511951" y="414302"/>
                  </a:lnTo>
                  <a:lnTo>
                    <a:pt x="485254" y="452475"/>
                  </a:lnTo>
                  <a:lnTo>
                    <a:pt x="452475" y="485254"/>
                  </a:lnTo>
                  <a:lnTo>
                    <a:pt x="414302" y="511951"/>
                  </a:lnTo>
                  <a:lnTo>
                    <a:pt x="371425" y="531873"/>
                  </a:lnTo>
                  <a:lnTo>
                    <a:pt x="324534" y="544333"/>
                  </a:lnTo>
                  <a:lnTo>
                    <a:pt x="274320" y="548640"/>
                  </a:lnTo>
                  <a:lnTo>
                    <a:pt x="223770" y="544333"/>
                  </a:lnTo>
                  <a:lnTo>
                    <a:pt x="176702" y="531873"/>
                  </a:lnTo>
                  <a:lnTo>
                    <a:pt x="133773" y="511951"/>
                  </a:lnTo>
                  <a:lnTo>
                    <a:pt x="95641" y="485254"/>
                  </a:lnTo>
                  <a:lnTo>
                    <a:pt x="62966" y="452475"/>
                  </a:lnTo>
                  <a:lnTo>
                    <a:pt x="36406" y="414302"/>
                  </a:lnTo>
                  <a:lnTo>
                    <a:pt x="16619" y="371425"/>
                  </a:lnTo>
                  <a:lnTo>
                    <a:pt x="4264" y="324534"/>
                  </a:lnTo>
                  <a:lnTo>
                    <a:pt x="0" y="274320"/>
                  </a:lnTo>
                  <a:lnTo>
                    <a:pt x="4264" y="223770"/>
                  </a:lnTo>
                  <a:lnTo>
                    <a:pt x="16619" y="176702"/>
                  </a:lnTo>
                  <a:lnTo>
                    <a:pt x="36406" y="133773"/>
                  </a:lnTo>
                  <a:lnTo>
                    <a:pt x="62966" y="95641"/>
                  </a:lnTo>
                  <a:lnTo>
                    <a:pt x="95641" y="62966"/>
                  </a:lnTo>
                  <a:lnTo>
                    <a:pt x="133773" y="36406"/>
                  </a:lnTo>
                  <a:lnTo>
                    <a:pt x="176702" y="16619"/>
                  </a:lnTo>
                  <a:lnTo>
                    <a:pt x="223770" y="4264"/>
                  </a:lnTo>
                  <a:lnTo>
                    <a:pt x="274320" y="0"/>
                  </a:lnTo>
                  <a:close/>
                </a:path>
                <a:path w="548640" h="548639">
                  <a:moveTo>
                    <a:pt x="0" y="0"/>
                  </a:moveTo>
                  <a:lnTo>
                    <a:pt x="0" y="0"/>
                  </a:lnTo>
                </a:path>
                <a:path w="548640" h="548639">
                  <a:moveTo>
                    <a:pt x="548640" y="548640"/>
                  </a:moveTo>
                  <a:lnTo>
                    <a:pt x="548640" y="5486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11" name="object 33">
              <a:extLst>
                <a:ext uri="{FF2B5EF4-FFF2-40B4-BE49-F238E27FC236}">
                  <a16:creationId xmlns:a16="http://schemas.microsoft.com/office/drawing/2014/main" id="{2691619B-BFA5-FE4F-573F-F4C4367122A5}"/>
                </a:ext>
              </a:extLst>
            </p:cNvPr>
            <p:cNvSpPr/>
            <p:nvPr/>
          </p:nvSpPr>
          <p:spPr>
            <a:xfrm>
              <a:off x="3620105" y="4721234"/>
              <a:ext cx="455676" cy="0"/>
            </a:xfrm>
            <a:custGeom>
              <a:avLst/>
              <a:gdLst/>
              <a:ahLst/>
              <a:cxnLst/>
              <a:rect l="l" t="t" r="r" b="b"/>
              <a:pathLst>
                <a:path w="759460">
                  <a:moveTo>
                    <a:pt x="0" y="0"/>
                  </a:moveTo>
                  <a:lnTo>
                    <a:pt x="7594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12" name="object 34">
              <a:extLst>
                <a:ext uri="{FF2B5EF4-FFF2-40B4-BE49-F238E27FC236}">
                  <a16:creationId xmlns:a16="http://schemas.microsoft.com/office/drawing/2014/main" id="{75708C08-E8B7-D283-01A6-B42480A4DA8F}"/>
                </a:ext>
              </a:extLst>
            </p:cNvPr>
            <p:cNvSpPr/>
            <p:nvPr/>
          </p:nvSpPr>
          <p:spPr>
            <a:xfrm>
              <a:off x="4071209" y="4689230"/>
              <a:ext cx="97536" cy="64770"/>
            </a:xfrm>
            <a:custGeom>
              <a:avLst/>
              <a:gdLst/>
              <a:ahLst/>
              <a:cxnLst/>
              <a:rect l="l" t="t" r="r" b="b"/>
              <a:pathLst>
                <a:path w="162559" h="107950">
                  <a:moveTo>
                    <a:pt x="0" y="0"/>
                  </a:moveTo>
                  <a:lnTo>
                    <a:pt x="0" y="107950"/>
                  </a:lnTo>
                  <a:lnTo>
                    <a:pt x="162559" y="53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13" name="object 47">
              <a:extLst>
                <a:ext uri="{FF2B5EF4-FFF2-40B4-BE49-F238E27FC236}">
                  <a16:creationId xmlns:a16="http://schemas.microsoft.com/office/drawing/2014/main" id="{707D2278-B5AB-4885-9F30-DF9B8A2E65B9}"/>
                </a:ext>
              </a:extLst>
            </p:cNvPr>
            <p:cNvSpPr txBox="1"/>
            <p:nvPr/>
          </p:nvSpPr>
          <p:spPr>
            <a:xfrm>
              <a:off x="3610390" y="4505960"/>
              <a:ext cx="470534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3B3B3B"/>
                  </a:solidFill>
                  <a:latin typeface="Arial MT"/>
                  <a:cs typeface="Arial MT"/>
                </a:rPr>
                <a:t>start</a:t>
              </a:r>
              <a:endParaRPr sz="1200" dirty="0">
                <a:latin typeface="Arial MT"/>
                <a:cs typeface="Arial MT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8536748-400E-BE87-56C2-C33DB1732358}"/>
              </a:ext>
            </a:extLst>
          </p:cNvPr>
          <p:cNvGrpSpPr/>
          <p:nvPr/>
        </p:nvGrpSpPr>
        <p:grpSpPr>
          <a:xfrm>
            <a:off x="507519" y="952172"/>
            <a:ext cx="1895475" cy="881652"/>
            <a:chOff x="507519" y="952172"/>
            <a:chExt cx="1895475" cy="881652"/>
          </a:xfrm>
        </p:grpSpPr>
        <p:sp>
          <p:nvSpPr>
            <p:cNvPr id="18" name="object 3">
              <a:extLst>
                <a:ext uri="{FF2B5EF4-FFF2-40B4-BE49-F238E27FC236}">
                  <a16:creationId xmlns:a16="http://schemas.microsoft.com/office/drawing/2014/main" id="{58E20D3B-B802-C583-AE50-0F85D04A2B2D}"/>
                </a:ext>
              </a:extLst>
            </p:cNvPr>
            <p:cNvSpPr txBox="1"/>
            <p:nvPr/>
          </p:nvSpPr>
          <p:spPr>
            <a:xfrm>
              <a:off x="507519" y="952172"/>
              <a:ext cx="1895475" cy="852156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460375" indent="-448309">
                <a:lnSpc>
                  <a:spcPct val="100000"/>
                </a:lnSpc>
                <a:spcBef>
                  <a:spcPts val="825"/>
                </a:spcBef>
                <a:buClr>
                  <a:srgbClr val="CC9900"/>
                </a:buClr>
                <a:buSzPct val="69642"/>
                <a:buFont typeface="Palatino Linotype"/>
                <a:buChar char="•"/>
                <a:tabLst>
                  <a:tab pos="460375" algn="l"/>
                  <a:tab pos="461009" algn="l"/>
                </a:tabLst>
              </a:pPr>
              <a:r>
                <a:rPr sz="2800" spc="-5" dirty="0">
                  <a:solidFill>
                    <a:srgbClr val="29292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归纳部分</a:t>
              </a:r>
              <a:endParaRPr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461645">
                <a:lnSpc>
                  <a:spcPct val="100000"/>
                </a:lnSpc>
                <a:spcBef>
                  <a:spcPts val="625"/>
                </a:spcBef>
                <a:tabLst>
                  <a:tab pos="901065" algn="l"/>
                </a:tabLst>
              </a:pPr>
              <a:r>
                <a:rPr sz="1550" spc="10" dirty="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–	</a:t>
              </a:r>
              <a:r>
                <a:rPr lang="en-US" sz="1550" spc="10" dirty="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endParaRPr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9" name="图片 18" descr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%\item[\textcolor{blue}{\LARGE\textbullet}]&#10;&#10;\begin{document}&#10;&#10;$R_1 | R_2$ &#10;&#10;\end{document}" title="IguanaTex Bitmap Display">
              <a:extLst>
                <a:ext uri="{FF2B5EF4-FFF2-40B4-BE49-F238E27FC236}">
                  <a16:creationId xmlns:a16="http://schemas.microsoft.com/office/drawing/2014/main" id="{ED73754F-4BBB-50B3-B71C-8FAB9BF82EED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200" y="1579369"/>
              <a:ext cx="617243" cy="254455"/>
            </a:xfrm>
            <a:prstGeom prst="rect">
              <a:avLst/>
            </a:prstGeom>
          </p:spPr>
        </p:pic>
      </p:grpSp>
      <p:sp>
        <p:nvSpPr>
          <p:cNvPr id="4" name="object 2">
            <a:extLst>
              <a:ext uri="{FF2B5EF4-FFF2-40B4-BE49-F238E27FC236}">
                <a16:creationId xmlns:a16="http://schemas.microsoft.com/office/drawing/2014/main" id="{A97FF6EC-1F72-533B-CF1C-E268AE7C9A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6864581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RE⟹NFA(Thompson</a:t>
            </a:r>
            <a:r>
              <a:rPr lang="zh-CN" altLang="en-US" spc="-5" dirty="0">
                <a:solidFill>
                  <a:schemeClr val="bg1"/>
                </a:solidFill>
              </a:rPr>
              <a:t>算法</a:t>
            </a:r>
            <a:r>
              <a:rPr lang="en-US" altLang="zh-CN" spc="-5" dirty="0">
                <a:solidFill>
                  <a:schemeClr val="bg1"/>
                </a:solidFill>
              </a:rPr>
              <a:t>)</a:t>
            </a:r>
            <a:endParaRPr spc="-10" dirty="0">
              <a:solidFill>
                <a:schemeClr val="bg1"/>
              </a:solidFill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6860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62</a:t>
            </a:r>
          </a:p>
        </p:txBody>
      </p:sp>
      <p:sp>
        <p:nvSpPr>
          <p:cNvPr id="106" name="object 17">
            <a:extLst>
              <a:ext uri="{FF2B5EF4-FFF2-40B4-BE49-F238E27FC236}">
                <a16:creationId xmlns:a16="http://schemas.microsoft.com/office/drawing/2014/main" id="{B1973EA1-EFC5-61FD-255B-3B66ACEEBCAA}"/>
              </a:ext>
            </a:extLst>
          </p:cNvPr>
          <p:cNvSpPr/>
          <p:nvPr/>
        </p:nvSpPr>
        <p:spPr>
          <a:xfrm>
            <a:off x="4036442" y="2178050"/>
            <a:ext cx="2194560" cy="1508760"/>
          </a:xfrm>
          <a:custGeom>
            <a:avLst/>
            <a:gdLst/>
            <a:ahLst/>
            <a:cxnLst/>
            <a:rect l="l" t="t" r="r" b="b"/>
            <a:pathLst>
              <a:path w="3657600" h="2514600">
                <a:moveTo>
                  <a:pt x="3657600" y="0"/>
                </a:moveTo>
                <a:lnTo>
                  <a:pt x="0" y="0"/>
                </a:lnTo>
                <a:lnTo>
                  <a:pt x="0" y="2514600"/>
                </a:lnTo>
                <a:lnTo>
                  <a:pt x="1828800" y="2514600"/>
                </a:lnTo>
                <a:lnTo>
                  <a:pt x="3657600" y="2514600"/>
                </a:lnTo>
                <a:lnTo>
                  <a:pt x="3657600" y="0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107" name="object 18">
            <a:extLst>
              <a:ext uri="{FF2B5EF4-FFF2-40B4-BE49-F238E27FC236}">
                <a16:creationId xmlns:a16="http://schemas.microsoft.com/office/drawing/2014/main" id="{7729A77D-B370-AE4D-A579-0A7733AAD9E5}"/>
              </a:ext>
            </a:extLst>
          </p:cNvPr>
          <p:cNvSpPr/>
          <p:nvPr/>
        </p:nvSpPr>
        <p:spPr>
          <a:xfrm>
            <a:off x="4036442" y="2178050"/>
            <a:ext cx="2194560" cy="1508760"/>
          </a:xfrm>
          <a:custGeom>
            <a:avLst/>
            <a:gdLst/>
            <a:ahLst/>
            <a:cxnLst/>
            <a:rect l="l" t="t" r="r" b="b"/>
            <a:pathLst>
              <a:path w="3657600" h="2514600">
                <a:moveTo>
                  <a:pt x="1828800" y="2514600"/>
                </a:moveTo>
                <a:lnTo>
                  <a:pt x="0" y="2514600"/>
                </a:lnTo>
                <a:lnTo>
                  <a:pt x="0" y="0"/>
                </a:lnTo>
                <a:lnTo>
                  <a:pt x="3657600" y="0"/>
                </a:lnTo>
                <a:lnTo>
                  <a:pt x="3657600" y="2514600"/>
                </a:lnTo>
                <a:lnTo>
                  <a:pt x="1828800" y="2514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59" name="object 19">
            <a:extLst>
              <a:ext uri="{FF2B5EF4-FFF2-40B4-BE49-F238E27FC236}">
                <a16:creationId xmlns:a16="http://schemas.microsoft.com/office/drawing/2014/main" id="{855A933C-38A3-327A-2751-B6B80E48316A}"/>
              </a:ext>
            </a:extLst>
          </p:cNvPr>
          <p:cNvSpPr txBox="1"/>
          <p:nvPr/>
        </p:nvSpPr>
        <p:spPr>
          <a:xfrm>
            <a:off x="4999609" y="3353815"/>
            <a:ext cx="26860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3B3B3B"/>
                </a:solidFill>
                <a:latin typeface="Arial MT"/>
                <a:cs typeface="Arial MT"/>
              </a:rPr>
              <a:t>R</a:t>
            </a:r>
            <a:r>
              <a:rPr sz="1600" baseline="-32986" dirty="0">
                <a:solidFill>
                  <a:srgbClr val="3B3B3B"/>
                </a:solidFill>
                <a:latin typeface="Arial MT"/>
                <a:cs typeface="Arial MT"/>
              </a:rPr>
              <a:t>1</a:t>
            </a:r>
            <a:endParaRPr sz="1600" baseline="-32986">
              <a:latin typeface="Arial MT"/>
              <a:cs typeface="Arial MT"/>
            </a:endParaRPr>
          </a:p>
        </p:txBody>
      </p:sp>
      <p:sp>
        <p:nvSpPr>
          <p:cNvPr id="77" name="object 21">
            <a:extLst>
              <a:ext uri="{FF2B5EF4-FFF2-40B4-BE49-F238E27FC236}">
                <a16:creationId xmlns:a16="http://schemas.microsoft.com/office/drawing/2014/main" id="{B603D01B-DFEE-425F-97FD-3D68B6D50D21}"/>
              </a:ext>
            </a:extLst>
          </p:cNvPr>
          <p:cNvSpPr/>
          <p:nvPr/>
        </p:nvSpPr>
        <p:spPr>
          <a:xfrm>
            <a:off x="4722241" y="2315210"/>
            <a:ext cx="822960" cy="960120"/>
          </a:xfrm>
          <a:custGeom>
            <a:avLst/>
            <a:gdLst/>
            <a:ahLst/>
            <a:cxnLst/>
            <a:rect l="l" t="t" r="r" b="b"/>
            <a:pathLst>
              <a:path w="1371600" h="1600200">
                <a:moveTo>
                  <a:pt x="877187" y="1445260"/>
                </a:moveTo>
                <a:lnTo>
                  <a:pt x="520700" y="1445260"/>
                </a:lnTo>
                <a:lnTo>
                  <a:pt x="547969" y="1497949"/>
                </a:lnTo>
                <a:lnTo>
                  <a:pt x="580359" y="1540946"/>
                </a:lnTo>
                <a:lnTo>
                  <a:pt x="616894" y="1573093"/>
                </a:lnTo>
                <a:lnTo>
                  <a:pt x="656600" y="1593230"/>
                </a:lnTo>
                <a:lnTo>
                  <a:pt x="698500" y="1600200"/>
                </a:lnTo>
                <a:lnTo>
                  <a:pt x="738088" y="1594223"/>
                </a:lnTo>
                <a:lnTo>
                  <a:pt x="775721" y="1576962"/>
                </a:lnTo>
                <a:lnTo>
                  <a:pt x="810533" y="1549414"/>
                </a:lnTo>
                <a:lnTo>
                  <a:pt x="841658" y="1512581"/>
                </a:lnTo>
                <a:lnTo>
                  <a:pt x="868228" y="1467460"/>
                </a:lnTo>
                <a:lnTo>
                  <a:pt x="877187" y="1445260"/>
                </a:lnTo>
                <a:close/>
              </a:path>
              <a:path w="1371600" h="1600200">
                <a:moveTo>
                  <a:pt x="334010" y="146050"/>
                </a:moveTo>
                <a:lnTo>
                  <a:pt x="270338" y="163503"/>
                </a:lnTo>
                <a:lnTo>
                  <a:pt x="211681" y="211620"/>
                </a:lnTo>
                <a:lnTo>
                  <a:pt x="185879" y="245188"/>
                </a:lnTo>
                <a:lnTo>
                  <a:pt x="163307" y="284034"/>
                </a:lnTo>
                <a:lnTo>
                  <a:pt x="144621" y="327363"/>
                </a:lnTo>
                <a:lnTo>
                  <a:pt x="130481" y="374379"/>
                </a:lnTo>
                <a:lnTo>
                  <a:pt x="121545" y="424285"/>
                </a:lnTo>
                <a:lnTo>
                  <a:pt x="118472" y="476288"/>
                </a:lnTo>
                <a:lnTo>
                  <a:pt x="121920" y="529589"/>
                </a:lnTo>
                <a:lnTo>
                  <a:pt x="89076" y="542425"/>
                </a:lnTo>
                <a:lnTo>
                  <a:pt x="59831" y="567078"/>
                </a:lnTo>
                <a:lnTo>
                  <a:pt x="35242" y="601821"/>
                </a:lnTo>
                <a:lnTo>
                  <a:pt x="16368" y="644924"/>
                </a:lnTo>
                <a:lnTo>
                  <a:pt x="4268" y="694660"/>
                </a:lnTo>
                <a:lnTo>
                  <a:pt x="0" y="749300"/>
                </a:lnTo>
                <a:lnTo>
                  <a:pt x="4445" y="807759"/>
                </a:lnTo>
                <a:lnTo>
                  <a:pt x="17462" y="859789"/>
                </a:lnTo>
                <a:lnTo>
                  <a:pt x="38576" y="903247"/>
                </a:lnTo>
                <a:lnTo>
                  <a:pt x="67310" y="935989"/>
                </a:lnTo>
                <a:lnTo>
                  <a:pt x="51375" y="969228"/>
                </a:lnTo>
                <a:lnTo>
                  <a:pt x="39846" y="1005681"/>
                </a:lnTo>
                <a:lnTo>
                  <a:pt x="32841" y="1044753"/>
                </a:lnTo>
                <a:lnTo>
                  <a:pt x="30479" y="1085850"/>
                </a:lnTo>
                <a:lnTo>
                  <a:pt x="33660" y="1136279"/>
                </a:lnTo>
                <a:lnTo>
                  <a:pt x="43172" y="1182310"/>
                </a:lnTo>
                <a:lnTo>
                  <a:pt x="58971" y="1222810"/>
                </a:lnTo>
                <a:lnTo>
                  <a:pt x="81013" y="1256644"/>
                </a:lnTo>
                <a:lnTo>
                  <a:pt x="109253" y="1282681"/>
                </a:lnTo>
                <a:lnTo>
                  <a:pt x="143646" y="1299787"/>
                </a:lnTo>
                <a:lnTo>
                  <a:pt x="184150" y="1306829"/>
                </a:lnTo>
                <a:lnTo>
                  <a:pt x="208238" y="1363650"/>
                </a:lnTo>
                <a:lnTo>
                  <a:pt x="238007" y="1411722"/>
                </a:lnTo>
                <a:lnTo>
                  <a:pt x="272573" y="1450339"/>
                </a:lnTo>
                <a:lnTo>
                  <a:pt x="311055" y="1478797"/>
                </a:lnTo>
                <a:lnTo>
                  <a:pt x="352571" y="1496389"/>
                </a:lnTo>
                <a:lnTo>
                  <a:pt x="396239" y="1502410"/>
                </a:lnTo>
                <a:lnTo>
                  <a:pt x="456049" y="1498480"/>
                </a:lnTo>
                <a:lnTo>
                  <a:pt x="485139" y="1487169"/>
                </a:lnTo>
                <a:lnTo>
                  <a:pt x="500895" y="1469191"/>
                </a:lnTo>
                <a:lnTo>
                  <a:pt x="520700" y="1445260"/>
                </a:lnTo>
                <a:lnTo>
                  <a:pt x="877187" y="1445260"/>
                </a:lnTo>
                <a:lnTo>
                  <a:pt x="889377" y="1415053"/>
                </a:lnTo>
                <a:lnTo>
                  <a:pt x="904239" y="1356360"/>
                </a:lnTo>
                <a:lnTo>
                  <a:pt x="1100522" y="1356360"/>
                </a:lnTo>
                <a:lnTo>
                  <a:pt x="1131570" y="1317625"/>
                </a:lnTo>
                <a:lnTo>
                  <a:pt x="1153834" y="1274707"/>
                </a:lnTo>
                <a:lnTo>
                  <a:pt x="1170622" y="1225272"/>
                </a:lnTo>
                <a:lnTo>
                  <a:pt x="1181219" y="1170419"/>
                </a:lnTo>
                <a:lnTo>
                  <a:pt x="1184910" y="1111250"/>
                </a:lnTo>
                <a:lnTo>
                  <a:pt x="1219074" y="1098955"/>
                </a:lnTo>
                <a:lnTo>
                  <a:pt x="1280160" y="1051089"/>
                </a:lnTo>
                <a:lnTo>
                  <a:pt x="1306140" y="1017001"/>
                </a:lnTo>
                <a:lnTo>
                  <a:pt x="1328451" y="977133"/>
                </a:lnTo>
                <a:lnTo>
                  <a:pt x="1346623" y="932227"/>
                </a:lnTo>
                <a:lnTo>
                  <a:pt x="1360185" y="883024"/>
                </a:lnTo>
                <a:lnTo>
                  <a:pt x="1368668" y="830268"/>
                </a:lnTo>
                <a:lnTo>
                  <a:pt x="1371600" y="774700"/>
                </a:lnTo>
                <a:lnTo>
                  <a:pt x="1368345" y="718939"/>
                </a:lnTo>
                <a:lnTo>
                  <a:pt x="1358900" y="664845"/>
                </a:lnTo>
                <a:lnTo>
                  <a:pt x="1343739" y="613608"/>
                </a:lnTo>
                <a:lnTo>
                  <a:pt x="1323339" y="566420"/>
                </a:lnTo>
                <a:lnTo>
                  <a:pt x="1329809" y="541198"/>
                </a:lnTo>
                <a:lnTo>
                  <a:pt x="1334135" y="515143"/>
                </a:lnTo>
                <a:lnTo>
                  <a:pt x="1336555" y="488374"/>
                </a:lnTo>
                <a:lnTo>
                  <a:pt x="1337310" y="461010"/>
                </a:lnTo>
                <a:lnTo>
                  <a:pt x="1333123" y="401596"/>
                </a:lnTo>
                <a:lnTo>
                  <a:pt x="1321176" y="346380"/>
                </a:lnTo>
                <a:lnTo>
                  <a:pt x="1302385" y="297021"/>
                </a:lnTo>
                <a:lnTo>
                  <a:pt x="1277667" y="255175"/>
                </a:lnTo>
                <a:lnTo>
                  <a:pt x="1247939" y="222502"/>
                </a:lnTo>
                <a:lnTo>
                  <a:pt x="1214120" y="200660"/>
                </a:lnTo>
                <a:lnTo>
                  <a:pt x="1212380" y="191770"/>
                </a:lnTo>
                <a:lnTo>
                  <a:pt x="441960" y="191770"/>
                </a:lnTo>
                <a:lnTo>
                  <a:pt x="417056" y="171946"/>
                </a:lnTo>
                <a:lnTo>
                  <a:pt x="390366" y="157003"/>
                </a:lnTo>
                <a:lnTo>
                  <a:pt x="362485" y="148014"/>
                </a:lnTo>
                <a:lnTo>
                  <a:pt x="334010" y="146050"/>
                </a:lnTo>
                <a:close/>
              </a:path>
              <a:path w="1371600" h="1600200">
                <a:moveTo>
                  <a:pt x="1100522" y="1356360"/>
                </a:moveTo>
                <a:lnTo>
                  <a:pt x="904239" y="1356360"/>
                </a:lnTo>
                <a:lnTo>
                  <a:pt x="926842" y="1375826"/>
                </a:lnTo>
                <a:lnTo>
                  <a:pt x="950753" y="1390173"/>
                </a:lnTo>
                <a:lnTo>
                  <a:pt x="975856" y="1399043"/>
                </a:lnTo>
                <a:lnTo>
                  <a:pt x="1002029" y="1402079"/>
                </a:lnTo>
                <a:lnTo>
                  <a:pt x="1039058" y="1396250"/>
                </a:lnTo>
                <a:lnTo>
                  <a:pt x="1073467" y="1379497"/>
                </a:lnTo>
                <a:lnTo>
                  <a:pt x="1100522" y="1356360"/>
                </a:lnTo>
                <a:close/>
              </a:path>
              <a:path w="1371600" h="1600200">
                <a:moveTo>
                  <a:pt x="593089" y="46989"/>
                </a:moveTo>
                <a:lnTo>
                  <a:pt x="521238" y="72349"/>
                </a:lnTo>
                <a:lnTo>
                  <a:pt x="490037" y="102402"/>
                </a:lnTo>
                <a:lnTo>
                  <a:pt x="463285" y="142575"/>
                </a:lnTo>
                <a:lnTo>
                  <a:pt x="441960" y="191770"/>
                </a:lnTo>
                <a:lnTo>
                  <a:pt x="1212380" y="191770"/>
                </a:lnTo>
                <a:lnTo>
                  <a:pt x="1203189" y="144785"/>
                </a:lnTo>
                <a:lnTo>
                  <a:pt x="1196102" y="125729"/>
                </a:lnTo>
                <a:lnTo>
                  <a:pt x="711200" y="125729"/>
                </a:lnTo>
                <a:lnTo>
                  <a:pt x="685244" y="93602"/>
                </a:lnTo>
                <a:lnTo>
                  <a:pt x="655955" y="69691"/>
                </a:lnTo>
                <a:lnTo>
                  <a:pt x="624760" y="54113"/>
                </a:lnTo>
                <a:lnTo>
                  <a:pt x="593089" y="46989"/>
                </a:lnTo>
                <a:close/>
              </a:path>
              <a:path w="1371600" h="1600200">
                <a:moveTo>
                  <a:pt x="835660" y="0"/>
                </a:moveTo>
                <a:lnTo>
                  <a:pt x="797639" y="8393"/>
                </a:lnTo>
                <a:lnTo>
                  <a:pt x="762952" y="32861"/>
                </a:lnTo>
                <a:lnTo>
                  <a:pt x="733496" y="72349"/>
                </a:lnTo>
                <a:lnTo>
                  <a:pt x="711200" y="125729"/>
                </a:lnTo>
                <a:lnTo>
                  <a:pt x="1196102" y="125729"/>
                </a:lnTo>
                <a:lnTo>
                  <a:pt x="1185098" y="96143"/>
                </a:lnTo>
                <a:lnTo>
                  <a:pt x="1178439" y="85089"/>
                </a:lnTo>
                <a:lnTo>
                  <a:pt x="944879" y="85089"/>
                </a:lnTo>
                <a:lnTo>
                  <a:pt x="923170" y="49827"/>
                </a:lnTo>
                <a:lnTo>
                  <a:pt x="896937" y="23018"/>
                </a:lnTo>
                <a:lnTo>
                  <a:pt x="867370" y="5972"/>
                </a:lnTo>
                <a:lnTo>
                  <a:pt x="835660" y="0"/>
                </a:lnTo>
                <a:close/>
              </a:path>
              <a:path w="1371600" h="1600200">
                <a:moveTo>
                  <a:pt x="1062989" y="0"/>
                </a:moveTo>
                <a:lnTo>
                  <a:pt x="1029176" y="5794"/>
                </a:lnTo>
                <a:lnTo>
                  <a:pt x="997267" y="22542"/>
                </a:lnTo>
                <a:lnTo>
                  <a:pt x="968692" y="49291"/>
                </a:lnTo>
                <a:lnTo>
                  <a:pt x="944879" y="85089"/>
                </a:lnTo>
                <a:lnTo>
                  <a:pt x="1178439" y="85089"/>
                </a:lnTo>
                <a:lnTo>
                  <a:pt x="1160938" y="56038"/>
                </a:lnTo>
                <a:lnTo>
                  <a:pt x="1131805" y="25776"/>
                </a:lnTo>
                <a:lnTo>
                  <a:pt x="1098791" y="6661"/>
                </a:lnTo>
                <a:lnTo>
                  <a:pt x="1062989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78" name="object 22">
            <a:extLst>
              <a:ext uri="{FF2B5EF4-FFF2-40B4-BE49-F238E27FC236}">
                <a16:creationId xmlns:a16="http://schemas.microsoft.com/office/drawing/2014/main" id="{3E3E36D1-2861-20C0-518C-F2A9484305C8}"/>
              </a:ext>
            </a:extLst>
          </p:cNvPr>
          <p:cNvSpPr/>
          <p:nvPr/>
        </p:nvSpPr>
        <p:spPr>
          <a:xfrm>
            <a:off x="4722241" y="2315210"/>
            <a:ext cx="822960" cy="960120"/>
          </a:xfrm>
          <a:custGeom>
            <a:avLst/>
            <a:gdLst/>
            <a:ahLst/>
            <a:cxnLst/>
            <a:rect l="l" t="t" r="r" b="b"/>
            <a:pathLst>
              <a:path w="1371600" h="1600200">
                <a:moveTo>
                  <a:pt x="121920" y="529589"/>
                </a:moveTo>
                <a:lnTo>
                  <a:pt x="118472" y="476288"/>
                </a:lnTo>
                <a:lnTo>
                  <a:pt x="121545" y="424285"/>
                </a:lnTo>
                <a:lnTo>
                  <a:pt x="130481" y="374379"/>
                </a:lnTo>
                <a:lnTo>
                  <a:pt x="144621" y="327363"/>
                </a:lnTo>
                <a:lnTo>
                  <a:pt x="163307" y="284034"/>
                </a:lnTo>
                <a:lnTo>
                  <a:pt x="185879" y="245188"/>
                </a:lnTo>
                <a:lnTo>
                  <a:pt x="211681" y="211620"/>
                </a:lnTo>
                <a:lnTo>
                  <a:pt x="240053" y="184127"/>
                </a:lnTo>
                <a:lnTo>
                  <a:pt x="301876" y="150546"/>
                </a:lnTo>
                <a:lnTo>
                  <a:pt x="334010" y="146050"/>
                </a:lnTo>
                <a:lnTo>
                  <a:pt x="362485" y="148014"/>
                </a:lnTo>
                <a:lnTo>
                  <a:pt x="390366" y="157003"/>
                </a:lnTo>
                <a:lnTo>
                  <a:pt x="417056" y="171946"/>
                </a:lnTo>
                <a:lnTo>
                  <a:pt x="441960" y="191770"/>
                </a:lnTo>
                <a:lnTo>
                  <a:pt x="463285" y="142575"/>
                </a:lnTo>
                <a:lnTo>
                  <a:pt x="490037" y="102402"/>
                </a:lnTo>
                <a:lnTo>
                  <a:pt x="521238" y="72349"/>
                </a:lnTo>
                <a:lnTo>
                  <a:pt x="555914" y="53512"/>
                </a:lnTo>
                <a:lnTo>
                  <a:pt x="593089" y="46989"/>
                </a:lnTo>
                <a:lnTo>
                  <a:pt x="624760" y="54113"/>
                </a:lnTo>
                <a:lnTo>
                  <a:pt x="655955" y="69691"/>
                </a:lnTo>
                <a:lnTo>
                  <a:pt x="685244" y="93602"/>
                </a:lnTo>
                <a:lnTo>
                  <a:pt x="711200" y="125729"/>
                </a:lnTo>
                <a:lnTo>
                  <a:pt x="733504" y="72330"/>
                </a:lnTo>
                <a:lnTo>
                  <a:pt x="762952" y="32861"/>
                </a:lnTo>
                <a:lnTo>
                  <a:pt x="797639" y="8393"/>
                </a:lnTo>
                <a:lnTo>
                  <a:pt x="835660" y="0"/>
                </a:lnTo>
                <a:lnTo>
                  <a:pt x="867370" y="5972"/>
                </a:lnTo>
                <a:lnTo>
                  <a:pt x="896937" y="23018"/>
                </a:lnTo>
                <a:lnTo>
                  <a:pt x="923170" y="49827"/>
                </a:lnTo>
                <a:lnTo>
                  <a:pt x="944879" y="85089"/>
                </a:lnTo>
                <a:lnTo>
                  <a:pt x="968692" y="49291"/>
                </a:lnTo>
                <a:lnTo>
                  <a:pt x="997267" y="22542"/>
                </a:lnTo>
                <a:lnTo>
                  <a:pt x="1029176" y="5794"/>
                </a:lnTo>
                <a:lnTo>
                  <a:pt x="1062989" y="0"/>
                </a:lnTo>
                <a:lnTo>
                  <a:pt x="1098791" y="6661"/>
                </a:lnTo>
                <a:lnTo>
                  <a:pt x="1131805" y="25776"/>
                </a:lnTo>
                <a:lnTo>
                  <a:pt x="1160938" y="56038"/>
                </a:lnTo>
                <a:lnTo>
                  <a:pt x="1185098" y="96143"/>
                </a:lnTo>
                <a:lnTo>
                  <a:pt x="1203189" y="144785"/>
                </a:lnTo>
                <a:lnTo>
                  <a:pt x="1214120" y="200660"/>
                </a:lnTo>
                <a:lnTo>
                  <a:pt x="1247939" y="222502"/>
                </a:lnTo>
                <a:lnTo>
                  <a:pt x="1277667" y="255175"/>
                </a:lnTo>
                <a:lnTo>
                  <a:pt x="1302385" y="297021"/>
                </a:lnTo>
                <a:lnTo>
                  <a:pt x="1321176" y="346380"/>
                </a:lnTo>
                <a:lnTo>
                  <a:pt x="1333123" y="401596"/>
                </a:lnTo>
                <a:lnTo>
                  <a:pt x="1337310" y="461010"/>
                </a:lnTo>
                <a:lnTo>
                  <a:pt x="1336555" y="488374"/>
                </a:lnTo>
                <a:lnTo>
                  <a:pt x="1334135" y="515143"/>
                </a:lnTo>
                <a:lnTo>
                  <a:pt x="1329809" y="541198"/>
                </a:lnTo>
                <a:lnTo>
                  <a:pt x="1323339" y="566420"/>
                </a:lnTo>
                <a:lnTo>
                  <a:pt x="1343739" y="613608"/>
                </a:lnTo>
                <a:lnTo>
                  <a:pt x="1358900" y="664845"/>
                </a:lnTo>
                <a:lnTo>
                  <a:pt x="1368345" y="718939"/>
                </a:lnTo>
                <a:lnTo>
                  <a:pt x="1371600" y="774700"/>
                </a:lnTo>
                <a:lnTo>
                  <a:pt x="1368668" y="830268"/>
                </a:lnTo>
                <a:lnTo>
                  <a:pt x="1360185" y="883024"/>
                </a:lnTo>
                <a:lnTo>
                  <a:pt x="1346623" y="932227"/>
                </a:lnTo>
                <a:lnTo>
                  <a:pt x="1328451" y="977133"/>
                </a:lnTo>
                <a:lnTo>
                  <a:pt x="1306140" y="1017001"/>
                </a:lnTo>
                <a:lnTo>
                  <a:pt x="1280160" y="1051089"/>
                </a:lnTo>
                <a:lnTo>
                  <a:pt x="1250981" y="1078655"/>
                </a:lnTo>
                <a:lnTo>
                  <a:pt x="1184910" y="1111250"/>
                </a:lnTo>
                <a:lnTo>
                  <a:pt x="1181219" y="1170419"/>
                </a:lnTo>
                <a:lnTo>
                  <a:pt x="1170622" y="1225272"/>
                </a:lnTo>
                <a:lnTo>
                  <a:pt x="1153834" y="1274707"/>
                </a:lnTo>
                <a:lnTo>
                  <a:pt x="1131570" y="1317625"/>
                </a:lnTo>
                <a:lnTo>
                  <a:pt x="1104542" y="1352922"/>
                </a:lnTo>
                <a:lnTo>
                  <a:pt x="1073467" y="1379497"/>
                </a:lnTo>
                <a:lnTo>
                  <a:pt x="1039058" y="1396250"/>
                </a:lnTo>
                <a:lnTo>
                  <a:pt x="1002029" y="1402079"/>
                </a:lnTo>
                <a:lnTo>
                  <a:pt x="975856" y="1399043"/>
                </a:lnTo>
                <a:lnTo>
                  <a:pt x="950753" y="1390173"/>
                </a:lnTo>
                <a:lnTo>
                  <a:pt x="926842" y="1375826"/>
                </a:lnTo>
                <a:lnTo>
                  <a:pt x="904239" y="1356360"/>
                </a:lnTo>
                <a:lnTo>
                  <a:pt x="889377" y="1415053"/>
                </a:lnTo>
                <a:lnTo>
                  <a:pt x="868228" y="1467460"/>
                </a:lnTo>
                <a:lnTo>
                  <a:pt x="841658" y="1512581"/>
                </a:lnTo>
                <a:lnTo>
                  <a:pt x="810533" y="1549414"/>
                </a:lnTo>
                <a:lnTo>
                  <a:pt x="775721" y="1576962"/>
                </a:lnTo>
                <a:lnTo>
                  <a:pt x="738088" y="1594223"/>
                </a:lnTo>
                <a:lnTo>
                  <a:pt x="698500" y="1600200"/>
                </a:lnTo>
                <a:lnTo>
                  <a:pt x="656600" y="1593230"/>
                </a:lnTo>
                <a:lnTo>
                  <a:pt x="616894" y="1573093"/>
                </a:lnTo>
                <a:lnTo>
                  <a:pt x="580359" y="1540946"/>
                </a:lnTo>
                <a:lnTo>
                  <a:pt x="547969" y="1497949"/>
                </a:lnTo>
                <a:lnTo>
                  <a:pt x="520700" y="1445260"/>
                </a:lnTo>
                <a:lnTo>
                  <a:pt x="500895" y="1469191"/>
                </a:lnTo>
                <a:lnTo>
                  <a:pt x="485139" y="1487169"/>
                </a:lnTo>
                <a:lnTo>
                  <a:pt x="456049" y="1498480"/>
                </a:lnTo>
                <a:lnTo>
                  <a:pt x="396239" y="1502410"/>
                </a:lnTo>
                <a:lnTo>
                  <a:pt x="352571" y="1496389"/>
                </a:lnTo>
                <a:lnTo>
                  <a:pt x="311055" y="1478797"/>
                </a:lnTo>
                <a:lnTo>
                  <a:pt x="272573" y="1450339"/>
                </a:lnTo>
                <a:lnTo>
                  <a:pt x="238007" y="1411722"/>
                </a:lnTo>
                <a:lnTo>
                  <a:pt x="208238" y="1363650"/>
                </a:lnTo>
                <a:lnTo>
                  <a:pt x="184150" y="1306829"/>
                </a:lnTo>
                <a:lnTo>
                  <a:pt x="143646" y="1299787"/>
                </a:lnTo>
                <a:lnTo>
                  <a:pt x="109253" y="1282681"/>
                </a:lnTo>
                <a:lnTo>
                  <a:pt x="81013" y="1256644"/>
                </a:lnTo>
                <a:lnTo>
                  <a:pt x="58971" y="1222810"/>
                </a:lnTo>
                <a:lnTo>
                  <a:pt x="43172" y="1182310"/>
                </a:lnTo>
                <a:lnTo>
                  <a:pt x="33660" y="1136279"/>
                </a:lnTo>
                <a:lnTo>
                  <a:pt x="30479" y="1085850"/>
                </a:lnTo>
                <a:lnTo>
                  <a:pt x="32841" y="1044753"/>
                </a:lnTo>
                <a:lnTo>
                  <a:pt x="39846" y="1005681"/>
                </a:lnTo>
                <a:lnTo>
                  <a:pt x="51375" y="969228"/>
                </a:lnTo>
                <a:lnTo>
                  <a:pt x="67310" y="935989"/>
                </a:lnTo>
                <a:lnTo>
                  <a:pt x="38576" y="903247"/>
                </a:lnTo>
                <a:lnTo>
                  <a:pt x="17462" y="859789"/>
                </a:lnTo>
                <a:lnTo>
                  <a:pt x="4445" y="807759"/>
                </a:lnTo>
                <a:lnTo>
                  <a:pt x="0" y="749300"/>
                </a:lnTo>
                <a:lnTo>
                  <a:pt x="4268" y="694660"/>
                </a:lnTo>
                <a:lnTo>
                  <a:pt x="16368" y="644924"/>
                </a:lnTo>
                <a:lnTo>
                  <a:pt x="35242" y="601821"/>
                </a:lnTo>
                <a:lnTo>
                  <a:pt x="59831" y="567078"/>
                </a:lnTo>
                <a:lnTo>
                  <a:pt x="89076" y="542425"/>
                </a:lnTo>
                <a:lnTo>
                  <a:pt x="121920" y="529589"/>
                </a:lnTo>
                <a:close/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121920" y="529589"/>
                </a:moveTo>
                <a:lnTo>
                  <a:pt x="124221" y="544056"/>
                </a:lnTo>
                <a:lnTo>
                  <a:pt x="127000" y="558641"/>
                </a:lnTo>
                <a:lnTo>
                  <a:pt x="129778" y="572988"/>
                </a:lnTo>
                <a:lnTo>
                  <a:pt x="132079" y="586739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441960" y="191770"/>
                </a:moveTo>
                <a:lnTo>
                  <a:pt x="453747" y="203140"/>
                </a:lnTo>
                <a:lnTo>
                  <a:pt x="465772" y="216058"/>
                </a:lnTo>
                <a:lnTo>
                  <a:pt x="477321" y="230167"/>
                </a:lnTo>
                <a:lnTo>
                  <a:pt x="487679" y="245110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711200" y="125729"/>
                </a:moveTo>
                <a:lnTo>
                  <a:pt x="707826" y="137795"/>
                </a:lnTo>
                <a:lnTo>
                  <a:pt x="705167" y="150812"/>
                </a:lnTo>
                <a:lnTo>
                  <a:pt x="702984" y="164306"/>
                </a:lnTo>
                <a:lnTo>
                  <a:pt x="701039" y="177800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944879" y="85089"/>
                </a:moveTo>
                <a:lnTo>
                  <a:pt x="938113" y="99476"/>
                </a:lnTo>
                <a:lnTo>
                  <a:pt x="932656" y="115411"/>
                </a:lnTo>
                <a:lnTo>
                  <a:pt x="927913" y="132060"/>
                </a:lnTo>
                <a:lnTo>
                  <a:pt x="923289" y="148589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1214120" y="200660"/>
                </a:moveTo>
                <a:lnTo>
                  <a:pt x="1215806" y="212863"/>
                </a:lnTo>
                <a:lnTo>
                  <a:pt x="1218088" y="227806"/>
                </a:lnTo>
                <a:lnTo>
                  <a:pt x="1219656" y="241557"/>
                </a:lnTo>
                <a:lnTo>
                  <a:pt x="1219200" y="250189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1323339" y="566420"/>
                </a:moveTo>
                <a:lnTo>
                  <a:pt x="1314231" y="594221"/>
                </a:lnTo>
                <a:lnTo>
                  <a:pt x="1303813" y="620236"/>
                </a:lnTo>
                <a:lnTo>
                  <a:pt x="1291728" y="644108"/>
                </a:lnTo>
                <a:lnTo>
                  <a:pt x="1277620" y="665479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1184910" y="1111250"/>
                </a:moveTo>
                <a:lnTo>
                  <a:pt x="1177901" y="1028700"/>
                </a:lnTo>
                <a:lnTo>
                  <a:pt x="1164590" y="977900"/>
                </a:lnTo>
                <a:lnTo>
                  <a:pt x="1144081" y="927523"/>
                </a:lnTo>
                <a:lnTo>
                  <a:pt x="1115883" y="882650"/>
                </a:lnTo>
                <a:lnTo>
                  <a:pt x="1079500" y="848360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904239" y="1356360"/>
                </a:moveTo>
                <a:lnTo>
                  <a:pt x="907414" y="1338480"/>
                </a:lnTo>
                <a:lnTo>
                  <a:pt x="909637" y="1320958"/>
                </a:lnTo>
                <a:lnTo>
                  <a:pt x="911383" y="1303674"/>
                </a:lnTo>
                <a:lnTo>
                  <a:pt x="913129" y="1286510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521970" y="1445260"/>
                </a:moveTo>
                <a:lnTo>
                  <a:pt x="515004" y="1430317"/>
                </a:lnTo>
                <a:lnTo>
                  <a:pt x="509111" y="1414303"/>
                </a:lnTo>
                <a:lnTo>
                  <a:pt x="503932" y="1397575"/>
                </a:lnTo>
                <a:lnTo>
                  <a:pt x="499110" y="1380489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184150" y="1306829"/>
                </a:moveTo>
                <a:lnTo>
                  <a:pt x="192920" y="1303932"/>
                </a:lnTo>
                <a:lnTo>
                  <a:pt x="201930" y="1300797"/>
                </a:lnTo>
                <a:lnTo>
                  <a:pt x="210939" y="1297185"/>
                </a:lnTo>
                <a:lnTo>
                  <a:pt x="219710" y="1292860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67310" y="935989"/>
                </a:moveTo>
                <a:lnTo>
                  <a:pt x="84117" y="949682"/>
                </a:lnTo>
                <a:lnTo>
                  <a:pt x="102711" y="960754"/>
                </a:lnTo>
                <a:lnTo>
                  <a:pt x="123924" y="967065"/>
                </a:lnTo>
                <a:lnTo>
                  <a:pt x="148589" y="966470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79" name="object 23">
            <a:extLst>
              <a:ext uri="{FF2B5EF4-FFF2-40B4-BE49-F238E27FC236}">
                <a16:creationId xmlns:a16="http://schemas.microsoft.com/office/drawing/2014/main" id="{6DEEE007-625C-1458-CA92-CF842753CF52}"/>
              </a:ext>
            </a:extLst>
          </p:cNvPr>
          <p:cNvSpPr/>
          <p:nvPr/>
        </p:nvSpPr>
        <p:spPr>
          <a:xfrm>
            <a:off x="4173602" y="2589530"/>
            <a:ext cx="411480" cy="41148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79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80" name="object 24">
            <a:extLst>
              <a:ext uri="{FF2B5EF4-FFF2-40B4-BE49-F238E27FC236}">
                <a16:creationId xmlns:a16="http://schemas.microsoft.com/office/drawing/2014/main" id="{68146A0A-5FC7-1AEE-13E1-5937D8D541B5}"/>
              </a:ext>
            </a:extLst>
          </p:cNvPr>
          <p:cNvSpPr/>
          <p:nvPr/>
        </p:nvSpPr>
        <p:spPr>
          <a:xfrm>
            <a:off x="4173602" y="2589530"/>
            <a:ext cx="411480" cy="41148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  <a:path w="685800" h="685800">
                <a:moveTo>
                  <a:pt x="0" y="0"/>
                </a:moveTo>
                <a:lnTo>
                  <a:pt x="0" y="0"/>
                </a:lnTo>
              </a:path>
              <a:path w="685800" h="685800">
                <a:moveTo>
                  <a:pt x="685800" y="685800"/>
                </a:moveTo>
                <a:lnTo>
                  <a:pt x="685800" y="6858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81" name="object 25">
            <a:extLst>
              <a:ext uri="{FF2B5EF4-FFF2-40B4-BE49-F238E27FC236}">
                <a16:creationId xmlns:a16="http://schemas.microsoft.com/office/drawing/2014/main" id="{1D643F3B-ACCB-6FAC-6657-CA37EAAC00C4}"/>
              </a:ext>
            </a:extLst>
          </p:cNvPr>
          <p:cNvSpPr/>
          <p:nvPr/>
        </p:nvSpPr>
        <p:spPr>
          <a:xfrm>
            <a:off x="5737226" y="2589530"/>
            <a:ext cx="411480" cy="41148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79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82" name="object 26">
            <a:extLst>
              <a:ext uri="{FF2B5EF4-FFF2-40B4-BE49-F238E27FC236}">
                <a16:creationId xmlns:a16="http://schemas.microsoft.com/office/drawing/2014/main" id="{847DBB1C-F50C-292E-C464-F60693723410}"/>
              </a:ext>
            </a:extLst>
          </p:cNvPr>
          <p:cNvSpPr/>
          <p:nvPr/>
        </p:nvSpPr>
        <p:spPr>
          <a:xfrm>
            <a:off x="5737226" y="2589530"/>
            <a:ext cx="411480" cy="41148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  <a:path w="685800" h="685800">
                <a:moveTo>
                  <a:pt x="0" y="0"/>
                </a:moveTo>
                <a:lnTo>
                  <a:pt x="0" y="0"/>
                </a:lnTo>
              </a:path>
              <a:path w="685800" h="685800">
                <a:moveTo>
                  <a:pt x="685800" y="685800"/>
                </a:moveTo>
                <a:lnTo>
                  <a:pt x="685800" y="6858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83" name="object 27">
            <a:extLst>
              <a:ext uri="{FF2B5EF4-FFF2-40B4-BE49-F238E27FC236}">
                <a16:creationId xmlns:a16="http://schemas.microsoft.com/office/drawing/2014/main" id="{7CA0D98B-2B7B-49E3-79AE-A0C381532118}"/>
              </a:ext>
            </a:extLst>
          </p:cNvPr>
          <p:cNvSpPr/>
          <p:nvPr/>
        </p:nvSpPr>
        <p:spPr>
          <a:xfrm>
            <a:off x="5133722" y="2726689"/>
            <a:ext cx="274320" cy="137160"/>
          </a:xfrm>
          <a:custGeom>
            <a:avLst/>
            <a:gdLst/>
            <a:ahLst/>
            <a:cxnLst/>
            <a:rect l="l" t="t" r="r" b="b"/>
            <a:pathLst>
              <a:path w="457200" h="228600">
                <a:moveTo>
                  <a:pt x="457200" y="0"/>
                </a:moveTo>
                <a:lnTo>
                  <a:pt x="228600" y="0"/>
                </a:lnTo>
                <a:lnTo>
                  <a:pt x="0" y="0"/>
                </a:lnTo>
                <a:lnTo>
                  <a:pt x="0" y="228600"/>
                </a:lnTo>
                <a:lnTo>
                  <a:pt x="114300" y="228600"/>
                </a:lnTo>
                <a:lnTo>
                  <a:pt x="228600" y="228600"/>
                </a:lnTo>
                <a:lnTo>
                  <a:pt x="342900" y="228600"/>
                </a:lnTo>
                <a:lnTo>
                  <a:pt x="457200" y="228600"/>
                </a:lnTo>
                <a:lnTo>
                  <a:pt x="45720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84" name="object 28">
            <a:extLst>
              <a:ext uri="{FF2B5EF4-FFF2-40B4-BE49-F238E27FC236}">
                <a16:creationId xmlns:a16="http://schemas.microsoft.com/office/drawing/2014/main" id="{F4DDC576-C394-6AE9-CFAB-99E8C3C1F9EA}"/>
              </a:ext>
            </a:extLst>
          </p:cNvPr>
          <p:cNvSpPr/>
          <p:nvPr/>
        </p:nvSpPr>
        <p:spPr>
          <a:xfrm>
            <a:off x="4585081" y="2795270"/>
            <a:ext cx="451104" cy="0"/>
          </a:xfrm>
          <a:custGeom>
            <a:avLst/>
            <a:gdLst/>
            <a:ahLst/>
            <a:cxnLst/>
            <a:rect l="l" t="t" r="r" b="b"/>
            <a:pathLst>
              <a:path w="751839">
                <a:moveTo>
                  <a:pt x="0" y="0"/>
                </a:moveTo>
                <a:lnTo>
                  <a:pt x="751839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85" name="object 29">
            <a:extLst>
              <a:ext uri="{FF2B5EF4-FFF2-40B4-BE49-F238E27FC236}">
                <a16:creationId xmlns:a16="http://schemas.microsoft.com/office/drawing/2014/main" id="{931CF2DF-5E06-8509-036C-F4D7292369B1}"/>
              </a:ext>
            </a:extLst>
          </p:cNvPr>
          <p:cNvSpPr/>
          <p:nvPr/>
        </p:nvSpPr>
        <p:spPr>
          <a:xfrm>
            <a:off x="5036186" y="2762504"/>
            <a:ext cx="97536" cy="64770"/>
          </a:xfrm>
          <a:custGeom>
            <a:avLst/>
            <a:gdLst/>
            <a:ahLst/>
            <a:cxnLst/>
            <a:rect l="l" t="t" r="r" b="b"/>
            <a:pathLst>
              <a:path w="162560" h="107950">
                <a:moveTo>
                  <a:pt x="0" y="0"/>
                </a:moveTo>
                <a:lnTo>
                  <a:pt x="0" y="107950"/>
                </a:lnTo>
                <a:lnTo>
                  <a:pt x="16256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86" name="object 30">
            <a:extLst>
              <a:ext uri="{FF2B5EF4-FFF2-40B4-BE49-F238E27FC236}">
                <a16:creationId xmlns:a16="http://schemas.microsoft.com/office/drawing/2014/main" id="{193141C4-E966-9007-010B-2AEB6408B6E1}"/>
              </a:ext>
            </a:extLst>
          </p:cNvPr>
          <p:cNvSpPr/>
          <p:nvPr/>
        </p:nvSpPr>
        <p:spPr>
          <a:xfrm>
            <a:off x="5408041" y="2795270"/>
            <a:ext cx="231648" cy="0"/>
          </a:xfrm>
          <a:custGeom>
            <a:avLst/>
            <a:gdLst/>
            <a:ahLst/>
            <a:cxnLst/>
            <a:rect l="l" t="t" r="r" b="b"/>
            <a:pathLst>
              <a:path w="386079">
                <a:moveTo>
                  <a:pt x="0" y="0"/>
                </a:moveTo>
                <a:lnTo>
                  <a:pt x="17779" y="0"/>
                </a:lnTo>
              </a:path>
              <a:path w="386079">
                <a:moveTo>
                  <a:pt x="36829" y="0"/>
                </a:moveTo>
                <a:lnTo>
                  <a:pt x="54610" y="0"/>
                </a:lnTo>
              </a:path>
              <a:path w="386079">
                <a:moveTo>
                  <a:pt x="73660" y="0"/>
                </a:moveTo>
                <a:lnTo>
                  <a:pt x="91439" y="0"/>
                </a:lnTo>
              </a:path>
              <a:path w="386079">
                <a:moveTo>
                  <a:pt x="110489" y="0"/>
                </a:moveTo>
                <a:lnTo>
                  <a:pt x="128270" y="0"/>
                </a:lnTo>
              </a:path>
              <a:path w="386079">
                <a:moveTo>
                  <a:pt x="147320" y="0"/>
                </a:moveTo>
                <a:lnTo>
                  <a:pt x="165100" y="0"/>
                </a:lnTo>
              </a:path>
              <a:path w="386079">
                <a:moveTo>
                  <a:pt x="184150" y="0"/>
                </a:moveTo>
                <a:lnTo>
                  <a:pt x="201929" y="0"/>
                </a:lnTo>
              </a:path>
              <a:path w="386079">
                <a:moveTo>
                  <a:pt x="219710" y="0"/>
                </a:moveTo>
                <a:lnTo>
                  <a:pt x="238760" y="0"/>
                </a:lnTo>
              </a:path>
              <a:path w="386079">
                <a:moveTo>
                  <a:pt x="256539" y="0"/>
                </a:moveTo>
                <a:lnTo>
                  <a:pt x="275589" y="0"/>
                </a:lnTo>
              </a:path>
              <a:path w="386079">
                <a:moveTo>
                  <a:pt x="293370" y="0"/>
                </a:moveTo>
                <a:lnTo>
                  <a:pt x="312420" y="0"/>
                </a:lnTo>
              </a:path>
              <a:path w="386079">
                <a:moveTo>
                  <a:pt x="330200" y="0"/>
                </a:moveTo>
                <a:lnTo>
                  <a:pt x="349250" y="0"/>
                </a:lnTo>
              </a:path>
              <a:path w="386079">
                <a:moveTo>
                  <a:pt x="367029" y="0"/>
                </a:moveTo>
                <a:lnTo>
                  <a:pt x="38607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87" name="object 31">
            <a:extLst>
              <a:ext uri="{FF2B5EF4-FFF2-40B4-BE49-F238E27FC236}">
                <a16:creationId xmlns:a16="http://schemas.microsoft.com/office/drawing/2014/main" id="{22752F84-3497-1BFB-7110-691821F090F1}"/>
              </a:ext>
            </a:extLst>
          </p:cNvPr>
          <p:cNvSpPr/>
          <p:nvPr/>
        </p:nvSpPr>
        <p:spPr>
          <a:xfrm>
            <a:off x="5639690" y="2763265"/>
            <a:ext cx="97536" cy="64770"/>
          </a:xfrm>
          <a:custGeom>
            <a:avLst/>
            <a:gdLst/>
            <a:ahLst/>
            <a:cxnLst/>
            <a:rect l="l" t="t" r="r" b="b"/>
            <a:pathLst>
              <a:path w="162560" h="107950">
                <a:moveTo>
                  <a:pt x="0" y="0"/>
                </a:moveTo>
                <a:lnTo>
                  <a:pt x="0" y="107950"/>
                </a:lnTo>
                <a:lnTo>
                  <a:pt x="16256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6" name="object 52">
            <a:extLst>
              <a:ext uri="{FF2B5EF4-FFF2-40B4-BE49-F238E27FC236}">
                <a16:creationId xmlns:a16="http://schemas.microsoft.com/office/drawing/2014/main" id="{945F9B06-A764-8388-E5E8-C621369B56DE}"/>
              </a:ext>
            </a:extLst>
          </p:cNvPr>
          <p:cNvSpPr/>
          <p:nvPr/>
        </p:nvSpPr>
        <p:spPr>
          <a:xfrm>
            <a:off x="5773902" y="2630297"/>
            <a:ext cx="329184" cy="329184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  <a:path w="548640" h="548639">
                <a:moveTo>
                  <a:pt x="0" y="0"/>
                </a:moveTo>
                <a:lnTo>
                  <a:pt x="0" y="0"/>
                </a:lnTo>
              </a:path>
              <a:path w="548640" h="548639">
                <a:moveTo>
                  <a:pt x="548640" y="548640"/>
                </a:moveTo>
                <a:lnTo>
                  <a:pt x="548640" y="54864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93" name="object 4">
            <a:extLst>
              <a:ext uri="{FF2B5EF4-FFF2-40B4-BE49-F238E27FC236}">
                <a16:creationId xmlns:a16="http://schemas.microsoft.com/office/drawing/2014/main" id="{DDD5CBFC-4095-56CA-55C0-5704DA2799ED}"/>
              </a:ext>
            </a:extLst>
          </p:cNvPr>
          <p:cNvSpPr/>
          <p:nvPr/>
        </p:nvSpPr>
        <p:spPr>
          <a:xfrm>
            <a:off x="4036442" y="4098290"/>
            <a:ext cx="2194560" cy="1508760"/>
          </a:xfrm>
          <a:custGeom>
            <a:avLst/>
            <a:gdLst/>
            <a:ahLst/>
            <a:cxnLst/>
            <a:rect l="l" t="t" r="r" b="b"/>
            <a:pathLst>
              <a:path w="3657600" h="2514600">
                <a:moveTo>
                  <a:pt x="3657600" y="0"/>
                </a:moveTo>
                <a:lnTo>
                  <a:pt x="0" y="0"/>
                </a:lnTo>
                <a:lnTo>
                  <a:pt x="0" y="2514600"/>
                </a:lnTo>
                <a:lnTo>
                  <a:pt x="1828800" y="2514600"/>
                </a:lnTo>
                <a:lnTo>
                  <a:pt x="3657600" y="2514600"/>
                </a:lnTo>
                <a:lnTo>
                  <a:pt x="3657600" y="0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94" name="object 5">
            <a:extLst>
              <a:ext uri="{FF2B5EF4-FFF2-40B4-BE49-F238E27FC236}">
                <a16:creationId xmlns:a16="http://schemas.microsoft.com/office/drawing/2014/main" id="{9BDD73B8-981E-2E53-5622-938A193D7016}"/>
              </a:ext>
            </a:extLst>
          </p:cNvPr>
          <p:cNvSpPr/>
          <p:nvPr/>
        </p:nvSpPr>
        <p:spPr>
          <a:xfrm>
            <a:off x="4036442" y="4098290"/>
            <a:ext cx="2194560" cy="1508760"/>
          </a:xfrm>
          <a:custGeom>
            <a:avLst/>
            <a:gdLst/>
            <a:ahLst/>
            <a:cxnLst/>
            <a:rect l="l" t="t" r="r" b="b"/>
            <a:pathLst>
              <a:path w="3657600" h="2514600">
                <a:moveTo>
                  <a:pt x="1828800" y="2514600"/>
                </a:moveTo>
                <a:lnTo>
                  <a:pt x="0" y="2514600"/>
                </a:lnTo>
                <a:lnTo>
                  <a:pt x="0" y="0"/>
                </a:lnTo>
                <a:lnTo>
                  <a:pt x="3657600" y="0"/>
                </a:lnTo>
                <a:lnTo>
                  <a:pt x="3657600" y="2514600"/>
                </a:lnTo>
                <a:lnTo>
                  <a:pt x="1828800" y="2514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95" name="object 6">
            <a:extLst>
              <a:ext uri="{FF2B5EF4-FFF2-40B4-BE49-F238E27FC236}">
                <a16:creationId xmlns:a16="http://schemas.microsoft.com/office/drawing/2014/main" id="{966C0103-44E8-4412-E218-99E1037A1857}"/>
              </a:ext>
            </a:extLst>
          </p:cNvPr>
          <p:cNvSpPr/>
          <p:nvPr/>
        </p:nvSpPr>
        <p:spPr>
          <a:xfrm>
            <a:off x="4722242" y="4235450"/>
            <a:ext cx="822960" cy="960120"/>
          </a:xfrm>
          <a:custGeom>
            <a:avLst/>
            <a:gdLst/>
            <a:ahLst/>
            <a:cxnLst/>
            <a:rect l="l" t="t" r="r" b="b"/>
            <a:pathLst>
              <a:path w="1371600" h="1600200">
                <a:moveTo>
                  <a:pt x="877187" y="1445260"/>
                </a:moveTo>
                <a:lnTo>
                  <a:pt x="520700" y="1445260"/>
                </a:lnTo>
                <a:lnTo>
                  <a:pt x="547969" y="1497949"/>
                </a:lnTo>
                <a:lnTo>
                  <a:pt x="580359" y="1540946"/>
                </a:lnTo>
                <a:lnTo>
                  <a:pt x="616894" y="1573093"/>
                </a:lnTo>
                <a:lnTo>
                  <a:pt x="656600" y="1593230"/>
                </a:lnTo>
                <a:lnTo>
                  <a:pt x="698500" y="1600200"/>
                </a:lnTo>
                <a:lnTo>
                  <a:pt x="738088" y="1594223"/>
                </a:lnTo>
                <a:lnTo>
                  <a:pt x="775721" y="1576962"/>
                </a:lnTo>
                <a:lnTo>
                  <a:pt x="810533" y="1549414"/>
                </a:lnTo>
                <a:lnTo>
                  <a:pt x="841658" y="1512581"/>
                </a:lnTo>
                <a:lnTo>
                  <a:pt x="868228" y="1467460"/>
                </a:lnTo>
                <a:lnTo>
                  <a:pt x="877187" y="1445260"/>
                </a:lnTo>
                <a:close/>
              </a:path>
              <a:path w="1371600" h="1600200">
                <a:moveTo>
                  <a:pt x="334010" y="146050"/>
                </a:moveTo>
                <a:lnTo>
                  <a:pt x="270338" y="163503"/>
                </a:lnTo>
                <a:lnTo>
                  <a:pt x="211681" y="211620"/>
                </a:lnTo>
                <a:lnTo>
                  <a:pt x="185879" y="245188"/>
                </a:lnTo>
                <a:lnTo>
                  <a:pt x="163307" y="284034"/>
                </a:lnTo>
                <a:lnTo>
                  <a:pt x="144621" y="327363"/>
                </a:lnTo>
                <a:lnTo>
                  <a:pt x="130481" y="374379"/>
                </a:lnTo>
                <a:lnTo>
                  <a:pt x="121545" y="424285"/>
                </a:lnTo>
                <a:lnTo>
                  <a:pt x="118472" y="476288"/>
                </a:lnTo>
                <a:lnTo>
                  <a:pt x="121920" y="529589"/>
                </a:lnTo>
                <a:lnTo>
                  <a:pt x="89076" y="542425"/>
                </a:lnTo>
                <a:lnTo>
                  <a:pt x="59831" y="567078"/>
                </a:lnTo>
                <a:lnTo>
                  <a:pt x="35242" y="601821"/>
                </a:lnTo>
                <a:lnTo>
                  <a:pt x="16368" y="644924"/>
                </a:lnTo>
                <a:lnTo>
                  <a:pt x="4268" y="694660"/>
                </a:lnTo>
                <a:lnTo>
                  <a:pt x="0" y="749300"/>
                </a:lnTo>
                <a:lnTo>
                  <a:pt x="4445" y="807759"/>
                </a:lnTo>
                <a:lnTo>
                  <a:pt x="17462" y="859789"/>
                </a:lnTo>
                <a:lnTo>
                  <a:pt x="38576" y="903247"/>
                </a:lnTo>
                <a:lnTo>
                  <a:pt x="67310" y="935989"/>
                </a:lnTo>
                <a:lnTo>
                  <a:pt x="51375" y="969228"/>
                </a:lnTo>
                <a:lnTo>
                  <a:pt x="39846" y="1005681"/>
                </a:lnTo>
                <a:lnTo>
                  <a:pt x="32841" y="1044753"/>
                </a:lnTo>
                <a:lnTo>
                  <a:pt x="30479" y="1085850"/>
                </a:lnTo>
                <a:lnTo>
                  <a:pt x="33660" y="1136279"/>
                </a:lnTo>
                <a:lnTo>
                  <a:pt x="43172" y="1182310"/>
                </a:lnTo>
                <a:lnTo>
                  <a:pt x="58971" y="1222810"/>
                </a:lnTo>
                <a:lnTo>
                  <a:pt x="81013" y="1256644"/>
                </a:lnTo>
                <a:lnTo>
                  <a:pt x="109253" y="1282681"/>
                </a:lnTo>
                <a:lnTo>
                  <a:pt x="143646" y="1299787"/>
                </a:lnTo>
                <a:lnTo>
                  <a:pt x="184150" y="1306830"/>
                </a:lnTo>
                <a:lnTo>
                  <a:pt x="208238" y="1363650"/>
                </a:lnTo>
                <a:lnTo>
                  <a:pt x="238007" y="1411722"/>
                </a:lnTo>
                <a:lnTo>
                  <a:pt x="272573" y="1450340"/>
                </a:lnTo>
                <a:lnTo>
                  <a:pt x="311055" y="1478797"/>
                </a:lnTo>
                <a:lnTo>
                  <a:pt x="352571" y="1496389"/>
                </a:lnTo>
                <a:lnTo>
                  <a:pt x="396239" y="1502410"/>
                </a:lnTo>
                <a:lnTo>
                  <a:pt x="456049" y="1498480"/>
                </a:lnTo>
                <a:lnTo>
                  <a:pt x="485139" y="1487170"/>
                </a:lnTo>
                <a:lnTo>
                  <a:pt x="500895" y="1469191"/>
                </a:lnTo>
                <a:lnTo>
                  <a:pt x="520700" y="1445260"/>
                </a:lnTo>
                <a:lnTo>
                  <a:pt x="877187" y="1445260"/>
                </a:lnTo>
                <a:lnTo>
                  <a:pt x="889377" y="1415053"/>
                </a:lnTo>
                <a:lnTo>
                  <a:pt x="904239" y="1356360"/>
                </a:lnTo>
                <a:lnTo>
                  <a:pt x="1100522" y="1356360"/>
                </a:lnTo>
                <a:lnTo>
                  <a:pt x="1131570" y="1317625"/>
                </a:lnTo>
                <a:lnTo>
                  <a:pt x="1153834" y="1274707"/>
                </a:lnTo>
                <a:lnTo>
                  <a:pt x="1170622" y="1225272"/>
                </a:lnTo>
                <a:lnTo>
                  <a:pt x="1181219" y="1170419"/>
                </a:lnTo>
                <a:lnTo>
                  <a:pt x="1184910" y="1111250"/>
                </a:lnTo>
                <a:lnTo>
                  <a:pt x="1219074" y="1098955"/>
                </a:lnTo>
                <a:lnTo>
                  <a:pt x="1280160" y="1051089"/>
                </a:lnTo>
                <a:lnTo>
                  <a:pt x="1306140" y="1017001"/>
                </a:lnTo>
                <a:lnTo>
                  <a:pt x="1328451" y="977133"/>
                </a:lnTo>
                <a:lnTo>
                  <a:pt x="1346623" y="932227"/>
                </a:lnTo>
                <a:lnTo>
                  <a:pt x="1360185" y="883024"/>
                </a:lnTo>
                <a:lnTo>
                  <a:pt x="1368668" y="830268"/>
                </a:lnTo>
                <a:lnTo>
                  <a:pt x="1371600" y="774700"/>
                </a:lnTo>
                <a:lnTo>
                  <a:pt x="1368345" y="718939"/>
                </a:lnTo>
                <a:lnTo>
                  <a:pt x="1358900" y="664845"/>
                </a:lnTo>
                <a:lnTo>
                  <a:pt x="1343739" y="613608"/>
                </a:lnTo>
                <a:lnTo>
                  <a:pt x="1323339" y="566419"/>
                </a:lnTo>
                <a:lnTo>
                  <a:pt x="1329809" y="541198"/>
                </a:lnTo>
                <a:lnTo>
                  <a:pt x="1334135" y="515143"/>
                </a:lnTo>
                <a:lnTo>
                  <a:pt x="1336555" y="488374"/>
                </a:lnTo>
                <a:lnTo>
                  <a:pt x="1337310" y="461010"/>
                </a:lnTo>
                <a:lnTo>
                  <a:pt x="1333123" y="401596"/>
                </a:lnTo>
                <a:lnTo>
                  <a:pt x="1321176" y="346380"/>
                </a:lnTo>
                <a:lnTo>
                  <a:pt x="1302385" y="297021"/>
                </a:lnTo>
                <a:lnTo>
                  <a:pt x="1277667" y="255175"/>
                </a:lnTo>
                <a:lnTo>
                  <a:pt x="1247939" y="222502"/>
                </a:lnTo>
                <a:lnTo>
                  <a:pt x="1214120" y="200660"/>
                </a:lnTo>
                <a:lnTo>
                  <a:pt x="1212380" y="191769"/>
                </a:lnTo>
                <a:lnTo>
                  <a:pt x="441960" y="191769"/>
                </a:lnTo>
                <a:lnTo>
                  <a:pt x="417056" y="171946"/>
                </a:lnTo>
                <a:lnTo>
                  <a:pt x="390366" y="157003"/>
                </a:lnTo>
                <a:lnTo>
                  <a:pt x="362485" y="148014"/>
                </a:lnTo>
                <a:lnTo>
                  <a:pt x="334010" y="146050"/>
                </a:lnTo>
                <a:close/>
              </a:path>
              <a:path w="1371600" h="1600200">
                <a:moveTo>
                  <a:pt x="1100522" y="1356360"/>
                </a:moveTo>
                <a:lnTo>
                  <a:pt x="904239" y="1356360"/>
                </a:lnTo>
                <a:lnTo>
                  <a:pt x="926842" y="1375826"/>
                </a:lnTo>
                <a:lnTo>
                  <a:pt x="950753" y="1390173"/>
                </a:lnTo>
                <a:lnTo>
                  <a:pt x="975856" y="1399043"/>
                </a:lnTo>
                <a:lnTo>
                  <a:pt x="1002029" y="1402080"/>
                </a:lnTo>
                <a:lnTo>
                  <a:pt x="1039058" y="1396250"/>
                </a:lnTo>
                <a:lnTo>
                  <a:pt x="1073467" y="1379497"/>
                </a:lnTo>
                <a:lnTo>
                  <a:pt x="1100522" y="1356360"/>
                </a:lnTo>
                <a:close/>
              </a:path>
              <a:path w="1371600" h="1600200">
                <a:moveTo>
                  <a:pt x="593089" y="46989"/>
                </a:moveTo>
                <a:lnTo>
                  <a:pt x="521238" y="72349"/>
                </a:lnTo>
                <a:lnTo>
                  <a:pt x="490037" y="102402"/>
                </a:lnTo>
                <a:lnTo>
                  <a:pt x="463285" y="142575"/>
                </a:lnTo>
                <a:lnTo>
                  <a:pt x="441960" y="191769"/>
                </a:lnTo>
                <a:lnTo>
                  <a:pt x="1212380" y="191769"/>
                </a:lnTo>
                <a:lnTo>
                  <a:pt x="1203189" y="144785"/>
                </a:lnTo>
                <a:lnTo>
                  <a:pt x="1196102" y="125730"/>
                </a:lnTo>
                <a:lnTo>
                  <a:pt x="711200" y="125730"/>
                </a:lnTo>
                <a:lnTo>
                  <a:pt x="685244" y="93602"/>
                </a:lnTo>
                <a:lnTo>
                  <a:pt x="655955" y="69691"/>
                </a:lnTo>
                <a:lnTo>
                  <a:pt x="624760" y="54113"/>
                </a:lnTo>
                <a:lnTo>
                  <a:pt x="593089" y="46989"/>
                </a:lnTo>
                <a:close/>
              </a:path>
              <a:path w="1371600" h="1600200">
                <a:moveTo>
                  <a:pt x="835660" y="0"/>
                </a:moveTo>
                <a:lnTo>
                  <a:pt x="797639" y="8393"/>
                </a:lnTo>
                <a:lnTo>
                  <a:pt x="762952" y="32861"/>
                </a:lnTo>
                <a:lnTo>
                  <a:pt x="733496" y="72349"/>
                </a:lnTo>
                <a:lnTo>
                  <a:pt x="711200" y="125730"/>
                </a:lnTo>
                <a:lnTo>
                  <a:pt x="1196102" y="125730"/>
                </a:lnTo>
                <a:lnTo>
                  <a:pt x="1185098" y="96143"/>
                </a:lnTo>
                <a:lnTo>
                  <a:pt x="1178439" y="85089"/>
                </a:lnTo>
                <a:lnTo>
                  <a:pt x="944879" y="85089"/>
                </a:lnTo>
                <a:lnTo>
                  <a:pt x="923170" y="49827"/>
                </a:lnTo>
                <a:lnTo>
                  <a:pt x="896937" y="23018"/>
                </a:lnTo>
                <a:lnTo>
                  <a:pt x="867370" y="5972"/>
                </a:lnTo>
                <a:lnTo>
                  <a:pt x="835660" y="0"/>
                </a:lnTo>
                <a:close/>
              </a:path>
              <a:path w="1371600" h="1600200">
                <a:moveTo>
                  <a:pt x="1062989" y="0"/>
                </a:moveTo>
                <a:lnTo>
                  <a:pt x="1029176" y="5794"/>
                </a:lnTo>
                <a:lnTo>
                  <a:pt x="997267" y="22542"/>
                </a:lnTo>
                <a:lnTo>
                  <a:pt x="968692" y="49291"/>
                </a:lnTo>
                <a:lnTo>
                  <a:pt x="944879" y="85089"/>
                </a:lnTo>
                <a:lnTo>
                  <a:pt x="1178439" y="85089"/>
                </a:lnTo>
                <a:lnTo>
                  <a:pt x="1160938" y="56038"/>
                </a:lnTo>
                <a:lnTo>
                  <a:pt x="1131805" y="25776"/>
                </a:lnTo>
                <a:lnTo>
                  <a:pt x="1098791" y="6661"/>
                </a:lnTo>
                <a:lnTo>
                  <a:pt x="1062989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96" name="object 7">
            <a:extLst>
              <a:ext uri="{FF2B5EF4-FFF2-40B4-BE49-F238E27FC236}">
                <a16:creationId xmlns:a16="http://schemas.microsoft.com/office/drawing/2014/main" id="{70115FA9-75F2-74DE-3CA2-BEC30645155F}"/>
              </a:ext>
            </a:extLst>
          </p:cNvPr>
          <p:cNvSpPr/>
          <p:nvPr/>
        </p:nvSpPr>
        <p:spPr>
          <a:xfrm>
            <a:off x="4722242" y="4235450"/>
            <a:ext cx="822960" cy="960120"/>
          </a:xfrm>
          <a:custGeom>
            <a:avLst/>
            <a:gdLst/>
            <a:ahLst/>
            <a:cxnLst/>
            <a:rect l="l" t="t" r="r" b="b"/>
            <a:pathLst>
              <a:path w="1371600" h="1600200">
                <a:moveTo>
                  <a:pt x="121920" y="529589"/>
                </a:moveTo>
                <a:lnTo>
                  <a:pt x="118472" y="476288"/>
                </a:lnTo>
                <a:lnTo>
                  <a:pt x="121545" y="424285"/>
                </a:lnTo>
                <a:lnTo>
                  <a:pt x="130481" y="374379"/>
                </a:lnTo>
                <a:lnTo>
                  <a:pt x="144621" y="327363"/>
                </a:lnTo>
                <a:lnTo>
                  <a:pt x="163307" y="284034"/>
                </a:lnTo>
                <a:lnTo>
                  <a:pt x="185879" y="245188"/>
                </a:lnTo>
                <a:lnTo>
                  <a:pt x="211681" y="211620"/>
                </a:lnTo>
                <a:lnTo>
                  <a:pt x="240053" y="184127"/>
                </a:lnTo>
                <a:lnTo>
                  <a:pt x="301876" y="150546"/>
                </a:lnTo>
                <a:lnTo>
                  <a:pt x="334010" y="146050"/>
                </a:lnTo>
                <a:lnTo>
                  <a:pt x="362485" y="148014"/>
                </a:lnTo>
                <a:lnTo>
                  <a:pt x="390366" y="157003"/>
                </a:lnTo>
                <a:lnTo>
                  <a:pt x="417056" y="171946"/>
                </a:lnTo>
                <a:lnTo>
                  <a:pt x="441960" y="191769"/>
                </a:lnTo>
                <a:lnTo>
                  <a:pt x="463285" y="142575"/>
                </a:lnTo>
                <a:lnTo>
                  <a:pt x="490037" y="102402"/>
                </a:lnTo>
                <a:lnTo>
                  <a:pt x="521238" y="72349"/>
                </a:lnTo>
                <a:lnTo>
                  <a:pt x="555914" y="53512"/>
                </a:lnTo>
                <a:lnTo>
                  <a:pt x="593089" y="46989"/>
                </a:lnTo>
                <a:lnTo>
                  <a:pt x="624760" y="54113"/>
                </a:lnTo>
                <a:lnTo>
                  <a:pt x="655955" y="69691"/>
                </a:lnTo>
                <a:lnTo>
                  <a:pt x="685244" y="93602"/>
                </a:lnTo>
                <a:lnTo>
                  <a:pt x="711200" y="125730"/>
                </a:lnTo>
                <a:lnTo>
                  <a:pt x="733504" y="72330"/>
                </a:lnTo>
                <a:lnTo>
                  <a:pt x="762952" y="32861"/>
                </a:lnTo>
                <a:lnTo>
                  <a:pt x="797639" y="8393"/>
                </a:lnTo>
                <a:lnTo>
                  <a:pt x="835660" y="0"/>
                </a:lnTo>
                <a:lnTo>
                  <a:pt x="867370" y="5972"/>
                </a:lnTo>
                <a:lnTo>
                  <a:pt x="896937" y="23018"/>
                </a:lnTo>
                <a:lnTo>
                  <a:pt x="923170" y="49827"/>
                </a:lnTo>
                <a:lnTo>
                  <a:pt x="944879" y="85089"/>
                </a:lnTo>
                <a:lnTo>
                  <a:pt x="968692" y="49291"/>
                </a:lnTo>
                <a:lnTo>
                  <a:pt x="997267" y="22542"/>
                </a:lnTo>
                <a:lnTo>
                  <a:pt x="1029176" y="5794"/>
                </a:lnTo>
                <a:lnTo>
                  <a:pt x="1062989" y="0"/>
                </a:lnTo>
                <a:lnTo>
                  <a:pt x="1098791" y="6661"/>
                </a:lnTo>
                <a:lnTo>
                  <a:pt x="1131805" y="25776"/>
                </a:lnTo>
                <a:lnTo>
                  <a:pt x="1160938" y="56038"/>
                </a:lnTo>
                <a:lnTo>
                  <a:pt x="1185098" y="96143"/>
                </a:lnTo>
                <a:lnTo>
                  <a:pt x="1203189" y="144785"/>
                </a:lnTo>
                <a:lnTo>
                  <a:pt x="1214120" y="200660"/>
                </a:lnTo>
                <a:lnTo>
                  <a:pt x="1247939" y="222502"/>
                </a:lnTo>
                <a:lnTo>
                  <a:pt x="1277667" y="255175"/>
                </a:lnTo>
                <a:lnTo>
                  <a:pt x="1302385" y="297021"/>
                </a:lnTo>
                <a:lnTo>
                  <a:pt x="1321176" y="346380"/>
                </a:lnTo>
                <a:lnTo>
                  <a:pt x="1333123" y="401596"/>
                </a:lnTo>
                <a:lnTo>
                  <a:pt x="1337310" y="461010"/>
                </a:lnTo>
                <a:lnTo>
                  <a:pt x="1336555" y="488374"/>
                </a:lnTo>
                <a:lnTo>
                  <a:pt x="1334135" y="515143"/>
                </a:lnTo>
                <a:lnTo>
                  <a:pt x="1329809" y="541198"/>
                </a:lnTo>
                <a:lnTo>
                  <a:pt x="1323339" y="566419"/>
                </a:lnTo>
                <a:lnTo>
                  <a:pt x="1343739" y="613608"/>
                </a:lnTo>
                <a:lnTo>
                  <a:pt x="1358900" y="664845"/>
                </a:lnTo>
                <a:lnTo>
                  <a:pt x="1368345" y="718939"/>
                </a:lnTo>
                <a:lnTo>
                  <a:pt x="1371600" y="774700"/>
                </a:lnTo>
                <a:lnTo>
                  <a:pt x="1368668" y="830268"/>
                </a:lnTo>
                <a:lnTo>
                  <a:pt x="1360185" y="883024"/>
                </a:lnTo>
                <a:lnTo>
                  <a:pt x="1346623" y="932227"/>
                </a:lnTo>
                <a:lnTo>
                  <a:pt x="1328451" y="977133"/>
                </a:lnTo>
                <a:lnTo>
                  <a:pt x="1306140" y="1017001"/>
                </a:lnTo>
                <a:lnTo>
                  <a:pt x="1280160" y="1051089"/>
                </a:lnTo>
                <a:lnTo>
                  <a:pt x="1250981" y="1078655"/>
                </a:lnTo>
                <a:lnTo>
                  <a:pt x="1184910" y="1111250"/>
                </a:lnTo>
                <a:lnTo>
                  <a:pt x="1181219" y="1170419"/>
                </a:lnTo>
                <a:lnTo>
                  <a:pt x="1170622" y="1225272"/>
                </a:lnTo>
                <a:lnTo>
                  <a:pt x="1153834" y="1274707"/>
                </a:lnTo>
                <a:lnTo>
                  <a:pt x="1131570" y="1317625"/>
                </a:lnTo>
                <a:lnTo>
                  <a:pt x="1104542" y="1352922"/>
                </a:lnTo>
                <a:lnTo>
                  <a:pt x="1073467" y="1379497"/>
                </a:lnTo>
                <a:lnTo>
                  <a:pt x="1039058" y="1396250"/>
                </a:lnTo>
                <a:lnTo>
                  <a:pt x="1002029" y="1402080"/>
                </a:lnTo>
                <a:lnTo>
                  <a:pt x="975856" y="1399043"/>
                </a:lnTo>
                <a:lnTo>
                  <a:pt x="950753" y="1390173"/>
                </a:lnTo>
                <a:lnTo>
                  <a:pt x="926842" y="1375826"/>
                </a:lnTo>
                <a:lnTo>
                  <a:pt x="904239" y="1356360"/>
                </a:lnTo>
                <a:lnTo>
                  <a:pt x="889377" y="1415053"/>
                </a:lnTo>
                <a:lnTo>
                  <a:pt x="868228" y="1467460"/>
                </a:lnTo>
                <a:lnTo>
                  <a:pt x="841658" y="1512581"/>
                </a:lnTo>
                <a:lnTo>
                  <a:pt x="810533" y="1549414"/>
                </a:lnTo>
                <a:lnTo>
                  <a:pt x="775721" y="1576962"/>
                </a:lnTo>
                <a:lnTo>
                  <a:pt x="738088" y="1594223"/>
                </a:lnTo>
                <a:lnTo>
                  <a:pt x="698500" y="1600200"/>
                </a:lnTo>
                <a:lnTo>
                  <a:pt x="656600" y="1593230"/>
                </a:lnTo>
                <a:lnTo>
                  <a:pt x="616894" y="1573093"/>
                </a:lnTo>
                <a:lnTo>
                  <a:pt x="580359" y="1540946"/>
                </a:lnTo>
                <a:lnTo>
                  <a:pt x="547969" y="1497949"/>
                </a:lnTo>
                <a:lnTo>
                  <a:pt x="520700" y="1445260"/>
                </a:lnTo>
                <a:lnTo>
                  <a:pt x="500895" y="1469191"/>
                </a:lnTo>
                <a:lnTo>
                  <a:pt x="485139" y="1487170"/>
                </a:lnTo>
                <a:lnTo>
                  <a:pt x="456049" y="1498480"/>
                </a:lnTo>
                <a:lnTo>
                  <a:pt x="396239" y="1502410"/>
                </a:lnTo>
                <a:lnTo>
                  <a:pt x="352571" y="1496389"/>
                </a:lnTo>
                <a:lnTo>
                  <a:pt x="311055" y="1478797"/>
                </a:lnTo>
                <a:lnTo>
                  <a:pt x="272573" y="1450340"/>
                </a:lnTo>
                <a:lnTo>
                  <a:pt x="238007" y="1411722"/>
                </a:lnTo>
                <a:lnTo>
                  <a:pt x="208238" y="1363650"/>
                </a:lnTo>
                <a:lnTo>
                  <a:pt x="184150" y="1306830"/>
                </a:lnTo>
                <a:lnTo>
                  <a:pt x="143646" y="1299787"/>
                </a:lnTo>
                <a:lnTo>
                  <a:pt x="109253" y="1282681"/>
                </a:lnTo>
                <a:lnTo>
                  <a:pt x="81013" y="1256644"/>
                </a:lnTo>
                <a:lnTo>
                  <a:pt x="58971" y="1222810"/>
                </a:lnTo>
                <a:lnTo>
                  <a:pt x="43172" y="1182310"/>
                </a:lnTo>
                <a:lnTo>
                  <a:pt x="33660" y="1136279"/>
                </a:lnTo>
                <a:lnTo>
                  <a:pt x="30479" y="1085850"/>
                </a:lnTo>
                <a:lnTo>
                  <a:pt x="32841" y="1044753"/>
                </a:lnTo>
                <a:lnTo>
                  <a:pt x="39846" y="1005681"/>
                </a:lnTo>
                <a:lnTo>
                  <a:pt x="51375" y="969228"/>
                </a:lnTo>
                <a:lnTo>
                  <a:pt x="67310" y="935989"/>
                </a:lnTo>
                <a:lnTo>
                  <a:pt x="38576" y="903247"/>
                </a:lnTo>
                <a:lnTo>
                  <a:pt x="17462" y="859789"/>
                </a:lnTo>
                <a:lnTo>
                  <a:pt x="4445" y="807759"/>
                </a:lnTo>
                <a:lnTo>
                  <a:pt x="0" y="749300"/>
                </a:lnTo>
                <a:lnTo>
                  <a:pt x="4268" y="694660"/>
                </a:lnTo>
                <a:lnTo>
                  <a:pt x="16368" y="644924"/>
                </a:lnTo>
                <a:lnTo>
                  <a:pt x="35242" y="601821"/>
                </a:lnTo>
                <a:lnTo>
                  <a:pt x="59831" y="567078"/>
                </a:lnTo>
                <a:lnTo>
                  <a:pt x="89076" y="542425"/>
                </a:lnTo>
                <a:lnTo>
                  <a:pt x="121920" y="529589"/>
                </a:lnTo>
                <a:close/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121920" y="529589"/>
                </a:moveTo>
                <a:lnTo>
                  <a:pt x="124221" y="544056"/>
                </a:lnTo>
                <a:lnTo>
                  <a:pt x="127000" y="558641"/>
                </a:lnTo>
                <a:lnTo>
                  <a:pt x="129778" y="572988"/>
                </a:lnTo>
                <a:lnTo>
                  <a:pt x="132079" y="586739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441960" y="191769"/>
                </a:moveTo>
                <a:lnTo>
                  <a:pt x="453747" y="203140"/>
                </a:lnTo>
                <a:lnTo>
                  <a:pt x="465772" y="216058"/>
                </a:lnTo>
                <a:lnTo>
                  <a:pt x="477321" y="230167"/>
                </a:lnTo>
                <a:lnTo>
                  <a:pt x="487679" y="245110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711200" y="125730"/>
                </a:moveTo>
                <a:lnTo>
                  <a:pt x="707826" y="137794"/>
                </a:lnTo>
                <a:lnTo>
                  <a:pt x="705167" y="150812"/>
                </a:lnTo>
                <a:lnTo>
                  <a:pt x="702984" y="164306"/>
                </a:lnTo>
                <a:lnTo>
                  <a:pt x="701039" y="177800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944879" y="85089"/>
                </a:moveTo>
                <a:lnTo>
                  <a:pt x="938113" y="99476"/>
                </a:lnTo>
                <a:lnTo>
                  <a:pt x="932656" y="115411"/>
                </a:lnTo>
                <a:lnTo>
                  <a:pt x="927913" y="132060"/>
                </a:lnTo>
                <a:lnTo>
                  <a:pt x="923289" y="148589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1214120" y="200660"/>
                </a:moveTo>
                <a:lnTo>
                  <a:pt x="1215806" y="212863"/>
                </a:lnTo>
                <a:lnTo>
                  <a:pt x="1218088" y="227806"/>
                </a:lnTo>
                <a:lnTo>
                  <a:pt x="1219656" y="241557"/>
                </a:lnTo>
                <a:lnTo>
                  <a:pt x="1219200" y="250189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1323339" y="566419"/>
                </a:moveTo>
                <a:lnTo>
                  <a:pt x="1314231" y="594221"/>
                </a:lnTo>
                <a:lnTo>
                  <a:pt x="1303813" y="620236"/>
                </a:lnTo>
                <a:lnTo>
                  <a:pt x="1291728" y="644108"/>
                </a:lnTo>
                <a:lnTo>
                  <a:pt x="1277620" y="665480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1184910" y="1111250"/>
                </a:moveTo>
                <a:lnTo>
                  <a:pt x="1177901" y="1028700"/>
                </a:lnTo>
                <a:lnTo>
                  <a:pt x="1164590" y="977900"/>
                </a:lnTo>
                <a:lnTo>
                  <a:pt x="1144081" y="927523"/>
                </a:lnTo>
                <a:lnTo>
                  <a:pt x="1115883" y="882650"/>
                </a:lnTo>
                <a:lnTo>
                  <a:pt x="1079500" y="848360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904239" y="1356360"/>
                </a:moveTo>
                <a:lnTo>
                  <a:pt x="907414" y="1338480"/>
                </a:lnTo>
                <a:lnTo>
                  <a:pt x="909637" y="1320958"/>
                </a:lnTo>
                <a:lnTo>
                  <a:pt x="911383" y="1303674"/>
                </a:lnTo>
                <a:lnTo>
                  <a:pt x="913129" y="1286510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521970" y="1445260"/>
                </a:moveTo>
                <a:lnTo>
                  <a:pt x="515004" y="1430317"/>
                </a:lnTo>
                <a:lnTo>
                  <a:pt x="509111" y="1414303"/>
                </a:lnTo>
                <a:lnTo>
                  <a:pt x="503932" y="1397575"/>
                </a:lnTo>
                <a:lnTo>
                  <a:pt x="499110" y="1380490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184150" y="1306830"/>
                </a:moveTo>
                <a:lnTo>
                  <a:pt x="192920" y="1303932"/>
                </a:lnTo>
                <a:lnTo>
                  <a:pt x="201930" y="1300797"/>
                </a:lnTo>
                <a:lnTo>
                  <a:pt x="210939" y="1297185"/>
                </a:lnTo>
                <a:lnTo>
                  <a:pt x="219710" y="1292860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67310" y="935989"/>
                </a:moveTo>
                <a:lnTo>
                  <a:pt x="84117" y="949682"/>
                </a:lnTo>
                <a:lnTo>
                  <a:pt x="102711" y="960754"/>
                </a:lnTo>
                <a:lnTo>
                  <a:pt x="123924" y="967065"/>
                </a:lnTo>
                <a:lnTo>
                  <a:pt x="148589" y="966469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97" name="object 8">
            <a:extLst>
              <a:ext uri="{FF2B5EF4-FFF2-40B4-BE49-F238E27FC236}">
                <a16:creationId xmlns:a16="http://schemas.microsoft.com/office/drawing/2014/main" id="{ADBCEB57-4BE2-1A46-6E08-F231D11679F1}"/>
              </a:ext>
            </a:extLst>
          </p:cNvPr>
          <p:cNvSpPr/>
          <p:nvPr/>
        </p:nvSpPr>
        <p:spPr>
          <a:xfrm>
            <a:off x="4173602" y="4509770"/>
            <a:ext cx="411480" cy="41148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98" name="object 9">
            <a:extLst>
              <a:ext uri="{FF2B5EF4-FFF2-40B4-BE49-F238E27FC236}">
                <a16:creationId xmlns:a16="http://schemas.microsoft.com/office/drawing/2014/main" id="{F0B35A63-AF2D-F11E-AD72-B529E28C422E}"/>
              </a:ext>
            </a:extLst>
          </p:cNvPr>
          <p:cNvSpPr/>
          <p:nvPr/>
        </p:nvSpPr>
        <p:spPr>
          <a:xfrm>
            <a:off x="4173602" y="4509770"/>
            <a:ext cx="411480" cy="41148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  <a:path w="685800" h="685800">
                <a:moveTo>
                  <a:pt x="0" y="0"/>
                </a:moveTo>
                <a:lnTo>
                  <a:pt x="0" y="0"/>
                </a:lnTo>
              </a:path>
              <a:path w="685800" h="685800">
                <a:moveTo>
                  <a:pt x="685800" y="685800"/>
                </a:moveTo>
                <a:lnTo>
                  <a:pt x="685800" y="6858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99" name="object 10">
            <a:extLst>
              <a:ext uri="{FF2B5EF4-FFF2-40B4-BE49-F238E27FC236}">
                <a16:creationId xmlns:a16="http://schemas.microsoft.com/office/drawing/2014/main" id="{4765269F-0AD6-3D4E-4485-60F41F728E19}"/>
              </a:ext>
            </a:extLst>
          </p:cNvPr>
          <p:cNvSpPr/>
          <p:nvPr/>
        </p:nvSpPr>
        <p:spPr>
          <a:xfrm>
            <a:off x="5737225" y="4509770"/>
            <a:ext cx="411480" cy="41148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19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39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80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60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100" name="object 11">
            <a:extLst>
              <a:ext uri="{FF2B5EF4-FFF2-40B4-BE49-F238E27FC236}">
                <a16:creationId xmlns:a16="http://schemas.microsoft.com/office/drawing/2014/main" id="{1327D804-B8E5-9ACF-C9B6-4FAF0ACB45AA}"/>
              </a:ext>
            </a:extLst>
          </p:cNvPr>
          <p:cNvSpPr/>
          <p:nvPr/>
        </p:nvSpPr>
        <p:spPr>
          <a:xfrm>
            <a:off x="5737225" y="4509770"/>
            <a:ext cx="411480" cy="41148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60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80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39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19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  <a:path w="685800" h="685800">
                <a:moveTo>
                  <a:pt x="0" y="0"/>
                </a:moveTo>
                <a:lnTo>
                  <a:pt x="0" y="0"/>
                </a:lnTo>
              </a:path>
              <a:path w="685800" h="685800">
                <a:moveTo>
                  <a:pt x="685800" y="685800"/>
                </a:moveTo>
                <a:lnTo>
                  <a:pt x="685800" y="6858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101" name="object 12">
            <a:extLst>
              <a:ext uri="{FF2B5EF4-FFF2-40B4-BE49-F238E27FC236}">
                <a16:creationId xmlns:a16="http://schemas.microsoft.com/office/drawing/2014/main" id="{BDC61CA1-3478-E71A-A709-3C20ED025C24}"/>
              </a:ext>
            </a:extLst>
          </p:cNvPr>
          <p:cNvSpPr/>
          <p:nvPr/>
        </p:nvSpPr>
        <p:spPr>
          <a:xfrm>
            <a:off x="5133722" y="4646930"/>
            <a:ext cx="274320" cy="137160"/>
          </a:xfrm>
          <a:custGeom>
            <a:avLst/>
            <a:gdLst/>
            <a:ahLst/>
            <a:cxnLst/>
            <a:rect l="l" t="t" r="r" b="b"/>
            <a:pathLst>
              <a:path w="457200" h="228600">
                <a:moveTo>
                  <a:pt x="457200" y="0"/>
                </a:moveTo>
                <a:lnTo>
                  <a:pt x="228600" y="0"/>
                </a:lnTo>
                <a:lnTo>
                  <a:pt x="0" y="0"/>
                </a:lnTo>
                <a:lnTo>
                  <a:pt x="0" y="228600"/>
                </a:lnTo>
                <a:lnTo>
                  <a:pt x="114300" y="228600"/>
                </a:lnTo>
                <a:lnTo>
                  <a:pt x="228600" y="228600"/>
                </a:lnTo>
                <a:lnTo>
                  <a:pt x="342900" y="228600"/>
                </a:lnTo>
                <a:lnTo>
                  <a:pt x="457200" y="228600"/>
                </a:lnTo>
                <a:lnTo>
                  <a:pt x="45720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102" name="object 13">
            <a:extLst>
              <a:ext uri="{FF2B5EF4-FFF2-40B4-BE49-F238E27FC236}">
                <a16:creationId xmlns:a16="http://schemas.microsoft.com/office/drawing/2014/main" id="{ACC50BA7-4D7F-F7A2-3AD4-A66FDE0F8BE0}"/>
              </a:ext>
            </a:extLst>
          </p:cNvPr>
          <p:cNvSpPr/>
          <p:nvPr/>
        </p:nvSpPr>
        <p:spPr>
          <a:xfrm>
            <a:off x="4585082" y="4715510"/>
            <a:ext cx="451104" cy="0"/>
          </a:xfrm>
          <a:custGeom>
            <a:avLst/>
            <a:gdLst/>
            <a:ahLst/>
            <a:cxnLst/>
            <a:rect l="l" t="t" r="r" b="b"/>
            <a:pathLst>
              <a:path w="751839">
                <a:moveTo>
                  <a:pt x="0" y="0"/>
                </a:moveTo>
                <a:lnTo>
                  <a:pt x="751839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103" name="object 14">
            <a:extLst>
              <a:ext uri="{FF2B5EF4-FFF2-40B4-BE49-F238E27FC236}">
                <a16:creationId xmlns:a16="http://schemas.microsoft.com/office/drawing/2014/main" id="{FE3828A3-BFDE-FB60-7734-F56DB0B30CE0}"/>
              </a:ext>
            </a:extLst>
          </p:cNvPr>
          <p:cNvSpPr/>
          <p:nvPr/>
        </p:nvSpPr>
        <p:spPr>
          <a:xfrm>
            <a:off x="5036185" y="4682744"/>
            <a:ext cx="97536" cy="64770"/>
          </a:xfrm>
          <a:custGeom>
            <a:avLst/>
            <a:gdLst/>
            <a:ahLst/>
            <a:cxnLst/>
            <a:rect l="l" t="t" r="r" b="b"/>
            <a:pathLst>
              <a:path w="162560" h="107950">
                <a:moveTo>
                  <a:pt x="0" y="0"/>
                </a:moveTo>
                <a:lnTo>
                  <a:pt x="0" y="107950"/>
                </a:lnTo>
                <a:lnTo>
                  <a:pt x="16256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104" name="object 15">
            <a:extLst>
              <a:ext uri="{FF2B5EF4-FFF2-40B4-BE49-F238E27FC236}">
                <a16:creationId xmlns:a16="http://schemas.microsoft.com/office/drawing/2014/main" id="{D0413595-D5D3-BDC8-14EB-4037140BE296}"/>
              </a:ext>
            </a:extLst>
          </p:cNvPr>
          <p:cNvSpPr/>
          <p:nvPr/>
        </p:nvSpPr>
        <p:spPr>
          <a:xfrm>
            <a:off x="5408042" y="4715510"/>
            <a:ext cx="231648" cy="0"/>
          </a:xfrm>
          <a:custGeom>
            <a:avLst/>
            <a:gdLst/>
            <a:ahLst/>
            <a:cxnLst/>
            <a:rect l="l" t="t" r="r" b="b"/>
            <a:pathLst>
              <a:path w="386079">
                <a:moveTo>
                  <a:pt x="0" y="0"/>
                </a:moveTo>
                <a:lnTo>
                  <a:pt x="17779" y="0"/>
                </a:lnTo>
              </a:path>
              <a:path w="386079">
                <a:moveTo>
                  <a:pt x="36829" y="0"/>
                </a:moveTo>
                <a:lnTo>
                  <a:pt x="54610" y="0"/>
                </a:lnTo>
              </a:path>
              <a:path w="386079">
                <a:moveTo>
                  <a:pt x="73660" y="0"/>
                </a:moveTo>
                <a:lnTo>
                  <a:pt x="91439" y="0"/>
                </a:lnTo>
              </a:path>
              <a:path w="386079">
                <a:moveTo>
                  <a:pt x="110489" y="0"/>
                </a:moveTo>
                <a:lnTo>
                  <a:pt x="128270" y="0"/>
                </a:lnTo>
              </a:path>
              <a:path w="386079">
                <a:moveTo>
                  <a:pt x="147320" y="0"/>
                </a:moveTo>
                <a:lnTo>
                  <a:pt x="165100" y="0"/>
                </a:lnTo>
              </a:path>
              <a:path w="386079">
                <a:moveTo>
                  <a:pt x="184150" y="0"/>
                </a:moveTo>
                <a:lnTo>
                  <a:pt x="201929" y="0"/>
                </a:lnTo>
              </a:path>
              <a:path w="386079">
                <a:moveTo>
                  <a:pt x="219710" y="0"/>
                </a:moveTo>
                <a:lnTo>
                  <a:pt x="238760" y="0"/>
                </a:lnTo>
              </a:path>
              <a:path w="386079">
                <a:moveTo>
                  <a:pt x="256539" y="0"/>
                </a:moveTo>
                <a:lnTo>
                  <a:pt x="275589" y="0"/>
                </a:lnTo>
              </a:path>
              <a:path w="386079">
                <a:moveTo>
                  <a:pt x="293370" y="0"/>
                </a:moveTo>
                <a:lnTo>
                  <a:pt x="312420" y="0"/>
                </a:lnTo>
              </a:path>
              <a:path w="386079">
                <a:moveTo>
                  <a:pt x="330200" y="0"/>
                </a:moveTo>
                <a:lnTo>
                  <a:pt x="349250" y="0"/>
                </a:lnTo>
              </a:path>
              <a:path w="386079">
                <a:moveTo>
                  <a:pt x="367029" y="0"/>
                </a:moveTo>
                <a:lnTo>
                  <a:pt x="38607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105" name="object 16">
            <a:extLst>
              <a:ext uri="{FF2B5EF4-FFF2-40B4-BE49-F238E27FC236}">
                <a16:creationId xmlns:a16="http://schemas.microsoft.com/office/drawing/2014/main" id="{F63B610D-D0FF-6A7F-8A28-793D0D14E37C}"/>
              </a:ext>
            </a:extLst>
          </p:cNvPr>
          <p:cNvSpPr/>
          <p:nvPr/>
        </p:nvSpPr>
        <p:spPr>
          <a:xfrm>
            <a:off x="5639689" y="4683505"/>
            <a:ext cx="97536" cy="64770"/>
          </a:xfrm>
          <a:custGeom>
            <a:avLst/>
            <a:gdLst/>
            <a:ahLst/>
            <a:cxnLst/>
            <a:rect l="l" t="t" r="r" b="b"/>
            <a:pathLst>
              <a:path w="162560" h="107950">
                <a:moveTo>
                  <a:pt x="0" y="0"/>
                </a:moveTo>
                <a:lnTo>
                  <a:pt x="0" y="107950"/>
                </a:lnTo>
                <a:lnTo>
                  <a:pt x="16256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69" name="object 53">
            <a:extLst>
              <a:ext uri="{FF2B5EF4-FFF2-40B4-BE49-F238E27FC236}">
                <a16:creationId xmlns:a16="http://schemas.microsoft.com/office/drawing/2014/main" id="{ED61D265-77CA-E01A-0A03-5E45D8ED6F3B}"/>
              </a:ext>
            </a:extLst>
          </p:cNvPr>
          <p:cNvSpPr txBox="1"/>
          <p:nvPr/>
        </p:nvSpPr>
        <p:spPr>
          <a:xfrm>
            <a:off x="5014849" y="5192054"/>
            <a:ext cx="238125" cy="3544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95"/>
              </a:lnSpc>
            </a:pPr>
            <a:r>
              <a:rPr sz="1600" spc="-5" dirty="0">
                <a:solidFill>
                  <a:srgbClr val="3B3B3B"/>
                </a:solidFill>
                <a:latin typeface="Arial MT"/>
                <a:cs typeface="Arial MT"/>
              </a:rPr>
              <a:t>R</a:t>
            </a:r>
            <a:r>
              <a:rPr sz="1600" spc="15" baseline="-32986" dirty="0">
                <a:solidFill>
                  <a:srgbClr val="3B3B3B"/>
                </a:solidFill>
                <a:latin typeface="Arial MT"/>
                <a:cs typeface="Arial MT"/>
              </a:rPr>
              <a:t>2</a:t>
            </a:r>
            <a:endParaRPr sz="1600" baseline="-32986" dirty="0">
              <a:latin typeface="Arial MT"/>
              <a:cs typeface="Arial MT"/>
            </a:endParaRPr>
          </a:p>
        </p:txBody>
      </p:sp>
      <p:sp>
        <p:nvSpPr>
          <p:cNvPr id="5" name="object 52">
            <a:extLst>
              <a:ext uri="{FF2B5EF4-FFF2-40B4-BE49-F238E27FC236}">
                <a16:creationId xmlns:a16="http://schemas.microsoft.com/office/drawing/2014/main" id="{5C9334D1-F7FC-4710-3AA6-52ECA2117733}"/>
              </a:ext>
            </a:extLst>
          </p:cNvPr>
          <p:cNvSpPr/>
          <p:nvPr/>
        </p:nvSpPr>
        <p:spPr>
          <a:xfrm>
            <a:off x="5773902" y="4548632"/>
            <a:ext cx="329184" cy="329184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  <a:path w="548640" h="548639">
                <a:moveTo>
                  <a:pt x="0" y="0"/>
                </a:moveTo>
                <a:lnTo>
                  <a:pt x="0" y="0"/>
                </a:lnTo>
              </a:path>
              <a:path w="548640" h="548639">
                <a:moveTo>
                  <a:pt x="548640" y="548640"/>
                </a:moveTo>
                <a:lnTo>
                  <a:pt x="548640" y="54864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5C87454-171C-166C-C305-62919AFA4289}"/>
              </a:ext>
            </a:extLst>
          </p:cNvPr>
          <p:cNvGrpSpPr/>
          <p:nvPr/>
        </p:nvGrpSpPr>
        <p:grpSpPr>
          <a:xfrm>
            <a:off x="3610390" y="4505960"/>
            <a:ext cx="563211" cy="247344"/>
            <a:chOff x="3610390" y="4505960"/>
            <a:chExt cx="563211" cy="247344"/>
          </a:xfrm>
        </p:grpSpPr>
        <p:sp>
          <p:nvSpPr>
            <p:cNvPr id="76" name="object 41">
              <a:extLst>
                <a:ext uri="{FF2B5EF4-FFF2-40B4-BE49-F238E27FC236}">
                  <a16:creationId xmlns:a16="http://schemas.microsoft.com/office/drawing/2014/main" id="{5F5DF022-2021-3C0F-FB3A-D0E99913C4A9}"/>
                </a:ext>
              </a:extLst>
            </p:cNvPr>
            <p:cNvSpPr/>
            <p:nvPr/>
          </p:nvSpPr>
          <p:spPr>
            <a:xfrm>
              <a:off x="4075303" y="4688534"/>
              <a:ext cx="98298" cy="64770"/>
            </a:xfrm>
            <a:custGeom>
              <a:avLst/>
              <a:gdLst/>
              <a:ahLst/>
              <a:cxnLst/>
              <a:rect l="l" t="t" r="r" b="b"/>
              <a:pathLst>
                <a:path w="163829" h="107950">
                  <a:moveTo>
                    <a:pt x="3809" y="0"/>
                  </a:moveTo>
                  <a:lnTo>
                    <a:pt x="0" y="107950"/>
                  </a:lnTo>
                  <a:lnTo>
                    <a:pt x="163829" y="5715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11" name="object 33">
              <a:extLst>
                <a:ext uri="{FF2B5EF4-FFF2-40B4-BE49-F238E27FC236}">
                  <a16:creationId xmlns:a16="http://schemas.microsoft.com/office/drawing/2014/main" id="{2691619B-BFA5-FE4F-573F-F4C4367122A5}"/>
                </a:ext>
              </a:extLst>
            </p:cNvPr>
            <p:cNvSpPr/>
            <p:nvPr/>
          </p:nvSpPr>
          <p:spPr>
            <a:xfrm>
              <a:off x="3620105" y="4721234"/>
              <a:ext cx="455676" cy="0"/>
            </a:xfrm>
            <a:custGeom>
              <a:avLst/>
              <a:gdLst/>
              <a:ahLst/>
              <a:cxnLst/>
              <a:rect l="l" t="t" r="r" b="b"/>
              <a:pathLst>
                <a:path w="759460">
                  <a:moveTo>
                    <a:pt x="0" y="0"/>
                  </a:moveTo>
                  <a:lnTo>
                    <a:pt x="7594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13" name="object 47">
              <a:extLst>
                <a:ext uri="{FF2B5EF4-FFF2-40B4-BE49-F238E27FC236}">
                  <a16:creationId xmlns:a16="http://schemas.microsoft.com/office/drawing/2014/main" id="{707D2278-B5AB-4885-9F30-DF9B8A2E65B9}"/>
                </a:ext>
              </a:extLst>
            </p:cNvPr>
            <p:cNvSpPr txBox="1"/>
            <p:nvPr/>
          </p:nvSpPr>
          <p:spPr>
            <a:xfrm>
              <a:off x="3610390" y="4505960"/>
              <a:ext cx="470534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3B3B3B"/>
                  </a:solidFill>
                  <a:latin typeface="Arial MT"/>
                  <a:cs typeface="Arial MT"/>
                </a:rPr>
                <a:t>start</a:t>
              </a:r>
              <a:endParaRPr sz="1200" dirty="0">
                <a:latin typeface="Arial MT"/>
                <a:cs typeface="Arial MT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A0E610B-5118-EAB6-99AF-337D82B4DEB7}"/>
              </a:ext>
            </a:extLst>
          </p:cNvPr>
          <p:cNvGrpSpPr/>
          <p:nvPr/>
        </p:nvGrpSpPr>
        <p:grpSpPr>
          <a:xfrm>
            <a:off x="2517967" y="3540116"/>
            <a:ext cx="969835" cy="421014"/>
            <a:chOff x="2517967" y="3540116"/>
            <a:chExt cx="969835" cy="421014"/>
          </a:xfrm>
        </p:grpSpPr>
        <p:sp>
          <p:nvSpPr>
            <p:cNvPr id="2" name="object 33">
              <a:extLst>
                <a:ext uri="{FF2B5EF4-FFF2-40B4-BE49-F238E27FC236}">
                  <a16:creationId xmlns:a16="http://schemas.microsoft.com/office/drawing/2014/main" id="{9A67596E-3547-BF5F-4526-964FDD093081}"/>
                </a:ext>
              </a:extLst>
            </p:cNvPr>
            <p:cNvSpPr/>
            <p:nvPr/>
          </p:nvSpPr>
          <p:spPr>
            <a:xfrm>
              <a:off x="2527682" y="3755390"/>
              <a:ext cx="455676" cy="0"/>
            </a:xfrm>
            <a:custGeom>
              <a:avLst/>
              <a:gdLst/>
              <a:ahLst/>
              <a:cxnLst/>
              <a:rect l="l" t="t" r="r" b="b"/>
              <a:pathLst>
                <a:path w="759460">
                  <a:moveTo>
                    <a:pt x="0" y="0"/>
                  </a:moveTo>
                  <a:lnTo>
                    <a:pt x="7594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4" name="object 34">
              <a:extLst>
                <a:ext uri="{FF2B5EF4-FFF2-40B4-BE49-F238E27FC236}">
                  <a16:creationId xmlns:a16="http://schemas.microsoft.com/office/drawing/2014/main" id="{87B53CA3-B062-45F3-E0BB-936652E0F516}"/>
                </a:ext>
              </a:extLst>
            </p:cNvPr>
            <p:cNvSpPr/>
            <p:nvPr/>
          </p:nvSpPr>
          <p:spPr>
            <a:xfrm>
              <a:off x="2978786" y="3723386"/>
              <a:ext cx="97536" cy="64770"/>
            </a:xfrm>
            <a:custGeom>
              <a:avLst/>
              <a:gdLst/>
              <a:ahLst/>
              <a:cxnLst/>
              <a:rect l="l" t="t" r="r" b="b"/>
              <a:pathLst>
                <a:path w="162559" h="107950">
                  <a:moveTo>
                    <a:pt x="0" y="0"/>
                  </a:moveTo>
                  <a:lnTo>
                    <a:pt x="0" y="107950"/>
                  </a:lnTo>
                  <a:lnTo>
                    <a:pt x="162559" y="53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14" name="object 47">
              <a:extLst>
                <a:ext uri="{FF2B5EF4-FFF2-40B4-BE49-F238E27FC236}">
                  <a16:creationId xmlns:a16="http://schemas.microsoft.com/office/drawing/2014/main" id="{1233A1BC-64B4-43D1-4A1F-56910046977A}"/>
                </a:ext>
              </a:extLst>
            </p:cNvPr>
            <p:cNvSpPr txBox="1"/>
            <p:nvPr/>
          </p:nvSpPr>
          <p:spPr>
            <a:xfrm>
              <a:off x="2517967" y="3540116"/>
              <a:ext cx="470534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3B3B3B"/>
                  </a:solidFill>
                  <a:latin typeface="Arial MT"/>
                  <a:cs typeface="Arial MT"/>
                </a:rPr>
                <a:t>start</a:t>
              </a:r>
              <a:endParaRPr sz="1200" dirty="0">
                <a:latin typeface="Arial MT"/>
                <a:cs typeface="Arial MT"/>
              </a:endParaRPr>
            </a:p>
          </p:txBody>
        </p:sp>
        <p:sp>
          <p:nvSpPr>
            <p:cNvPr id="16" name="object 32">
              <a:extLst>
                <a:ext uri="{FF2B5EF4-FFF2-40B4-BE49-F238E27FC236}">
                  <a16:creationId xmlns:a16="http://schemas.microsoft.com/office/drawing/2014/main" id="{C230FFCD-F5D4-4143-B79A-011B93E22078}"/>
                </a:ext>
              </a:extLst>
            </p:cNvPr>
            <p:cNvSpPr/>
            <p:nvPr/>
          </p:nvSpPr>
          <p:spPr>
            <a:xfrm>
              <a:off x="3076322" y="3549650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390465" y="3036"/>
                  </a:lnTo>
                  <a:lnTo>
                    <a:pt x="435768" y="11906"/>
                  </a:lnTo>
                  <a:lnTo>
                    <a:pt x="478452" y="26253"/>
                  </a:lnTo>
                  <a:lnTo>
                    <a:pt x="518160" y="45719"/>
                  </a:lnTo>
                  <a:lnTo>
                    <a:pt x="554533" y="69949"/>
                  </a:lnTo>
                  <a:lnTo>
                    <a:pt x="587216" y="98583"/>
                  </a:lnTo>
                  <a:lnTo>
                    <a:pt x="615850" y="131266"/>
                  </a:lnTo>
                  <a:lnTo>
                    <a:pt x="640080" y="167639"/>
                  </a:lnTo>
                  <a:lnTo>
                    <a:pt x="659546" y="207347"/>
                  </a:lnTo>
                  <a:lnTo>
                    <a:pt x="673893" y="250031"/>
                  </a:lnTo>
                  <a:lnTo>
                    <a:pt x="682763" y="295334"/>
                  </a:lnTo>
                  <a:lnTo>
                    <a:pt x="685800" y="342900"/>
                  </a:lnTo>
                  <a:lnTo>
                    <a:pt x="682763" y="390465"/>
                  </a:lnTo>
                  <a:lnTo>
                    <a:pt x="673893" y="435768"/>
                  </a:lnTo>
                  <a:lnTo>
                    <a:pt x="659546" y="478452"/>
                  </a:lnTo>
                  <a:lnTo>
                    <a:pt x="640080" y="518159"/>
                  </a:lnTo>
                  <a:lnTo>
                    <a:pt x="615850" y="554533"/>
                  </a:lnTo>
                  <a:lnTo>
                    <a:pt x="587216" y="587216"/>
                  </a:lnTo>
                  <a:lnTo>
                    <a:pt x="554533" y="615850"/>
                  </a:lnTo>
                  <a:lnTo>
                    <a:pt x="518160" y="640079"/>
                  </a:lnTo>
                  <a:lnTo>
                    <a:pt x="478452" y="659546"/>
                  </a:lnTo>
                  <a:lnTo>
                    <a:pt x="435768" y="673893"/>
                  </a:lnTo>
                  <a:lnTo>
                    <a:pt x="390465" y="682763"/>
                  </a:lnTo>
                  <a:lnTo>
                    <a:pt x="342900" y="685800"/>
                  </a:lnTo>
                  <a:lnTo>
                    <a:pt x="295334" y="682763"/>
                  </a:lnTo>
                  <a:lnTo>
                    <a:pt x="250031" y="673893"/>
                  </a:lnTo>
                  <a:lnTo>
                    <a:pt x="207347" y="659546"/>
                  </a:lnTo>
                  <a:lnTo>
                    <a:pt x="167639" y="640080"/>
                  </a:lnTo>
                  <a:lnTo>
                    <a:pt x="131266" y="615850"/>
                  </a:lnTo>
                  <a:lnTo>
                    <a:pt x="98583" y="587216"/>
                  </a:lnTo>
                  <a:lnTo>
                    <a:pt x="69949" y="554533"/>
                  </a:lnTo>
                  <a:lnTo>
                    <a:pt x="45719" y="518160"/>
                  </a:lnTo>
                  <a:lnTo>
                    <a:pt x="26253" y="478452"/>
                  </a:lnTo>
                  <a:lnTo>
                    <a:pt x="11906" y="435768"/>
                  </a:lnTo>
                  <a:lnTo>
                    <a:pt x="3036" y="390465"/>
                  </a:lnTo>
                  <a:lnTo>
                    <a:pt x="0" y="342900"/>
                  </a:lnTo>
                  <a:lnTo>
                    <a:pt x="3036" y="295334"/>
                  </a:lnTo>
                  <a:lnTo>
                    <a:pt x="11906" y="250031"/>
                  </a:lnTo>
                  <a:lnTo>
                    <a:pt x="26253" y="207347"/>
                  </a:lnTo>
                  <a:lnTo>
                    <a:pt x="45719" y="167640"/>
                  </a:lnTo>
                  <a:lnTo>
                    <a:pt x="69949" y="131266"/>
                  </a:lnTo>
                  <a:lnTo>
                    <a:pt x="98583" y="98583"/>
                  </a:lnTo>
                  <a:lnTo>
                    <a:pt x="131266" y="69949"/>
                  </a:lnTo>
                  <a:lnTo>
                    <a:pt x="167639" y="45720"/>
                  </a:lnTo>
                  <a:lnTo>
                    <a:pt x="207347" y="26253"/>
                  </a:lnTo>
                  <a:lnTo>
                    <a:pt x="250031" y="11906"/>
                  </a:lnTo>
                  <a:lnTo>
                    <a:pt x="295334" y="3036"/>
                  </a:lnTo>
                  <a:lnTo>
                    <a:pt x="342900" y="0"/>
                  </a:lnTo>
                  <a:close/>
                </a:path>
                <a:path w="685800" h="685800">
                  <a:moveTo>
                    <a:pt x="0" y="0"/>
                  </a:moveTo>
                  <a:lnTo>
                    <a:pt x="0" y="0"/>
                  </a:lnTo>
                </a:path>
                <a:path w="685800" h="685800">
                  <a:moveTo>
                    <a:pt x="685800" y="685800"/>
                  </a:moveTo>
                  <a:lnTo>
                    <a:pt x="685800" y="68580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8536748-400E-BE87-56C2-C33DB1732358}"/>
              </a:ext>
            </a:extLst>
          </p:cNvPr>
          <p:cNvGrpSpPr/>
          <p:nvPr/>
        </p:nvGrpSpPr>
        <p:grpSpPr>
          <a:xfrm>
            <a:off x="507519" y="952172"/>
            <a:ext cx="1895475" cy="881652"/>
            <a:chOff x="507519" y="952172"/>
            <a:chExt cx="1895475" cy="881652"/>
          </a:xfrm>
        </p:grpSpPr>
        <p:sp>
          <p:nvSpPr>
            <p:cNvPr id="18" name="object 3">
              <a:extLst>
                <a:ext uri="{FF2B5EF4-FFF2-40B4-BE49-F238E27FC236}">
                  <a16:creationId xmlns:a16="http://schemas.microsoft.com/office/drawing/2014/main" id="{58E20D3B-B802-C583-AE50-0F85D04A2B2D}"/>
                </a:ext>
              </a:extLst>
            </p:cNvPr>
            <p:cNvSpPr txBox="1"/>
            <p:nvPr/>
          </p:nvSpPr>
          <p:spPr>
            <a:xfrm>
              <a:off x="507519" y="952172"/>
              <a:ext cx="1895475" cy="852156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460375" indent="-448309">
                <a:lnSpc>
                  <a:spcPct val="100000"/>
                </a:lnSpc>
                <a:spcBef>
                  <a:spcPts val="825"/>
                </a:spcBef>
                <a:buClr>
                  <a:srgbClr val="CC9900"/>
                </a:buClr>
                <a:buSzPct val="69642"/>
                <a:buFont typeface="Palatino Linotype"/>
                <a:buChar char="•"/>
                <a:tabLst>
                  <a:tab pos="460375" algn="l"/>
                  <a:tab pos="461009" algn="l"/>
                </a:tabLst>
              </a:pPr>
              <a:r>
                <a:rPr sz="2800" spc="-5" dirty="0">
                  <a:solidFill>
                    <a:srgbClr val="29292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归纳部分</a:t>
              </a:r>
              <a:endParaRPr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461645">
                <a:lnSpc>
                  <a:spcPct val="100000"/>
                </a:lnSpc>
                <a:spcBef>
                  <a:spcPts val="625"/>
                </a:spcBef>
                <a:tabLst>
                  <a:tab pos="901065" algn="l"/>
                </a:tabLst>
              </a:pPr>
              <a:r>
                <a:rPr sz="1550" spc="10" dirty="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–	</a:t>
              </a:r>
              <a:r>
                <a:rPr lang="en-US" sz="1550" spc="10" dirty="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endParaRPr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9" name="图片 18" descr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%\item[\textcolor{blue}{\LARGE\textbullet}]&#10;&#10;\begin{document}&#10;&#10;$R_1 | R_2$ &#10;&#10;\end{document}" title="IguanaTex Bitmap Display">
              <a:extLst>
                <a:ext uri="{FF2B5EF4-FFF2-40B4-BE49-F238E27FC236}">
                  <a16:creationId xmlns:a16="http://schemas.microsoft.com/office/drawing/2014/main" id="{ED73754F-4BBB-50B3-B71C-8FAB9BF82EED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200" y="1579369"/>
              <a:ext cx="617243" cy="254455"/>
            </a:xfrm>
            <a:prstGeom prst="rect">
              <a:avLst/>
            </a:prstGeom>
          </p:spPr>
        </p:pic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120EC023-6779-14B6-2FCC-F6B34D2BC607}"/>
              </a:ext>
            </a:extLst>
          </p:cNvPr>
          <p:cNvGrpSpPr/>
          <p:nvPr/>
        </p:nvGrpSpPr>
        <p:grpSpPr>
          <a:xfrm>
            <a:off x="3615246" y="2589530"/>
            <a:ext cx="558355" cy="248040"/>
            <a:chOff x="2517967" y="3540116"/>
            <a:chExt cx="558355" cy="248040"/>
          </a:xfrm>
        </p:grpSpPr>
        <p:sp>
          <p:nvSpPr>
            <p:cNvPr id="9" name="object 33">
              <a:extLst>
                <a:ext uri="{FF2B5EF4-FFF2-40B4-BE49-F238E27FC236}">
                  <a16:creationId xmlns:a16="http://schemas.microsoft.com/office/drawing/2014/main" id="{6C280218-757C-F194-34ED-BBCFCD8FFD62}"/>
                </a:ext>
              </a:extLst>
            </p:cNvPr>
            <p:cNvSpPr/>
            <p:nvPr/>
          </p:nvSpPr>
          <p:spPr>
            <a:xfrm>
              <a:off x="2527682" y="3755390"/>
              <a:ext cx="455676" cy="0"/>
            </a:xfrm>
            <a:custGeom>
              <a:avLst/>
              <a:gdLst/>
              <a:ahLst/>
              <a:cxnLst/>
              <a:rect l="l" t="t" r="r" b="b"/>
              <a:pathLst>
                <a:path w="759460">
                  <a:moveTo>
                    <a:pt x="0" y="0"/>
                  </a:moveTo>
                  <a:lnTo>
                    <a:pt x="7594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15" name="object 34">
              <a:extLst>
                <a:ext uri="{FF2B5EF4-FFF2-40B4-BE49-F238E27FC236}">
                  <a16:creationId xmlns:a16="http://schemas.microsoft.com/office/drawing/2014/main" id="{D2245B9A-5532-D185-EC21-CAC5FB18E94C}"/>
                </a:ext>
              </a:extLst>
            </p:cNvPr>
            <p:cNvSpPr/>
            <p:nvPr/>
          </p:nvSpPr>
          <p:spPr>
            <a:xfrm>
              <a:off x="2978786" y="3723386"/>
              <a:ext cx="97536" cy="64770"/>
            </a:xfrm>
            <a:custGeom>
              <a:avLst/>
              <a:gdLst/>
              <a:ahLst/>
              <a:cxnLst/>
              <a:rect l="l" t="t" r="r" b="b"/>
              <a:pathLst>
                <a:path w="162559" h="107950">
                  <a:moveTo>
                    <a:pt x="0" y="0"/>
                  </a:moveTo>
                  <a:lnTo>
                    <a:pt x="0" y="107950"/>
                  </a:lnTo>
                  <a:lnTo>
                    <a:pt x="162559" y="53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20" name="object 47">
              <a:extLst>
                <a:ext uri="{FF2B5EF4-FFF2-40B4-BE49-F238E27FC236}">
                  <a16:creationId xmlns:a16="http://schemas.microsoft.com/office/drawing/2014/main" id="{E1571C2D-67A5-B1AF-3CB9-0CDB676675A4}"/>
                </a:ext>
              </a:extLst>
            </p:cNvPr>
            <p:cNvSpPr txBox="1"/>
            <p:nvPr/>
          </p:nvSpPr>
          <p:spPr>
            <a:xfrm>
              <a:off x="2517967" y="3540116"/>
              <a:ext cx="470534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3B3B3B"/>
                  </a:solidFill>
                  <a:latin typeface="Arial MT"/>
                  <a:cs typeface="Arial MT"/>
                </a:rPr>
                <a:t>start</a:t>
              </a:r>
              <a:endParaRPr sz="1200" dirty="0">
                <a:latin typeface="Arial MT"/>
                <a:cs typeface="Arial MT"/>
              </a:endParaRPr>
            </a:p>
          </p:txBody>
        </p:sp>
      </p:grpSp>
      <p:sp>
        <p:nvSpPr>
          <p:cNvPr id="22" name="object 2">
            <a:extLst>
              <a:ext uri="{FF2B5EF4-FFF2-40B4-BE49-F238E27FC236}">
                <a16:creationId xmlns:a16="http://schemas.microsoft.com/office/drawing/2014/main" id="{BB893761-8D6F-9211-10E1-4293A586D0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6864581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RE⟹NFA(Thompson</a:t>
            </a:r>
            <a:r>
              <a:rPr lang="zh-CN" altLang="en-US" spc="-5" dirty="0">
                <a:solidFill>
                  <a:schemeClr val="bg1"/>
                </a:solidFill>
              </a:rPr>
              <a:t>算法</a:t>
            </a:r>
            <a:r>
              <a:rPr lang="en-US" altLang="zh-CN" spc="-5" dirty="0">
                <a:solidFill>
                  <a:schemeClr val="bg1"/>
                </a:solidFill>
              </a:rPr>
              <a:t>)</a:t>
            </a:r>
            <a:endParaRPr spc="-10" dirty="0">
              <a:solidFill>
                <a:schemeClr val="bg1"/>
              </a:solidFill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66959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62</a:t>
            </a:r>
          </a:p>
        </p:txBody>
      </p:sp>
      <p:grpSp>
        <p:nvGrpSpPr>
          <p:cNvPr id="58" name="object 3">
            <a:extLst>
              <a:ext uri="{FF2B5EF4-FFF2-40B4-BE49-F238E27FC236}">
                <a16:creationId xmlns:a16="http://schemas.microsoft.com/office/drawing/2014/main" id="{8A49D1EF-6F5E-03F8-1BCC-2120EC753CAE}"/>
              </a:ext>
            </a:extLst>
          </p:cNvPr>
          <p:cNvGrpSpPr/>
          <p:nvPr/>
        </p:nvGrpSpPr>
        <p:grpSpPr>
          <a:xfrm>
            <a:off x="4036442" y="2178050"/>
            <a:ext cx="2194560" cy="3429000"/>
            <a:chOff x="3200400" y="1371600"/>
            <a:chExt cx="3657600" cy="5715000"/>
          </a:xfrm>
        </p:grpSpPr>
        <p:sp>
          <p:nvSpPr>
            <p:cNvPr id="93" name="object 4">
              <a:extLst>
                <a:ext uri="{FF2B5EF4-FFF2-40B4-BE49-F238E27FC236}">
                  <a16:creationId xmlns:a16="http://schemas.microsoft.com/office/drawing/2014/main" id="{DDD5CBFC-4095-56CA-55C0-5704DA2799ED}"/>
                </a:ext>
              </a:extLst>
            </p:cNvPr>
            <p:cNvSpPr/>
            <p:nvPr/>
          </p:nvSpPr>
          <p:spPr>
            <a:xfrm>
              <a:off x="3200400" y="4572000"/>
              <a:ext cx="3657600" cy="2514600"/>
            </a:xfrm>
            <a:custGeom>
              <a:avLst/>
              <a:gdLst/>
              <a:ahLst/>
              <a:cxnLst/>
              <a:rect l="l" t="t" r="r" b="b"/>
              <a:pathLst>
                <a:path w="3657600" h="2514600">
                  <a:moveTo>
                    <a:pt x="3657600" y="0"/>
                  </a:moveTo>
                  <a:lnTo>
                    <a:pt x="0" y="0"/>
                  </a:lnTo>
                  <a:lnTo>
                    <a:pt x="0" y="2514600"/>
                  </a:lnTo>
                  <a:lnTo>
                    <a:pt x="1828800" y="2514600"/>
                  </a:lnTo>
                  <a:lnTo>
                    <a:pt x="3657600" y="2514600"/>
                  </a:lnTo>
                  <a:lnTo>
                    <a:pt x="3657600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94" name="object 5">
              <a:extLst>
                <a:ext uri="{FF2B5EF4-FFF2-40B4-BE49-F238E27FC236}">
                  <a16:creationId xmlns:a16="http://schemas.microsoft.com/office/drawing/2014/main" id="{9BDD73B8-981E-2E53-5622-938A193D7016}"/>
                </a:ext>
              </a:extLst>
            </p:cNvPr>
            <p:cNvSpPr/>
            <p:nvPr/>
          </p:nvSpPr>
          <p:spPr>
            <a:xfrm>
              <a:off x="3200400" y="4572000"/>
              <a:ext cx="3657600" cy="2514600"/>
            </a:xfrm>
            <a:custGeom>
              <a:avLst/>
              <a:gdLst/>
              <a:ahLst/>
              <a:cxnLst/>
              <a:rect l="l" t="t" r="r" b="b"/>
              <a:pathLst>
                <a:path w="3657600" h="2514600">
                  <a:moveTo>
                    <a:pt x="1828800" y="2514600"/>
                  </a:moveTo>
                  <a:lnTo>
                    <a:pt x="0" y="2514600"/>
                  </a:lnTo>
                  <a:lnTo>
                    <a:pt x="0" y="0"/>
                  </a:lnTo>
                  <a:lnTo>
                    <a:pt x="3657600" y="0"/>
                  </a:lnTo>
                  <a:lnTo>
                    <a:pt x="3657600" y="2514600"/>
                  </a:lnTo>
                  <a:lnTo>
                    <a:pt x="1828800" y="25146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95" name="object 6">
              <a:extLst>
                <a:ext uri="{FF2B5EF4-FFF2-40B4-BE49-F238E27FC236}">
                  <a16:creationId xmlns:a16="http://schemas.microsoft.com/office/drawing/2014/main" id="{966C0103-44E8-4412-E218-99E1037A1857}"/>
                </a:ext>
              </a:extLst>
            </p:cNvPr>
            <p:cNvSpPr/>
            <p:nvPr/>
          </p:nvSpPr>
          <p:spPr>
            <a:xfrm>
              <a:off x="4343400" y="4800600"/>
              <a:ext cx="1371600" cy="1600200"/>
            </a:xfrm>
            <a:custGeom>
              <a:avLst/>
              <a:gdLst/>
              <a:ahLst/>
              <a:cxnLst/>
              <a:rect l="l" t="t" r="r" b="b"/>
              <a:pathLst>
                <a:path w="1371600" h="1600200">
                  <a:moveTo>
                    <a:pt x="877187" y="1445260"/>
                  </a:moveTo>
                  <a:lnTo>
                    <a:pt x="520700" y="1445260"/>
                  </a:lnTo>
                  <a:lnTo>
                    <a:pt x="547969" y="1497949"/>
                  </a:lnTo>
                  <a:lnTo>
                    <a:pt x="580359" y="1540946"/>
                  </a:lnTo>
                  <a:lnTo>
                    <a:pt x="616894" y="1573093"/>
                  </a:lnTo>
                  <a:lnTo>
                    <a:pt x="656600" y="1593230"/>
                  </a:lnTo>
                  <a:lnTo>
                    <a:pt x="698500" y="1600200"/>
                  </a:lnTo>
                  <a:lnTo>
                    <a:pt x="738088" y="1594223"/>
                  </a:lnTo>
                  <a:lnTo>
                    <a:pt x="775721" y="1576962"/>
                  </a:lnTo>
                  <a:lnTo>
                    <a:pt x="810533" y="1549414"/>
                  </a:lnTo>
                  <a:lnTo>
                    <a:pt x="841658" y="1512581"/>
                  </a:lnTo>
                  <a:lnTo>
                    <a:pt x="868228" y="1467460"/>
                  </a:lnTo>
                  <a:lnTo>
                    <a:pt x="877187" y="1445260"/>
                  </a:lnTo>
                  <a:close/>
                </a:path>
                <a:path w="1371600" h="1600200">
                  <a:moveTo>
                    <a:pt x="334010" y="146050"/>
                  </a:moveTo>
                  <a:lnTo>
                    <a:pt x="270338" y="163503"/>
                  </a:lnTo>
                  <a:lnTo>
                    <a:pt x="211681" y="211620"/>
                  </a:lnTo>
                  <a:lnTo>
                    <a:pt x="185879" y="245188"/>
                  </a:lnTo>
                  <a:lnTo>
                    <a:pt x="163307" y="284034"/>
                  </a:lnTo>
                  <a:lnTo>
                    <a:pt x="144621" y="327363"/>
                  </a:lnTo>
                  <a:lnTo>
                    <a:pt x="130481" y="374379"/>
                  </a:lnTo>
                  <a:lnTo>
                    <a:pt x="121545" y="424285"/>
                  </a:lnTo>
                  <a:lnTo>
                    <a:pt x="118472" y="476288"/>
                  </a:lnTo>
                  <a:lnTo>
                    <a:pt x="121920" y="529589"/>
                  </a:lnTo>
                  <a:lnTo>
                    <a:pt x="89076" y="542425"/>
                  </a:lnTo>
                  <a:lnTo>
                    <a:pt x="59831" y="567078"/>
                  </a:lnTo>
                  <a:lnTo>
                    <a:pt x="35242" y="601821"/>
                  </a:lnTo>
                  <a:lnTo>
                    <a:pt x="16368" y="644924"/>
                  </a:lnTo>
                  <a:lnTo>
                    <a:pt x="4268" y="694660"/>
                  </a:lnTo>
                  <a:lnTo>
                    <a:pt x="0" y="749300"/>
                  </a:lnTo>
                  <a:lnTo>
                    <a:pt x="4445" y="807759"/>
                  </a:lnTo>
                  <a:lnTo>
                    <a:pt x="17462" y="859789"/>
                  </a:lnTo>
                  <a:lnTo>
                    <a:pt x="38576" y="903247"/>
                  </a:lnTo>
                  <a:lnTo>
                    <a:pt x="67310" y="935989"/>
                  </a:lnTo>
                  <a:lnTo>
                    <a:pt x="51375" y="969228"/>
                  </a:lnTo>
                  <a:lnTo>
                    <a:pt x="39846" y="1005681"/>
                  </a:lnTo>
                  <a:lnTo>
                    <a:pt x="32841" y="1044753"/>
                  </a:lnTo>
                  <a:lnTo>
                    <a:pt x="30479" y="1085850"/>
                  </a:lnTo>
                  <a:lnTo>
                    <a:pt x="33660" y="1136279"/>
                  </a:lnTo>
                  <a:lnTo>
                    <a:pt x="43172" y="1182310"/>
                  </a:lnTo>
                  <a:lnTo>
                    <a:pt x="58971" y="1222810"/>
                  </a:lnTo>
                  <a:lnTo>
                    <a:pt x="81013" y="1256644"/>
                  </a:lnTo>
                  <a:lnTo>
                    <a:pt x="109253" y="1282681"/>
                  </a:lnTo>
                  <a:lnTo>
                    <a:pt x="143646" y="1299787"/>
                  </a:lnTo>
                  <a:lnTo>
                    <a:pt x="184150" y="1306830"/>
                  </a:lnTo>
                  <a:lnTo>
                    <a:pt x="208238" y="1363650"/>
                  </a:lnTo>
                  <a:lnTo>
                    <a:pt x="238007" y="1411722"/>
                  </a:lnTo>
                  <a:lnTo>
                    <a:pt x="272573" y="1450340"/>
                  </a:lnTo>
                  <a:lnTo>
                    <a:pt x="311055" y="1478797"/>
                  </a:lnTo>
                  <a:lnTo>
                    <a:pt x="352571" y="1496389"/>
                  </a:lnTo>
                  <a:lnTo>
                    <a:pt x="396239" y="1502410"/>
                  </a:lnTo>
                  <a:lnTo>
                    <a:pt x="456049" y="1498480"/>
                  </a:lnTo>
                  <a:lnTo>
                    <a:pt x="485139" y="1487170"/>
                  </a:lnTo>
                  <a:lnTo>
                    <a:pt x="500895" y="1469191"/>
                  </a:lnTo>
                  <a:lnTo>
                    <a:pt x="520700" y="1445260"/>
                  </a:lnTo>
                  <a:lnTo>
                    <a:pt x="877187" y="1445260"/>
                  </a:lnTo>
                  <a:lnTo>
                    <a:pt x="889377" y="1415053"/>
                  </a:lnTo>
                  <a:lnTo>
                    <a:pt x="904239" y="1356360"/>
                  </a:lnTo>
                  <a:lnTo>
                    <a:pt x="1100522" y="1356360"/>
                  </a:lnTo>
                  <a:lnTo>
                    <a:pt x="1131570" y="1317625"/>
                  </a:lnTo>
                  <a:lnTo>
                    <a:pt x="1153834" y="1274707"/>
                  </a:lnTo>
                  <a:lnTo>
                    <a:pt x="1170622" y="1225272"/>
                  </a:lnTo>
                  <a:lnTo>
                    <a:pt x="1181219" y="1170419"/>
                  </a:lnTo>
                  <a:lnTo>
                    <a:pt x="1184910" y="1111250"/>
                  </a:lnTo>
                  <a:lnTo>
                    <a:pt x="1219074" y="1098955"/>
                  </a:lnTo>
                  <a:lnTo>
                    <a:pt x="1280160" y="1051089"/>
                  </a:lnTo>
                  <a:lnTo>
                    <a:pt x="1306140" y="1017001"/>
                  </a:lnTo>
                  <a:lnTo>
                    <a:pt x="1328451" y="977133"/>
                  </a:lnTo>
                  <a:lnTo>
                    <a:pt x="1346623" y="932227"/>
                  </a:lnTo>
                  <a:lnTo>
                    <a:pt x="1360185" y="883024"/>
                  </a:lnTo>
                  <a:lnTo>
                    <a:pt x="1368668" y="830268"/>
                  </a:lnTo>
                  <a:lnTo>
                    <a:pt x="1371600" y="774700"/>
                  </a:lnTo>
                  <a:lnTo>
                    <a:pt x="1368345" y="718939"/>
                  </a:lnTo>
                  <a:lnTo>
                    <a:pt x="1358900" y="664845"/>
                  </a:lnTo>
                  <a:lnTo>
                    <a:pt x="1343739" y="613608"/>
                  </a:lnTo>
                  <a:lnTo>
                    <a:pt x="1323339" y="566419"/>
                  </a:lnTo>
                  <a:lnTo>
                    <a:pt x="1329809" y="541198"/>
                  </a:lnTo>
                  <a:lnTo>
                    <a:pt x="1334135" y="515143"/>
                  </a:lnTo>
                  <a:lnTo>
                    <a:pt x="1336555" y="488374"/>
                  </a:lnTo>
                  <a:lnTo>
                    <a:pt x="1337310" y="461010"/>
                  </a:lnTo>
                  <a:lnTo>
                    <a:pt x="1333123" y="401596"/>
                  </a:lnTo>
                  <a:lnTo>
                    <a:pt x="1321176" y="346380"/>
                  </a:lnTo>
                  <a:lnTo>
                    <a:pt x="1302385" y="297021"/>
                  </a:lnTo>
                  <a:lnTo>
                    <a:pt x="1277667" y="255175"/>
                  </a:lnTo>
                  <a:lnTo>
                    <a:pt x="1247939" y="222502"/>
                  </a:lnTo>
                  <a:lnTo>
                    <a:pt x="1214120" y="200660"/>
                  </a:lnTo>
                  <a:lnTo>
                    <a:pt x="1212380" y="191769"/>
                  </a:lnTo>
                  <a:lnTo>
                    <a:pt x="441960" y="191769"/>
                  </a:lnTo>
                  <a:lnTo>
                    <a:pt x="417056" y="171946"/>
                  </a:lnTo>
                  <a:lnTo>
                    <a:pt x="390366" y="157003"/>
                  </a:lnTo>
                  <a:lnTo>
                    <a:pt x="362485" y="148014"/>
                  </a:lnTo>
                  <a:lnTo>
                    <a:pt x="334010" y="146050"/>
                  </a:lnTo>
                  <a:close/>
                </a:path>
                <a:path w="1371600" h="1600200">
                  <a:moveTo>
                    <a:pt x="1100522" y="1356360"/>
                  </a:moveTo>
                  <a:lnTo>
                    <a:pt x="904239" y="1356360"/>
                  </a:lnTo>
                  <a:lnTo>
                    <a:pt x="926842" y="1375826"/>
                  </a:lnTo>
                  <a:lnTo>
                    <a:pt x="950753" y="1390173"/>
                  </a:lnTo>
                  <a:lnTo>
                    <a:pt x="975856" y="1399043"/>
                  </a:lnTo>
                  <a:lnTo>
                    <a:pt x="1002029" y="1402080"/>
                  </a:lnTo>
                  <a:lnTo>
                    <a:pt x="1039058" y="1396250"/>
                  </a:lnTo>
                  <a:lnTo>
                    <a:pt x="1073467" y="1379497"/>
                  </a:lnTo>
                  <a:lnTo>
                    <a:pt x="1100522" y="1356360"/>
                  </a:lnTo>
                  <a:close/>
                </a:path>
                <a:path w="1371600" h="1600200">
                  <a:moveTo>
                    <a:pt x="593089" y="46989"/>
                  </a:moveTo>
                  <a:lnTo>
                    <a:pt x="521238" y="72349"/>
                  </a:lnTo>
                  <a:lnTo>
                    <a:pt x="490037" y="102402"/>
                  </a:lnTo>
                  <a:lnTo>
                    <a:pt x="463285" y="142575"/>
                  </a:lnTo>
                  <a:lnTo>
                    <a:pt x="441960" y="191769"/>
                  </a:lnTo>
                  <a:lnTo>
                    <a:pt x="1212380" y="191769"/>
                  </a:lnTo>
                  <a:lnTo>
                    <a:pt x="1203189" y="144785"/>
                  </a:lnTo>
                  <a:lnTo>
                    <a:pt x="1196102" y="125730"/>
                  </a:lnTo>
                  <a:lnTo>
                    <a:pt x="711200" y="125730"/>
                  </a:lnTo>
                  <a:lnTo>
                    <a:pt x="685244" y="93602"/>
                  </a:lnTo>
                  <a:lnTo>
                    <a:pt x="655955" y="69691"/>
                  </a:lnTo>
                  <a:lnTo>
                    <a:pt x="624760" y="54113"/>
                  </a:lnTo>
                  <a:lnTo>
                    <a:pt x="593089" y="46989"/>
                  </a:lnTo>
                  <a:close/>
                </a:path>
                <a:path w="1371600" h="1600200">
                  <a:moveTo>
                    <a:pt x="835660" y="0"/>
                  </a:moveTo>
                  <a:lnTo>
                    <a:pt x="797639" y="8393"/>
                  </a:lnTo>
                  <a:lnTo>
                    <a:pt x="762952" y="32861"/>
                  </a:lnTo>
                  <a:lnTo>
                    <a:pt x="733496" y="72349"/>
                  </a:lnTo>
                  <a:lnTo>
                    <a:pt x="711200" y="125730"/>
                  </a:lnTo>
                  <a:lnTo>
                    <a:pt x="1196102" y="125730"/>
                  </a:lnTo>
                  <a:lnTo>
                    <a:pt x="1185098" y="96143"/>
                  </a:lnTo>
                  <a:lnTo>
                    <a:pt x="1178439" y="85089"/>
                  </a:lnTo>
                  <a:lnTo>
                    <a:pt x="944879" y="85089"/>
                  </a:lnTo>
                  <a:lnTo>
                    <a:pt x="923170" y="49827"/>
                  </a:lnTo>
                  <a:lnTo>
                    <a:pt x="896937" y="23018"/>
                  </a:lnTo>
                  <a:lnTo>
                    <a:pt x="867370" y="5972"/>
                  </a:lnTo>
                  <a:lnTo>
                    <a:pt x="835660" y="0"/>
                  </a:lnTo>
                  <a:close/>
                </a:path>
                <a:path w="1371600" h="1600200">
                  <a:moveTo>
                    <a:pt x="1062989" y="0"/>
                  </a:moveTo>
                  <a:lnTo>
                    <a:pt x="1029176" y="5794"/>
                  </a:lnTo>
                  <a:lnTo>
                    <a:pt x="997267" y="22542"/>
                  </a:lnTo>
                  <a:lnTo>
                    <a:pt x="968692" y="49291"/>
                  </a:lnTo>
                  <a:lnTo>
                    <a:pt x="944879" y="85089"/>
                  </a:lnTo>
                  <a:lnTo>
                    <a:pt x="1178439" y="85089"/>
                  </a:lnTo>
                  <a:lnTo>
                    <a:pt x="1160938" y="56038"/>
                  </a:lnTo>
                  <a:lnTo>
                    <a:pt x="1131805" y="25776"/>
                  </a:lnTo>
                  <a:lnTo>
                    <a:pt x="1098791" y="6661"/>
                  </a:lnTo>
                  <a:lnTo>
                    <a:pt x="1062989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96" name="object 7">
              <a:extLst>
                <a:ext uri="{FF2B5EF4-FFF2-40B4-BE49-F238E27FC236}">
                  <a16:creationId xmlns:a16="http://schemas.microsoft.com/office/drawing/2014/main" id="{70115FA9-75F2-74DE-3CA2-BEC30645155F}"/>
                </a:ext>
              </a:extLst>
            </p:cNvPr>
            <p:cNvSpPr/>
            <p:nvPr/>
          </p:nvSpPr>
          <p:spPr>
            <a:xfrm>
              <a:off x="4343400" y="4800600"/>
              <a:ext cx="1371600" cy="1600200"/>
            </a:xfrm>
            <a:custGeom>
              <a:avLst/>
              <a:gdLst/>
              <a:ahLst/>
              <a:cxnLst/>
              <a:rect l="l" t="t" r="r" b="b"/>
              <a:pathLst>
                <a:path w="1371600" h="1600200">
                  <a:moveTo>
                    <a:pt x="121920" y="529589"/>
                  </a:moveTo>
                  <a:lnTo>
                    <a:pt x="118472" y="476288"/>
                  </a:lnTo>
                  <a:lnTo>
                    <a:pt x="121545" y="424285"/>
                  </a:lnTo>
                  <a:lnTo>
                    <a:pt x="130481" y="374379"/>
                  </a:lnTo>
                  <a:lnTo>
                    <a:pt x="144621" y="327363"/>
                  </a:lnTo>
                  <a:lnTo>
                    <a:pt x="163307" y="284034"/>
                  </a:lnTo>
                  <a:lnTo>
                    <a:pt x="185879" y="245188"/>
                  </a:lnTo>
                  <a:lnTo>
                    <a:pt x="211681" y="211620"/>
                  </a:lnTo>
                  <a:lnTo>
                    <a:pt x="240053" y="184127"/>
                  </a:lnTo>
                  <a:lnTo>
                    <a:pt x="301876" y="150546"/>
                  </a:lnTo>
                  <a:lnTo>
                    <a:pt x="334010" y="146050"/>
                  </a:lnTo>
                  <a:lnTo>
                    <a:pt x="362485" y="148014"/>
                  </a:lnTo>
                  <a:lnTo>
                    <a:pt x="390366" y="157003"/>
                  </a:lnTo>
                  <a:lnTo>
                    <a:pt x="417056" y="171946"/>
                  </a:lnTo>
                  <a:lnTo>
                    <a:pt x="441960" y="191769"/>
                  </a:lnTo>
                  <a:lnTo>
                    <a:pt x="463285" y="142575"/>
                  </a:lnTo>
                  <a:lnTo>
                    <a:pt x="490037" y="102402"/>
                  </a:lnTo>
                  <a:lnTo>
                    <a:pt x="521238" y="72349"/>
                  </a:lnTo>
                  <a:lnTo>
                    <a:pt x="555914" y="53512"/>
                  </a:lnTo>
                  <a:lnTo>
                    <a:pt x="593089" y="46989"/>
                  </a:lnTo>
                  <a:lnTo>
                    <a:pt x="624760" y="54113"/>
                  </a:lnTo>
                  <a:lnTo>
                    <a:pt x="655955" y="69691"/>
                  </a:lnTo>
                  <a:lnTo>
                    <a:pt x="685244" y="93602"/>
                  </a:lnTo>
                  <a:lnTo>
                    <a:pt x="711200" y="125730"/>
                  </a:lnTo>
                  <a:lnTo>
                    <a:pt x="733504" y="72330"/>
                  </a:lnTo>
                  <a:lnTo>
                    <a:pt x="762952" y="32861"/>
                  </a:lnTo>
                  <a:lnTo>
                    <a:pt x="797639" y="8393"/>
                  </a:lnTo>
                  <a:lnTo>
                    <a:pt x="835660" y="0"/>
                  </a:lnTo>
                  <a:lnTo>
                    <a:pt x="867370" y="5972"/>
                  </a:lnTo>
                  <a:lnTo>
                    <a:pt x="896937" y="23018"/>
                  </a:lnTo>
                  <a:lnTo>
                    <a:pt x="923170" y="49827"/>
                  </a:lnTo>
                  <a:lnTo>
                    <a:pt x="944879" y="85089"/>
                  </a:lnTo>
                  <a:lnTo>
                    <a:pt x="968692" y="49291"/>
                  </a:lnTo>
                  <a:lnTo>
                    <a:pt x="997267" y="22542"/>
                  </a:lnTo>
                  <a:lnTo>
                    <a:pt x="1029176" y="5794"/>
                  </a:lnTo>
                  <a:lnTo>
                    <a:pt x="1062989" y="0"/>
                  </a:lnTo>
                  <a:lnTo>
                    <a:pt x="1098791" y="6661"/>
                  </a:lnTo>
                  <a:lnTo>
                    <a:pt x="1131805" y="25776"/>
                  </a:lnTo>
                  <a:lnTo>
                    <a:pt x="1160938" y="56038"/>
                  </a:lnTo>
                  <a:lnTo>
                    <a:pt x="1185098" y="96143"/>
                  </a:lnTo>
                  <a:lnTo>
                    <a:pt x="1203189" y="144785"/>
                  </a:lnTo>
                  <a:lnTo>
                    <a:pt x="1214120" y="200660"/>
                  </a:lnTo>
                  <a:lnTo>
                    <a:pt x="1247939" y="222502"/>
                  </a:lnTo>
                  <a:lnTo>
                    <a:pt x="1277667" y="255175"/>
                  </a:lnTo>
                  <a:lnTo>
                    <a:pt x="1302385" y="297021"/>
                  </a:lnTo>
                  <a:lnTo>
                    <a:pt x="1321176" y="346380"/>
                  </a:lnTo>
                  <a:lnTo>
                    <a:pt x="1333123" y="401596"/>
                  </a:lnTo>
                  <a:lnTo>
                    <a:pt x="1337310" y="461010"/>
                  </a:lnTo>
                  <a:lnTo>
                    <a:pt x="1336555" y="488374"/>
                  </a:lnTo>
                  <a:lnTo>
                    <a:pt x="1334135" y="515143"/>
                  </a:lnTo>
                  <a:lnTo>
                    <a:pt x="1329809" y="541198"/>
                  </a:lnTo>
                  <a:lnTo>
                    <a:pt x="1323339" y="566419"/>
                  </a:lnTo>
                  <a:lnTo>
                    <a:pt x="1343739" y="613608"/>
                  </a:lnTo>
                  <a:lnTo>
                    <a:pt x="1358900" y="664845"/>
                  </a:lnTo>
                  <a:lnTo>
                    <a:pt x="1368345" y="718939"/>
                  </a:lnTo>
                  <a:lnTo>
                    <a:pt x="1371600" y="774700"/>
                  </a:lnTo>
                  <a:lnTo>
                    <a:pt x="1368668" y="830268"/>
                  </a:lnTo>
                  <a:lnTo>
                    <a:pt x="1360185" y="883024"/>
                  </a:lnTo>
                  <a:lnTo>
                    <a:pt x="1346623" y="932227"/>
                  </a:lnTo>
                  <a:lnTo>
                    <a:pt x="1328451" y="977133"/>
                  </a:lnTo>
                  <a:lnTo>
                    <a:pt x="1306140" y="1017001"/>
                  </a:lnTo>
                  <a:lnTo>
                    <a:pt x="1280160" y="1051089"/>
                  </a:lnTo>
                  <a:lnTo>
                    <a:pt x="1250981" y="1078655"/>
                  </a:lnTo>
                  <a:lnTo>
                    <a:pt x="1184910" y="1111250"/>
                  </a:lnTo>
                  <a:lnTo>
                    <a:pt x="1181219" y="1170419"/>
                  </a:lnTo>
                  <a:lnTo>
                    <a:pt x="1170622" y="1225272"/>
                  </a:lnTo>
                  <a:lnTo>
                    <a:pt x="1153834" y="1274707"/>
                  </a:lnTo>
                  <a:lnTo>
                    <a:pt x="1131570" y="1317625"/>
                  </a:lnTo>
                  <a:lnTo>
                    <a:pt x="1104542" y="1352922"/>
                  </a:lnTo>
                  <a:lnTo>
                    <a:pt x="1073467" y="1379497"/>
                  </a:lnTo>
                  <a:lnTo>
                    <a:pt x="1039058" y="1396250"/>
                  </a:lnTo>
                  <a:lnTo>
                    <a:pt x="1002029" y="1402080"/>
                  </a:lnTo>
                  <a:lnTo>
                    <a:pt x="975856" y="1399043"/>
                  </a:lnTo>
                  <a:lnTo>
                    <a:pt x="950753" y="1390173"/>
                  </a:lnTo>
                  <a:lnTo>
                    <a:pt x="926842" y="1375826"/>
                  </a:lnTo>
                  <a:lnTo>
                    <a:pt x="904239" y="1356360"/>
                  </a:lnTo>
                  <a:lnTo>
                    <a:pt x="889377" y="1415053"/>
                  </a:lnTo>
                  <a:lnTo>
                    <a:pt x="868228" y="1467460"/>
                  </a:lnTo>
                  <a:lnTo>
                    <a:pt x="841658" y="1512581"/>
                  </a:lnTo>
                  <a:lnTo>
                    <a:pt x="810533" y="1549414"/>
                  </a:lnTo>
                  <a:lnTo>
                    <a:pt x="775721" y="1576962"/>
                  </a:lnTo>
                  <a:lnTo>
                    <a:pt x="738088" y="1594223"/>
                  </a:lnTo>
                  <a:lnTo>
                    <a:pt x="698500" y="1600200"/>
                  </a:lnTo>
                  <a:lnTo>
                    <a:pt x="656600" y="1593230"/>
                  </a:lnTo>
                  <a:lnTo>
                    <a:pt x="616894" y="1573093"/>
                  </a:lnTo>
                  <a:lnTo>
                    <a:pt x="580359" y="1540946"/>
                  </a:lnTo>
                  <a:lnTo>
                    <a:pt x="547969" y="1497949"/>
                  </a:lnTo>
                  <a:lnTo>
                    <a:pt x="520700" y="1445260"/>
                  </a:lnTo>
                  <a:lnTo>
                    <a:pt x="500895" y="1469191"/>
                  </a:lnTo>
                  <a:lnTo>
                    <a:pt x="485139" y="1487170"/>
                  </a:lnTo>
                  <a:lnTo>
                    <a:pt x="456049" y="1498480"/>
                  </a:lnTo>
                  <a:lnTo>
                    <a:pt x="396239" y="1502410"/>
                  </a:lnTo>
                  <a:lnTo>
                    <a:pt x="352571" y="1496389"/>
                  </a:lnTo>
                  <a:lnTo>
                    <a:pt x="311055" y="1478797"/>
                  </a:lnTo>
                  <a:lnTo>
                    <a:pt x="272573" y="1450340"/>
                  </a:lnTo>
                  <a:lnTo>
                    <a:pt x="238007" y="1411722"/>
                  </a:lnTo>
                  <a:lnTo>
                    <a:pt x="208238" y="1363650"/>
                  </a:lnTo>
                  <a:lnTo>
                    <a:pt x="184150" y="1306830"/>
                  </a:lnTo>
                  <a:lnTo>
                    <a:pt x="143646" y="1299787"/>
                  </a:lnTo>
                  <a:lnTo>
                    <a:pt x="109253" y="1282681"/>
                  </a:lnTo>
                  <a:lnTo>
                    <a:pt x="81013" y="1256644"/>
                  </a:lnTo>
                  <a:lnTo>
                    <a:pt x="58971" y="1222810"/>
                  </a:lnTo>
                  <a:lnTo>
                    <a:pt x="43172" y="1182310"/>
                  </a:lnTo>
                  <a:lnTo>
                    <a:pt x="33660" y="1136279"/>
                  </a:lnTo>
                  <a:lnTo>
                    <a:pt x="30479" y="1085850"/>
                  </a:lnTo>
                  <a:lnTo>
                    <a:pt x="32841" y="1044753"/>
                  </a:lnTo>
                  <a:lnTo>
                    <a:pt x="39846" y="1005681"/>
                  </a:lnTo>
                  <a:lnTo>
                    <a:pt x="51375" y="969228"/>
                  </a:lnTo>
                  <a:lnTo>
                    <a:pt x="67310" y="935989"/>
                  </a:lnTo>
                  <a:lnTo>
                    <a:pt x="38576" y="903247"/>
                  </a:lnTo>
                  <a:lnTo>
                    <a:pt x="17462" y="859789"/>
                  </a:lnTo>
                  <a:lnTo>
                    <a:pt x="4445" y="807759"/>
                  </a:lnTo>
                  <a:lnTo>
                    <a:pt x="0" y="749300"/>
                  </a:lnTo>
                  <a:lnTo>
                    <a:pt x="4268" y="694660"/>
                  </a:lnTo>
                  <a:lnTo>
                    <a:pt x="16368" y="644924"/>
                  </a:lnTo>
                  <a:lnTo>
                    <a:pt x="35242" y="601821"/>
                  </a:lnTo>
                  <a:lnTo>
                    <a:pt x="59831" y="567078"/>
                  </a:lnTo>
                  <a:lnTo>
                    <a:pt x="89076" y="542425"/>
                  </a:lnTo>
                  <a:lnTo>
                    <a:pt x="121920" y="529589"/>
                  </a:lnTo>
                  <a:close/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121920" y="529589"/>
                  </a:moveTo>
                  <a:lnTo>
                    <a:pt x="124221" y="544056"/>
                  </a:lnTo>
                  <a:lnTo>
                    <a:pt x="127000" y="558641"/>
                  </a:lnTo>
                  <a:lnTo>
                    <a:pt x="129778" y="572988"/>
                  </a:lnTo>
                  <a:lnTo>
                    <a:pt x="132079" y="586739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441960" y="191769"/>
                  </a:moveTo>
                  <a:lnTo>
                    <a:pt x="453747" y="203140"/>
                  </a:lnTo>
                  <a:lnTo>
                    <a:pt x="465772" y="216058"/>
                  </a:lnTo>
                  <a:lnTo>
                    <a:pt x="477321" y="230167"/>
                  </a:lnTo>
                  <a:lnTo>
                    <a:pt x="487679" y="245110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711200" y="125730"/>
                  </a:moveTo>
                  <a:lnTo>
                    <a:pt x="707826" y="137794"/>
                  </a:lnTo>
                  <a:lnTo>
                    <a:pt x="705167" y="150812"/>
                  </a:lnTo>
                  <a:lnTo>
                    <a:pt x="702984" y="164306"/>
                  </a:lnTo>
                  <a:lnTo>
                    <a:pt x="701039" y="177800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944879" y="85089"/>
                  </a:moveTo>
                  <a:lnTo>
                    <a:pt x="938113" y="99476"/>
                  </a:lnTo>
                  <a:lnTo>
                    <a:pt x="932656" y="115411"/>
                  </a:lnTo>
                  <a:lnTo>
                    <a:pt x="927913" y="132060"/>
                  </a:lnTo>
                  <a:lnTo>
                    <a:pt x="923289" y="148589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1214120" y="200660"/>
                  </a:moveTo>
                  <a:lnTo>
                    <a:pt x="1215806" y="212863"/>
                  </a:lnTo>
                  <a:lnTo>
                    <a:pt x="1218088" y="227806"/>
                  </a:lnTo>
                  <a:lnTo>
                    <a:pt x="1219656" y="241557"/>
                  </a:lnTo>
                  <a:lnTo>
                    <a:pt x="1219200" y="250189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1323339" y="566419"/>
                  </a:moveTo>
                  <a:lnTo>
                    <a:pt x="1314231" y="594221"/>
                  </a:lnTo>
                  <a:lnTo>
                    <a:pt x="1303813" y="620236"/>
                  </a:lnTo>
                  <a:lnTo>
                    <a:pt x="1291728" y="644108"/>
                  </a:lnTo>
                  <a:lnTo>
                    <a:pt x="1277620" y="665480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1184910" y="1111250"/>
                  </a:moveTo>
                  <a:lnTo>
                    <a:pt x="1177901" y="1028700"/>
                  </a:lnTo>
                  <a:lnTo>
                    <a:pt x="1164590" y="977900"/>
                  </a:lnTo>
                  <a:lnTo>
                    <a:pt x="1144081" y="927523"/>
                  </a:lnTo>
                  <a:lnTo>
                    <a:pt x="1115883" y="882650"/>
                  </a:lnTo>
                  <a:lnTo>
                    <a:pt x="1079500" y="848360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904239" y="1356360"/>
                  </a:moveTo>
                  <a:lnTo>
                    <a:pt x="907414" y="1338480"/>
                  </a:lnTo>
                  <a:lnTo>
                    <a:pt x="909637" y="1320958"/>
                  </a:lnTo>
                  <a:lnTo>
                    <a:pt x="911383" y="1303674"/>
                  </a:lnTo>
                  <a:lnTo>
                    <a:pt x="913129" y="1286510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521970" y="1445260"/>
                  </a:moveTo>
                  <a:lnTo>
                    <a:pt x="515004" y="1430317"/>
                  </a:lnTo>
                  <a:lnTo>
                    <a:pt x="509111" y="1414303"/>
                  </a:lnTo>
                  <a:lnTo>
                    <a:pt x="503932" y="1397575"/>
                  </a:lnTo>
                  <a:lnTo>
                    <a:pt x="499110" y="1380490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184150" y="1306830"/>
                  </a:moveTo>
                  <a:lnTo>
                    <a:pt x="192920" y="1303932"/>
                  </a:lnTo>
                  <a:lnTo>
                    <a:pt x="201930" y="1300797"/>
                  </a:lnTo>
                  <a:lnTo>
                    <a:pt x="210939" y="1297185"/>
                  </a:lnTo>
                  <a:lnTo>
                    <a:pt x="219710" y="1292860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67310" y="935989"/>
                  </a:moveTo>
                  <a:lnTo>
                    <a:pt x="84117" y="949682"/>
                  </a:lnTo>
                  <a:lnTo>
                    <a:pt x="102711" y="960754"/>
                  </a:lnTo>
                  <a:lnTo>
                    <a:pt x="123924" y="967065"/>
                  </a:lnTo>
                  <a:lnTo>
                    <a:pt x="148589" y="966469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97" name="object 8">
              <a:extLst>
                <a:ext uri="{FF2B5EF4-FFF2-40B4-BE49-F238E27FC236}">
                  <a16:creationId xmlns:a16="http://schemas.microsoft.com/office/drawing/2014/main" id="{ADBCEB57-4BE2-1A46-6E08-F231D11679F1}"/>
                </a:ext>
              </a:extLst>
            </p:cNvPr>
            <p:cNvSpPr/>
            <p:nvPr/>
          </p:nvSpPr>
          <p:spPr>
            <a:xfrm>
              <a:off x="3429000" y="525780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5334" y="3036"/>
                  </a:lnTo>
                  <a:lnTo>
                    <a:pt x="250031" y="11906"/>
                  </a:lnTo>
                  <a:lnTo>
                    <a:pt x="207347" y="26253"/>
                  </a:lnTo>
                  <a:lnTo>
                    <a:pt x="167639" y="45719"/>
                  </a:lnTo>
                  <a:lnTo>
                    <a:pt x="131266" y="69949"/>
                  </a:lnTo>
                  <a:lnTo>
                    <a:pt x="98583" y="98583"/>
                  </a:lnTo>
                  <a:lnTo>
                    <a:pt x="69949" y="131266"/>
                  </a:lnTo>
                  <a:lnTo>
                    <a:pt x="45719" y="167639"/>
                  </a:lnTo>
                  <a:lnTo>
                    <a:pt x="26253" y="207347"/>
                  </a:lnTo>
                  <a:lnTo>
                    <a:pt x="11906" y="250031"/>
                  </a:lnTo>
                  <a:lnTo>
                    <a:pt x="3036" y="295334"/>
                  </a:lnTo>
                  <a:lnTo>
                    <a:pt x="0" y="342900"/>
                  </a:lnTo>
                  <a:lnTo>
                    <a:pt x="3036" y="390465"/>
                  </a:lnTo>
                  <a:lnTo>
                    <a:pt x="11906" y="435768"/>
                  </a:lnTo>
                  <a:lnTo>
                    <a:pt x="26253" y="478452"/>
                  </a:lnTo>
                  <a:lnTo>
                    <a:pt x="45720" y="518160"/>
                  </a:lnTo>
                  <a:lnTo>
                    <a:pt x="69949" y="554533"/>
                  </a:lnTo>
                  <a:lnTo>
                    <a:pt x="98583" y="587216"/>
                  </a:lnTo>
                  <a:lnTo>
                    <a:pt x="131266" y="615850"/>
                  </a:lnTo>
                  <a:lnTo>
                    <a:pt x="167640" y="640080"/>
                  </a:lnTo>
                  <a:lnTo>
                    <a:pt x="207347" y="659546"/>
                  </a:lnTo>
                  <a:lnTo>
                    <a:pt x="250031" y="673893"/>
                  </a:lnTo>
                  <a:lnTo>
                    <a:pt x="295334" y="682763"/>
                  </a:lnTo>
                  <a:lnTo>
                    <a:pt x="342900" y="685800"/>
                  </a:lnTo>
                  <a:lnTo>
                    <a:pt x="390465" y="682763"/>
                  </a:lnTo>
                  <a:lnTo>
                    <a:pt x="435768" y="673893"/>
                  </a:lnTo>
                  <a:lnTo>
                    <a:pt x="478452" y="659546"/>
                  </a:lnTo>
                  <a:lnTo>
                    <a:pt x="518160" y="640080"/>
                  </a:lnTo>
                  <a:lnTo>
                    <a:pt x="554533" y="615850"/>
                  </a:lnTo>
                  <a:lnTo>
                    <a:pt x="587216" y="587216"/>
                  </a:lnTo>
                  <a:lnTo>
                    <a:pt x="615850" y="554533"/>
                  </a:lnTo>
                  <a:lnTo>
                    <a:pt x="640080" y="518160"/>
                  </a:lnTo>
                  <a:lnTo>
                    <a:pt x="659546" y="478452"/>
                  </a:lnTo>
                  <a:lnTo>
                    <a:pt x="673893" y="435768"/>
                  </a:lnTo>
                  <a:lnTo>
                    <a:pt x="682763" y="390465"/>
                  </a:lnTo>
                  <a:lnTo>
                    <a:pt x="685800" y="342900"/>
                  </a:lnTo>
                  <a:lnTo>
                    <a:pt x="682763" y="295334"/>
                  </a:lnTo>
                  <a:lnTo>
                    <a:pt x="673893" y="250031"/>
                  </a:lnTo>
                  <a:lnTo>
                    <a:pt x="659546" y="207347"/>
                  </a:lnTo>
                  <a:lnTo>
                    <a:pt x="640079" y="167639"/>
                  </a:lnTo>
                  <a:lnTo>
                    <a:pt x="615850" y="131266"/>
                  </a:lnTo>
                  <a:lnTo>
                    <a:pt x="587216" y="98583"/>
                  </a:lnTo>
                  <a:lnTo>
                    <a:pt x="554533" y="69949"/>
                  </a:lnTo>
                  <a:lnTo>
                    <a:pt x="518159" y="45719"/>
                  </a:lnTo>
                  <a:lnTo>
                    <a:pt x="478452" y="26253"/>
                  </a:lnTo>
                  <a:lnTo>
                    <a:pt x="435768" y="11906"/>
                  </a:lnTo>
                  <a:lnTo>
                    <a:pt x="390465" y="3036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98" name="object 9">
              <a:extLst>
                <a:ext uri="{FF2B5EF4-FFF2-40B4-BE49-F238E27FC236}">
                  <a16:creationId xmlns:a16="http://schemas.microsoft.com/office/drawing/2014/main" id="{F0B35A63-AF2D-F11E-AD72-B529E28C422E}"/>
                </a:ext>
              </a:extLst>
            </p:cNvPr>
            <p:cNvSpPr/>
            <p:nvPr/>
          </p:nvSpPr>
          <p:spPr>
            <a:xfrm>
              <a:off x="3429000" y="525780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390465" y="3036"/>
                  </a:lnTo>
                  <a:lnTo>
                    <a:pt x="435768" y="11906"/>
                  </a:lnTo>
                  <a:lnTo>
                    <a:pt x="478452" y="26253"/>
                  </a:lnTo>
                  <a:lnTo>
                    <a:pt x="518159" y="45719"/>
                  </a:lnTo>
                  <a:lnTo>
                    <a:pt x="554533" y="69949"/>
                  </a:lnTo>
                  <a:lnTo>
                    <a:pt x="587216" y="98583"/>
                  </a:lnTo>
                  <a:lnTo>
                    <a:pt x="615850" y="131266"/>
                  </a:lnTo>
                  <a:lnTo>
                    <a:pt x="640079" y="167639"/>
                  </a:lnTo>
                  <a:lnTo>
                    <a:pt x="659546" y="207347"/>
                  </a:lnTo>
                  <a:lnTo>
                    <a:pt x="673893" y="250031"/>
                  </a:lnTo>
                  <a:lnTo>
                    <a:pt x="682763" y="295334"/>
                  </a:lnTo>
                  <a:lnTo>
                    <a:pt x="685800" y="342900"/>
                  </a:lnTo>
                  <a:lnTo>
                    <a:pt x="682763" y="390465"/>
                  </a:lnTo>
                  <a:lnTo>
                    <a:pt x="673893" y="435768"/>
                  </a:lnTo>
                  <a:lnTo>
                    <a:pt x="659546" y="478452"/>
                  </a:lnTo>
                  <a:lnTo>
                    <a:pt x="640080" y="518160"/>
                  </a:lnTo>
                  <a:lnTo>
                    <a:pt x="615850" y="554533"/>
                  </a:lnTo>
                  <a:lnTo>
                    <a:pt x="587216" y="587216"/>
                  </a:lnTo>
                  <a:lnTo>
                    <a:pt x="554533" y="615850"/>
                  </a:lnTo>
                  <a:lnTo>
                    <a:pt x="518160" y="640080"/>
                  </a:lnTo>
                  <a:lnTo>
                    <a:pt x="478452" y="659546"/>
                  </a:lnTo>
                  <a:lnTo>
                    <a:pt x="435768" y="673893"/>
                  </a:lnTo>
                  <a:lnTo>
                    <a:pt x="390465" y="682763"/>
                  </a:lnTo>
                  <a:lnTo>
                    <a:pt x="342900" y="685800"/>
                  </a:lnTo>
                  <a:lnTo>
                    <a:pt x="295334" y="682763"/>
                  </a:lnTo>
                  <a:lnTo>
                    <a:pt x="250031" y="673893"/>
                  </a:lnTo>
                  <a:lnTo>
                    <a:pt x="207347" y="659546"/>
                  </a:lnTo>
                  <a:lnTo>
                    <a:pt x="167640" y="640080"/>
                  </a:lnTo>
                  <a:lnTo>
                    <a:pt x="131266" y="615850"/>
                  </a:lnTo>
                  <a:lnTo>
                    <a:pt x="98583" y="587216"/>
                  </a:lnTo>
                  <a:lnTo>
                    <a:pt x="69949" y="554533"/>
                  </a:lnTo>
                  <a:lnTo>
                    <a:pt x="45720" y="518160"/>
                  </a:lnTo>
                  <a:lnTo>
                    <a:pt x="26253" y="478452"/>
                  </a:lnTo>
                  <a:lnTo>
                    <a:pt x="11906" y="435768"/>
                  </a:lnTo>
                  <a:lnTo>
                    <a:pt x="3036" y="390465"/>
                  </a:lnTo>
                  <a:lnTo>
                    <a:pt x="0" y="342900"/>
                  </a:lnTo>
                  <a:lnTo>
                    <a:pt x="3036" y="295334"/>
                  </a:lnTo>
                  <a:lnTo>
                    <a:pt x="11906" y="250031"/>
                  </a:lnTo>
                  <a:lnTo>
                    <a:pt x="26253" y="207347"/>
                  </a:lnTo>
                  <a:lnTo>
                    <a:pt x="45719" y="167639"/>
                  </a:lnTo>
                  <a:lnTo>
                    <a:pt x="69949" y="131266"/>
                  </a:lnTo>
                  <a:lnTo>
                    <a:pt x="98583" y="98583"/>
                  </a:lnTo>
                  <a:lnTo>
                    <a:pt x="131266" y="69949"/>
                  </a:lnTo>
                  <a:lnTo>
                    <a:pt x="167639" y="45719"/>
                  </a:lnTo>
                  <a:lnTo>
                    <a:pt x="207347" y="26253"/>
                  </a:lnTo>
                  <a:lnTo>
                    <a:pt x="250031" y="11906"/>
                  </a:lnTo>
                  <a:lnTo>
                    <a:pt x="295334" y="3036"/>
                  </a:lnTo>
                  <a:lnTo>
                    <a:pt x="342900" y="0"/>
                  </a:lnTo>
                  <a:close/>
                </a:path>
                <a:path w="685800" h="685800">
                  <a:moveTo>
                    <a:pt x="0" y="0"/>
                  </a:moveTo>
                  <a:lnTo>
                    <a:pt x="0" y="0"/>
                  </a:lnTo>
                </a:path>
                <a:path w="685800" h="685800">
                  <a:moveTo>
                    <a:pt x="685800" y="685800"/>
                  </a:moveTo>
                  <a:lnTo>
                    <a:pt x="685800" y="68580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99" name="object 10">
              <a:extLst>
                <a:ext uri="{FF2B5EF4-FFF2-40B4-BE49-F238E27FC236}">
                  <a16:creationId xmlns:a16="http://schemas.microsoft.com/office/drawing/2014/main" id="{4765269F-0AD6-3D4E-4485-60F41F728E19}"/>
                </a:ext>
              </a:extLst>
            </p:cNvPr>
            <p:cNvSpPr/>
            <p:nvPr/>
          </p:nvSpPr>
          <p:spPr>
            <a:xfrm>
              <a:off x="6035039" y="525780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5334" y="3036"/>
                  </a:lnTo>
                  <a:lnTo>
                    <a:pt x="250031" y="11906"/>
                  </a:lnTo>
                  <a:lnTo>
                    <a:pt x="207347" y="26253"/>
                  </a:lnTo>
                  <a:lnTo>
                    <a:pt x="167639" y="45719"/>
                  </a:lnTo>
                  <a:lnTo>
                    <a:pt x="131266" y="69949"/>
                  </a:lnTo>
                  <a:lnTo>
                    <a:pt x="98583" y="98583"/>
                  </a:lnTo>
                  <a:lnTo>
                    <a:pt x="69949" y="131266"/>
                  </a:lnTo>
                  <a:lnTo>
                    <a:pt x="45719" y="167639"/>
                  </a:lnTo>
                  <a:lnTo>
                    <a:pt x="26253" y="207347"/>
                  </a:lnTo>
                  <a:lnTo>
                    <a:pt x="11906" y="250031"/>
                  </a:lnTo>
                  <a:lnTo>
                    <a:pt x="3036" y="295334"/>
                  </a:lnTo>
                  <a:lnTo>
                    <a:pt x="0" y="342900"/>
                  </a:lnTo>
                  <a:lnTo>
                    <a:pt x="3036" y="390465"/>
                  </a:lnTo>
                  <a:lnTo>
                    <a:pt x="11906" y="435768"/>
                  </a:lnTo>
                  <a:lnTo>
                    <a:pt x="26253" y="478452"/>
                  </a:lnTo>
                  <a:lnTo>
                    <a:pt x="45720" y="518160"/>
                  </a:lnTo>
                  <a:lnTo>
                    <a:pt x="69949" y="554533"/>
                  </a:lnTo>
                  <a:lnTo>
                    <a:pt x="98583" y="587216"/>
                  </a:lnTo>
                  <a:lnTo>
                    <a:pt x="131266" y="615850"/>
                  </a:lnTo>
                  <a:lnTo>
                    <a:pt x="167640" y="640080"/>
                  </a:lnTo>
                  <a:lnTo>
                    <a:pt x="207347" y="659546"/>
                  </a:lnTo>
                  <a:lnTo>
                    <a:pt x="250031" y="673893"/>
                  </a:lnTo>
                  <a:lnTo>
                    <a:pt x="295334" y="682763"/>
                  </a:lnTo>
                  <a:lnTo>
                    <a:pt x="342900" y="685800"/>
                  </a:lnTo>
                  <a:lnTo>
                    <a:pt x="390465" y="682763"/>
                  </a:lnTo>
                  <a:lnTo>
                    <a:pt x="435768" y="673893"/>
                  </a:lnTo>
                  <a:lnTo>
                    <a:pt x="478452" y="659546"/>
                  </a:lnTo>
                  <a:lnTo>
                    <a:pt x="518160" y="640080"/>
                  </a:lnTo>
                  <a:lnTo>
                    <a:pt x="554533" y="615850"/>
                  </a:lnTo>
                  <a:lnTo>
                    <a:pt x="587216" y="587216"/>
                  </a:lnTo>
                  <a:lnTo>
                    <a:pt x="615850" y="554533"/>
                  </a:lnTo>
                  <a:lnTo>
                    <a:pt x="640080" y="518160"/>
                  </a:lnTo>
                  <a:lnTo>
                    <a:pt x="659546" y="478452"/>
                  </a:lnTo>
                  <a:lnTo>
                    <a:pt x="673893" y="435768"/>
                  </a:lnTo>
                  <a:lnTo>
                    <a:pt x="682763" y="390465"/>
                  </a:lnTo>
                  <a:lnTo>
                    <a:pt x="685800" y="342900"/>
                  </a:lnTo>
                  <a:lnTo>
                    <a:pt x="682763" y="295334"/>
                  </a:lnTo>
                  <a:lnTo>
                    <a:pt x="673893" y="250031"/>
                  </a:lnTo>
                  <a:lnTo>
                    <a:pt x="659546" y="207347"/>
                  </a:lnTo>
                  <a:lnTo>
                    <a:pt x="640080" y="167639"/>
                  </a:lnTo>
                  <a:lnTo>
                    <a:pt x="615850" y="131266"/>
                  </a:lnTo>
                  <a:lnTo>
                    <a:pt x="587216" y="98583"/>
                  </a:lnTo>
                  <a:lnTo>
                    <a:pt x="554533" y="69949"/>
                  </a:lnTo>
                  <a:lnTo>
                    <a:pt x="518160" y="45719"/>
                  </a:lnTo>
                  <a:lnTo>
                    <a:pt x="478452" y="26253"/>
                  </a:lnTo>
                  <a:lnTo>
                    <a:pt x="435768" y="11906"/>
                  </a:lnTo>
                  <a:lnTo>
                    <a:pt x="390465" y="3036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100" name="object 11">
              <a:extLst>
                <a:ext uri="{FF2B5EF4-FFF2-40B4-BE49-F238E27FC236}">
                  <a16:creationId xmlns:a16="http://schemas.microsoft.com/office/drawing/2014/main" id="{1327D804-B8E5-9ACF-C9B6-4FAF0ACB45AA}"/>
                </a:ext>
              </a:extLst>
            </p:cNvPr>
            <p:cNvSpPr/>
            <p:nvPr/>
          </p:nvSpPr>
          <p:spPr>
            <a:xfrm>
              <a:off x="6035039" y="525780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390465" y="3036"/>
                  </a:lnTo>
                  <a:lnTo>
                    <a:pt x="435768" y="11906"/>
                  </a:lnTo>
                  <a:lnTo>
                    <a:pt x="478452" y="26253"/>
                  </a:lnTo>
                  <a:lnTo>
                    <a:pt x="518160" y="45719"/>
                  </a:lnTo>
                  <a:lnTo>
                    <a:pt x="554533" y="69949"/>
                  </a:lnTo>
                  <a:lnTo>
                    <a:pt x="587216" y="98583"/>
                  </a:lnTo>
                  <a:lnTo>
                    <a:pt x="615850" y="131266"/>
                  </a:lnTo>
                  <a:lnTo>
                    <a:pt x="640080" y="167639"/>
                  </a:lnTo>
                  <a:lnTo>
                    <a:pt x="659546" y="207347"/>
                  </a:lnTo>
                  <a:lnTo>
                    <a:pt x="673893" y="250031"/>
                  </a:lnTo>
                  <a:lnTo>
                    <a:pt x="682763" y="295334"/>
                  </a:lnTo>
                  <a:lnTo>
                    <a:pt x="685800" y="342900"/>
                  </a:lnTo>
                  <a:lnTo>
                    <a:pt x="682763" y="390465"/>
                  </a:lnTo>
                  <a:lnTo>
                    <a:pt x="673893" y="435768"/>
                  </a:lnTo>
                  <a:lnTo>
                    <a:pt x="659546" y="478452"/>
                  </a:lnTo>
                  <a:lnTo>
                    <a:pt x="640080" y="518160"/>
                  </a:lnTo>
                  <a:lnTo>
                    <a:pt x="615850" y="554533"/>
                  </a:lnTo>
                  <a:lnTo>
                    <a:pt x="587216" y="587216"/>
                  </a:lnTo>
                  <a:lnTo>
                    <a:pt x="554533" y="615850"/>
                  </a:lnTo>
                  <a:lnTo>
                    <a:pt x="518160" y="640080"/>
                  </a:lnTo>
                  <a:lnTo>
                    <a:pt x="478452" y="659546"/>
                  </a:lnTo>
                  <a:lnTo>
                    <a:pt x="435768" y="673893"/>
                  </a:lnTo>
                  <a:lnTo>
                    <a:pt x="390465" y="682763"/>
                  </a:lnTo>
                  <a:lnTo>
                    <a:pt x="342900" y="685800"/>
                  </a:lnTo>
                  <a:lnTo>
                    <a:pt x="295334" y="682763"/>
                  </a:lnTo>
                  <a:lnTo>
                    <a:pt x="250031" y="673893"/>
                  </a:lnTo>
                  <a:lnTo>
                    <a:pt x="207347" y="659546"/>
                  </a:lnTo>
                  <a:lnTo>
                    <a:pt x="167640" y="640080"/>
                  </a:lnTo>
                  <a:lnTo>
                    <a:pt x="131266" y="615850"/>
                  </a:lnTo>
                  <a:lnTo>
                    <a:pt x="98583" y="587216"/>
                  </a:lnTo>
                  <a:lnTo>
                    <a:pt x="69949" y="554533"/>
                  </a:lnTo>
                  <a:lnTo>
                    <a:pt x="45720" y="518160"/>
                  </a:lnTo>
                  <a:lnTo>
                    <a:pt x="26253" y="478452"/>
                  </a:lnTo>
                  <a:lnTo>
                    <a:pt x="11906" y="435768"/>
                  </a:lnTo>
                  <a:lnTo>
                    <a:pt x="3036" y="390465"/>
                  </a:lnTo>
                  <a:lnTo>
                    <a:pt x="0" y="342900"/>
                  </a:lnTo>
                  <a:lnTo>
                    <a:pt x="3036" y="295334"/>
                  </a:lnTo>
                  <a:lnTo>
                    <a:pt x="11906" y="250031"/>
                  </a:lnTo>
                  <a:lnTo>
                    <a:pt x="26253" y="207347"/>
                  </a:lnTo>
                  <a:lnTo>
                    <a:pt x="45719" y="167639"/>
                  </a:lnTo>
                  <a:lnTo>
                    <a:pt x="69949" y="131266"/>
                  </a:lnTo>
                  <a:lnTo>
                    <a:pt x="98583" y="98583"/>
                  </a:lnTo>
                  <a:lnTo>
                    <a:pt x="131266" y="69949"/>
                  </a:lnTo>
                  <a:lnTo>
                    <a:pt x="167639" y="45719"/>
                  </a:lnTo>
                  <a:lnTo>
                    <a:pt x="207347" y="26253"/>
                  </a:lnTo>
                  <a:lnTo>
                    <a:pt x="250031" y="11906"/>
                  </a:lnTo>
                  <a:lnTo>
                    <a:pt x="295334" y="3036"/>
                  </a:lnTo>
                  <a:lnTo>
                    <a:pt x="342900" y="0"/>
                  </a:lnTo>
                  <a:close/>
                </a:path>
                <a:path w="685800" h="685800">
                  <a:moveTo>
                    <a:pt x="0" y="0"/>
                  </a:moveTo>
                  <a:lnTo>
                    <a:pt x="0" y="0"/>
                  </a:lnTo>
                </a:path>
                <a:path w="685800" h="685800">
                  <a:moveTo>
                    <a:pt x="685800" y="685800"/>
                  </a:moveTo>
                  <a:lnTo>
                    <a:pt x="685800" y="68580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101" name="object 12">
              <a:extLst>
                <a:ext uri="{FF2B5EF4-FFF2-40B4-BE49-F238E27FC236}">
                  <a16:creationId xmlns:a16="http://schemas.microsoft.com/office/drawing/2014/main" id="{BDC61CA1-3478-E71A-A709-3C20ED025C24}"/>
                </a:ext>
              </a:extLst>
            </p:cNvPr>
            <p:cNvSpPr/>
            <p:nvPr/>
          </p:nvSpPr>
          <p:spPr>
            <a:xfrm>
              <a:off x="5029200" y="5486400"/>
              <a:ext cx="457200" cy="228600"/>
            </a:xfrm>
            <a:custGeom>
              <a:avLst/>
              <a:gdLst/>
              <a:ahLst/>
              <a:cxnLst/>
              <a:rect l="l" t="t" r="r" b="b"/>
              <a:pathLst>
                <a:path w="457200" h="228600">
                  <a:moveTo>
                    <a:pt x="457200" y="0"/>
                  </a:moveTo>
                  <a:lnTo>
                    <a:pt x="228600" y="0"/>
                  </a:lnTo>
                  <a:lnTo>
                    <a:pt x="0" y="0"/>
                  </a:lnTo>
                  <a:lnTo>
                    <a:pt x="0" y="228600"/>
                  </a:lnTo>
                  <a:lnTo>
                    <a:pt x="114300" y="228600"/>
                  </a:lnTo>
                  <a:lnTo>
                    <a:pt x="228600" y="228600"/>
                  </a:lnTo>
                  <a:lnTo>
                    <a:pt x="342900" y="228600"/>
                  </a:lnTo>
                  <a:lnTo>
                    <a:pt x="457200" y="2286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102" name="object 13">
              <a:extLst>
                <a:ext uri="{FF2B5EF4-FFF2-40B4-BE49-F238E27FC236}">
                  <a16:creationId xmlns:a16="http://schemas.microsoft.com/office/drawing/2014/main" id="{ACC50BA7-4D7F-F7A2-3AD4-A66FDE0F8BE0}"/>
                </a:ext>
              </a:extLst>
            </p:cNvPr>
            <p:cNvSpPr/>
            <p:nvPr/>
          </p:nvSpPr>
          <p:spPr>
            <a:xfrm>
              <a:off x="4114800" y="5600700"/>
              <a:ext cx="751840" cy="0"/>
            </a:xfrm>
            <a:custGeom>
              <a:avLst/>
              <a:gdLst/>
              <a:ahLst/>
              <a:cxnLst/>
              <a:rect l="l" t="t" r="r" b="b"/>
              <a:pathLst>
                <a:path w="751839">
                  <a:moveTo>
                    <a:pt x="0" y="0"/>
                  </a:moveTo>
                  <a:lnTo>
                    <a:pt x="751839" y="0"/>
                  </a:lnTo>
                </a:path>
              </a:pathLst>
            </a:custGeom>
            <a:ln w="3175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103" name="object 14">
              <a:extLst>
                <a:ext uri="{FF2B5EF4-FFF2-40B4-BE49-F238E27FC236}">
                  <a16:creationId xmlns:a16="http://schemas.microsoft.com/office/drawing/2014/main" id="{FE3828A3-BFDE-FB60-7734-F56DB0B30CE0}"/>
                </a:ext>
              </a:extLst>
            </p:cNvPr>
            <p:cNvSpPr/>
            <p:nvPr/>
          </p:nvSpPr>
          <p:spPr>
            <a:xfrm>
              <a:off x="4866639" y="5546090"/>
              <a:ext cx="162560" cy="107950"/>
            </a:xfrm>
            <a:custGeom>
              <a:avLst/>
              <a:gdLst/>
              <a:ahLst/>
              <a:cxnLst/>
              <a:rect l="l" t="t" r="r" b="b"/>
              <a:pathLst>
                <a:path w="162560" h="107950">
                  <a:moveTo>
                    <a:pt x="0" y="0"/>
                  </a:moveTo>
                  <a:lnTo>
                    <a:pt x="0" y="107950"/>
                  </a:lnTo>
                  <a:lnTo>
                    <a:pt x="162560" y="546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104" name="object 15">
              <a:extLst>
                <a:ext uri="{FF2B5EF4-FFF2-40B4-BE49-F238E27FC236}">
                  <a16:creationId xmlns:a16="http://schemas.microsoft.com/office/drawing/2014/main" id="{D0413595-D5D3-BDC8-14EB-4037140BE296}"/>
                </a:ext>
              </a:extLst>
            </p:cNvPr>
            <p:cNvSpPr/>
            <p:nvPr/>
          </p:nvSpPr>
          <p:spPr>
            <a:xfrm>
              <a:off x="5486400" y="5600700"/>
              <a:ext cx="386080" cy="0"/>
            </a:xfrm>
            <a:custGeom>
              <a:avLst/>
              <a:gdLst/>
              <a:ahLst/>
              <a:cxnLst/>
              <a:rect l="l" t="t" r="r" b="b"/>
              <a:pathLst>
                <a:path w="386079">
                  <a:moveTo>
                    <a:pt x="0" y="0"/>
                  </a:moveTo>
                  <a:lnTo>
                    <a:pt x="17779" y="0"/>
                  </a:lnTo>
                </a:path>
                <a:path w="386079">
                  <a:moveTo>
                    <a:pt x="36829" y="0"/>
                  </a:moveTo>
                  <a:lnTo>
                    <a:pt x="54610" y="0"/>
                  </a:lnTo>
                </a:path>
                <a:path w="386079">
                  <a:moveTo>
                    <a:pt x="73660" y="0"/>
                  </a:moveTo>
                  <a:lnTo>
                    <a:pt x="91439" y="0"/>
                  </a:lnTo>
                </a:path>
                <a:path w="386079">
                  <a:moveTo>
                    <a:pt x="110489" y="0"/>
                  </a:moveTo>
                  <a:lnTo>
                    <a:pt x="128270" y="0"/>
                  </a:lnTo>
                </a:path>
                <a:path w="386079">
                  <a:moveTo>
                    <a:pt x="147320" y="0"/>
                  </a:moveTo>
                  <a:lnTo>
                    <a:pt x="165100" y="0"/>
                  </a:lnTo>
                </a:path>
                <a:path w="386079">
                  <a:moveTo>
                    <a:pt x="184150" y="0"/>
                  </a:moveTo>
                  <a:lnTo>
                    <a:pt x="201929" y="0"/>
                  </a:lnTo>
                </a:path>
                <a:path w="386079">
                  <a:moveTo>
                    <a:pt x="219710" y="0"/>
                  </a:moveTo>
                  <a:lnTo>
                    <a:pt x="238760" y="0"/>
                  </a:lnTo>
                </a:path>
                <a:path w="386079">
                  <a:moveTo>
                    <a:pt x="256539" y="0"/>
                  </a:moveTo>
                  <a:lnTo>
                    <a:pt x="275589" y="0"/>
                  </a:lnTo>
                </a:path>
                <a:path w="386079">
                  <a:moveTo>
                    <a:pt x="293370" y="0"/>
                  </a:moveTo>
                  <a:lnTo>
                    <a:pt x="312420" y="0"/>
                  </a:lnTo>
                </a:path>
                <a:path w="386079">
                  <a:moveTo>
                    <a:pt x="330200" y="0"/>
                  </a:moveTo>
                  <a:lnTo>
                    <a:pt x="349250" y="0"/>
                  </a:lnTo>
                </a:path>
                <a:path w="386079">
                  <a:moveTo>
                    <a:pt x="367029" y="0"/>
                  </a:moveTo>
                  <a:lnTo>
                    <a:pt x="386079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105" name="object 16">
              <a:extLst>
                <a:ext uri="{FF2B5EF4-FFF2-40B4-BE49-F238E27FC236}">
                  <a16:creationId xmlns:a16="http://schemas.microsoft.com/office/drawing/2014/main" id="{F63B610D-D0FF-6A7F-8A28-793D0D14E37C}"/>
                </a:ext>
              </a:extLst>
            </p:cNvPr>
            <p:cNvSpPr/>
            <p:nvPr/>
          </p:nvSpPr>
          <p:spPr>
            <a:xfrm>
              <a:off x="5872479" y="5547359"/>
              <a:ext cx="162560" cy="107950"/>
            </a:xfrm>
            <a:custGeom>
              <a:avLst/>
              <a:gdLst/>
              <a:ahLst/>
              <a:cxnLst/>
              <a:rect l="l" t="t" r="r" b="b"/>
              <a:pathLst>
                <a:path w="162560" h="107950">
                  <a:moveTo>
                    <a:pt x="0" y="0"/>
                  </a:moveTo>
                  <a:lnTo>
                    <a:pt x="0" y="107950"/>
                  </a:lnTo>
                  <a:lnTo>
                    <a:pt x="162560" y="53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106" name="object 17">
              <a:extLst>
                <a:ext uri="{FF2B5EF4-FFF2-40B4-BE49-F238E27FC236}">
                  <a16:creationId xmlns:a16="http://schemas.microsoft.com/office/drawing/2014/main" id="{B1973EA1-EFC5-61FD-255B-3B66ACEEBCAA}"/>
                </a:ext>
              </a:extLst>
            </p:cNvPr>
            <p:cNvSpPr/>
            <p:nvPr/>
          </p:nvSpPr>
          <p:spPr>
            <a:xfrm>
              <a:off x="3200400" y="1371600"/>
              <a:ext cx="3657600" cy="2514600"/>
            </a:xfrm>
            <a:custGeom>
              <a:avLst/>
              <a:gdLst/>
              <a:ahLst/>
              <a:cxnLst/>
              <a:rect l="l" t="t" r="r" b="b"/>
              <a:pathLst>
                <a:path w="3657600" h="2514600">
                  <a:moveTo>
                    <a:pt x="3657600" y="0"/>
                  </a:moveTo>
                  <a:lnTo>
                    <a:pt x="0" y="0"/>
                  </a:lnTo>
                  <a:lnTo>
                    <a:pt x="0" y="2514600"/>
                  </a:lnTo>
                  <a:lnTo>
                    <a:pt x="1828800" y="2514600"/>
                  </a:lnTo>
                  <a:lnTo>
                    <a:pt x="3657600" y="2514600"/>
                  </a:lnTo>
                  <a:lnTo>
                    <a:pt x="3657600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107" name="object 18">
              <a:extLst>
                <a:ext uri="{FF2B5EF4-FFF2-40B4-BE49-F238E27FC236}">
                  <a16:creationId xmlns:a16="http://schemas.microsoft.com/office/drawing/2014/main" id="{7729A77D-B370-AE4D-A579-0A7733AAD9E5}"/>
                </a:ext>
              </a:extLst>
            </p:cNvPr>
            <p:cNvSpPr/>
            <p:nvPr/>
          </p:nvSpPr>
          <p:spPr>
            <a:xfrm>
              <a:off x="3200400" y="1371600"/>
              <a:ext cx="3657600" cy="2514600"/>
            </a:xfrm>
            <a:custGeom>
              <a:avLst/>
              <a:gdLst/>
              <a:ahLst/>
              <a:cxnLst/>
              <a:rect l="l" t="t" r="r" b="b"/>
              <a:pathLst>
                <a:path w="3657600" h="2514600">
                  <a:moveTo>
                    <a:pt x="1828800" y="2514600"/>
                  </a:moveTo>
                  <a:lnTo>
                    <a:pt x="0" y="2514600"/>
                  </a:lnTo>
                  <a:lnTo>
                    <a:pt x="0" y="0"/>
                  </a:lnTo>
                  <a:lnTo>
                    <a:pt x="3657600" y="0"/>
                  </a:lnTo>
                  <a:lnTo>
                    <a:pt x="3657600" y="2514600"/>
                  </a:lnTo>
                  <a:lnTo>
                    <a:pt x="1828800" y="25146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</p:grpSp>
      <p:sp>
        <p:nvSpPr>
          <p:cNvPr id="59" name="object 19">
            <a:extLst>
              <a:ext uri="{FF2B5EF4-FFF2-40B4-BE49-F238E27FC236}">
                <a16:creationId xmlns:a16="http://schemas.microsoft.com/office/drawing/2014/main" id="{855A933C-38A3-327A-2751-B6B80E48316A}"/>
              </a:ext>
            </a:extLst>
          </p:cNvPr>
          <p:cNvSpPr txBox="1"/>
          <p:nvPr/>
        </p:nvSpPr>
        <p:spPr>
          <a:xfrm>
            <a:off x="4999609" y="3353815"/>
            <a:ext cx="26860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3B3B3B"/>
                </a:solidFill>
                <a:latin typeface="Arial MT"/>
                <a:cs typeface="Arial MT"/>
              </a:rPr>
              <a:t>R</a:t>
            </a:r>
            <a:r>
              <a:rPr sz="1600" baseline="-32986" dirty="0">
                <a:solidFill>
                  <a:srgbClr val="3B3B3B"/>
                </a:solidFill>
                <a:latin typeface="Arial MT"/>
                <a:cs typeface="Arial MT"/>
              </a:rPr>
              <a:t>1</a:t>
            </a:r>
            <a:endParaRPr sz="1600" baseline="-32986">
              <a:latin typeface="Arial MT"/>
              <a:cs typeface="Arial MT"/>
            </a:endParaRPr>
          </a:p>
        </p:txBody>
      </p:sp>
      <p:sp>
        <p:nvSpPr>
          <p:cNvPr id="77" name="object 21">
            <a:extLst>
              <a:ext uri="{FF2B5EF4-FFF2-40B4-BE49-F238E27FC236}">
                <a16:creationId xmlns:a16="http://schemas.microsoft.com/office/drawing/2014/main" id="{B603D01B-DFEE-425F-97FD-3D68B6D50D21}"/>
              </a:ext>
            </a:extLst>
          </p:cNvPr>
          <p:cNvSpPr/>
          <p:nvPr/>
        </p:nvSpPr>
        <p:spPr>
          <a:xfrm>
            <a:off x="4722241" y="2315210"/>
            <a:ext cx="822960" cy="960120"/>
          </a:xfrm>
          <a:custGeom>
            <a:avLst/>
            <a:gdLst/>
            <a:ahLst/>
            <a:cxnLst/>
            <a:rect l="l" t="t" r="r" b="b"/>
            <a:pathLst>
              <a:path w="1371600" h="1600200">
                <a:moveTo>
                  <a:pt x="877187" y="1445260"/>
                </a:moveTo>
                <a:lnTo>
                  <a:pt x="520700" y="1445260"/>
                </a:lnTo>
                <a:lnTo>
                  <a:pt x="547969" y="1497949"/>
                </a:lnTo>
                <a:lnTo>
                  <a:pt x="580359" y="1540946"/>
                </a:lnTo>
                <a:lnTo>
                  <a:pt x="616894" y="1573093"/>
                </a:lnTo>
                <a:lnTo>
                  <a:pt x="656600" y="1593230"/>
                </a:lnTo>
                <a:lnTo>
                  <a:pt x="698500" y="1600200"/>
                </a:lnTo>
                <a:lnTo>
                  <a:pt x="738088" y="1594223"/>
                </a:lnTo>
                <a:lnTo>
                  <a:pt x="775721" y="1576962"/>
                </a:lnTo>
                <a:lnTo>
                  <a:pt x="810533" y="1549414"/>
                </a:lnTo>
                <a:lnTo>
                  <a:pt x="841658" y="1512581"/>
                </a:lnTo>
                <a:lnTo>
                  <a:pt x="868228" y="1467460"/>
                </a:lnTo>
                <a:lnTo>
                  <a:pt x="877187" y="1445260"/>
                </a:lnTo>
                <a:close/>
              </a:path>
              <a:path w="1371600" h="1600200">
                <a:moveTo>
                  <a:pt x="334010" y="146050"/>
                </a:moveTo>
                <a:lnTo>
                  <a:pt x="270338" y="163503"/>
                </a:lnTo>
                <a:lnTo>
                  <a:pt x="211681" y="211620"/>
                </a:lnTo>
                <a:lnTo>
                  <a:pt x="185879" y="245188"/>
                </a:lnTo>
                <a:lnTo>
                  <a:pt x="163307" y="284034"/>
                </a:lnTo>
                <a:lnTo>
                  <a:pt x="144621" y="327363"/>
                </a:lnTo>
                <a:lnTo>
                  <a:pt x="130481" y="374379"/>
                </a:lnTo>
                <a:lnTo>
                  <a:pt x="121545" y="424285"/>
                </a:lnTo>
                <a:lnTo>
                  <a:pt x="118472" y="476288"/>
                </a:lnTo>
                <a:lnTo>
                  <a:pt x="121920" y="529589"/>
                </a:lnTo>
                <a:lnTo>
                  <a:pt x="89076" y="542425"/>
                </a:lnTo>
                <a:lnTo>
                  <a:pt x="59831" y="567078"/>
                </a:lnTo>
                <a:lnTo>
                  <a:pt x="35242" y="601821"/>
                </a:lnTo>
                <a:lnTo>
                  <a:pt x="16368" y="644924"/>
                </a:lnTo>
                <a:lnTo>
                  <a:pt x="4268" y="694660"/>
                </a:lnTo>
                <a:lnTo>
                  <a:pt x="0" y="749300"/>
                </a:lnTo>
                <a:lnTo>
                  <a:pt x="4445" y="807759"/>
                </a:lnTo>
                <a:lnTo>
                  <a:pt x="17462" y="859789"/>
                </a:lnTo>
                <a:lnTo>
                  <a:pt x="38576" y="903247"/>
                </a:lnTo>
                <a:lnTo>
                  <a:pt x="67310" y="935989"/>
                </a:lnTo>
                <a:lnTo>
                  <a:pt x="51375" y="969228"/>
                </a:lnTo>
                <a:lnTo>
                  <a:pt x="39846" y="1005681"/>
                </a:lnTo>
                <a:lnTo>
                  <a:pt x="32841" y="1044753"/>
                </a:lnTo>
                <a:lnTo>
                  <a:pt x="30479" y="1085850"/>
                </a:lnTo>
                <a:lnTo>
                  <a:pt x="33660" y="1136279"/>
                </a:lnTo>
                <a:lnTo>
                  <a:pt x="43172" y="1182310"/>
                </a:lnTo>
                <a:lnTo>
                  <a:pt x="58971" y="1222810"/>
                </a:lnTo>
                <a:lnTo>
                  <a:pt x="81013" y="1256644"/>
                </a:lnTo>
                <a:lnTo>
                  <a:pt x="109253" y="1282681"/>
                </a:lnTo>
                <a:lnTo>
                  <a:pt x="143646" y="1299787"/>
                </a:lnTo>
                <a:lnTo>
                  <a:pt x="184150" y="1306829"/>
                </a:lnTo>
                <a:lnTo>
                  <a:pt x="208238" y="1363650"/>
                </a:lnTo>
                <a:lnTo>
                  <a:pt x="238007" y="1411722"/>
                </a:lnTo>
                <a:lnTo>
                  <a:pt x="272573" y="1450339"/>
                </a:lnTo>
                <a:lnTo>
                  <a:pt x="311055" y="1478797"/>
                </a:lnTo>
                <a:lnTo>
                  <a:pt x="352571" y="1496389"/>
                </a:lnTo>
                <a:lnTo>
                  <a:pt x="396239" y="1502410"/>
                </a:lnTo>
                <a:lnTo>
                  <a:pt x="456049" y="1498480"/>
                </a:lnTo>
                <a:lnTo>
                  <a:pt x="485139" y="1487169"/>
                </a:lnTo>
                <a:lnTo>
                  <a:pt x="500895" y="1469191"/>
                </a:lnTo>
                <a:lnTo>
                  <a:pt x="520700" y="1445260"/>
                </a:lnTo>
                <a:lnTo>
                  <a:pt x="877187" y="1445260"/>
                </a:lnTo>
                <a:lnTo>
                  <a:pt x="889377" y="1415053"/>
                </a:lnTo>
                <a:lnTo>
                  <a:pt x="904239" y="1356360"/>
                </a:lnTo>
                <a:lnTo>
                  <a:pt x="1100522" y="1356360"/>
                </a:lnTo>
                <a:lnTo>
                  <a:pt x="1131570" y="1317625"/>
                </a:lnTo>
                <a:lnTo>
                  <a:pt x="1153834" y="1274707"/>
                </a:lnTo>
                <a:lnTo>
                  <a:pt x="1170622" y="1225272"/>
                </a:lnTo>
                <a:lnTo>
                  <a:pt x="1181219" y="1170419"/>
                </a:lnTo>
                <a:lnTo>
                  <a:pt x="1184910" y="1111250"/>
                </a:lnTo>
                <a:lnTo>
                  <a:pt x="1219074" y="1098955"/>
                </a:lnTo>
                <a:lnTo>
                  <a:pt x="1280160" y="1051089"/>
                </a:lnTo>
                <a:lnTo>
                  <a:pt x="1306140" y="1017001"/>
                </a:lnTo>
                <a:lnTo>
                  <a:pt x="1328451" y="977133"/>
                </a:lnTo>
                <a:lnTo>
                  <a:pt x="1346623" y="932227"/>
                </a:lnTo>
                <a:lnTo>
                  <a:pt x="1360185" y="883024"/>
                </a:lnTo>
                <a:lnTo>
                  <a:pt x="1368668" y="830268"/>
                </a:lnTo>
                <a:lnTo>
                  <a:pt x="1371600" y="774700"/>
                </a:lnTo>
                <a:lnTo>
                  <a:pt x="1368345" y="718939"/>
                </a:lnTo>
                <a:lnTo>
                  <a:pt x="1358900" y="664845"/>
                </a:lnTo>
                <a:lnTo>
                  <a:pt x="1343739" y="613608"/>
                </a:lnTo>
                <a:lnTo>
                  <a:pt x="1323339" y="566420"/>
                </a:lnTo>
                <a:lnTo>
                  <a:pt x="1329809" y="541198"/>
                </a:lnTo>
                <a:lnTo>
                  <a:pt x="1334135" y="515143"/>
                </a:lnTo>
                <a:lnTo>
                  <a:pt x="1336555" y="488374"/>
                </a:lnTo>
                <a:lnTo>
                  <a:pt x="1337310" y="461010"/>
                </a:lnTo>
                <a:lnTo>
                  <a:pt x="1333123" y="401596"/>
                </a:lnTo>
                <a:lnTo>
                  <a:pt x="1321176" y="346380"/>
                </a:lnTo>
                <a:lnTo>
                  <a:pt x="1302385" y="297021"/>
                </a:lnTo>
                <a:lnTo>
                  <a:pt x="1277667" y="255175"/>
                </a:lnTo>
                <a:lnTo>
                  <a:pt x="1247939" y="222502"/>
                </a:lnTo>
                <a:lnTo>
                  <a:pt x="1214120" y="200660"/>
                </a:lnTo>
                <a:lnTo>
                  <a:pt x="1212380" y="191770"/>
                </a:lnTo>
                <a:lnTo>
                  <a:pt x="441960" y="191770"/>
                </a:lnTo>
                <a:lnTo>
                  <a:pt x="417056" y="171946"/>
                </a:lnTo>
                <a:lnTo>
                  <a:pt x="390366" y="157003"/>
                </a:lnTo>
                <a:lnTo>
                  <a:pt x="362485" y="148014"/>
                </a:lnTo>
                <a:lnTo>
                  <a:pt x="334010" y="146050"/>
                </a:lnTo>
                <a:close/>
              </a:path>
              <a:path w="1371600" h="1600200">
                <a:moveTo>
                  <a:pt x="1100522" y="1356360"/>
                </a:moveTo>
                <a:lnTo>
                  <a:pt x="904239" y="1356360"/>
                </a:lnTo>
                <a:lnTo>
                  <a:pt x="926842" y="1375826"/>
                </a:lnTo>
                <a:lnTo>
                  <a:pt x="950753" y="1390173"/>
                </a:lnTo>
                <a:lnTo>
                  <a:pt x="975856" y="1399043"/>
                </a:lnTo>
                <a:lnTo>
                  <a:pt x="1002029" y="1402079"/>
                </a:lnTo>
                <a:lnTo>
                  <a:pt x="1039058" y="1396250"/>
                </a:lnTo>
                <a:lnTo>
                  <a:pt x="1073467" y="1379497"/>
                </a:lnTo>
                <a:lnTo>
                  <a:pt x="1100522" y="1356360"/>
                </a:lnTo>
                <a:close/>
              </a:path>
              <a:path w="1371600" h="1600200">
                <a:moveTo>
                  <a:pt x="593089" y="46989"/>
                </a:moveTo>
                <a:lnTo>
                  <a:pt x="521238" y="72349"/>
                </a:lnTo>
                <a:lnTo>
                  <a:pt x="490037" y="102402"/>
                </a:lnTo>
                <a:lnTo>
                  <a:pt x="463285" y="142575"/>
                </a:lnTo>
                <a:lnTo>
                  <a:pt x="441960" y="191770"/>
                </a:lnTo>
                <a:lnTo>
                  <a:pt x="1212380" y="191770"/>
                </a:lnTo>
                <a:lnTo>
                  <a:pt x="1203189" y="144785"/>
                </a:lnTo>
                <a:lnTo>
                  <a:pt x="1196102" y="125729"/>
                </a:lnTo>
                <a:lnTo>
                  <a:pt x="711200" y="125729"/>
                </a:lnTo>
                <a:lnTo>
                  <a:pt x="685244" y="93602"/>
                </a:lnTo>
                <a:lnTo>
                  <a:pt x="655955" y="69691"/>
                </a:lnTo>
                <a:lnTo>
                  <a:pt x="624760" y="54113"/>
                </a:lnTo>
                <a:lnTo>
                  <a:pt x="593089" y="46989"/>
                </a:lnTo>
                <a:close/>
              </a:path>
              <a:path w="1371600" h="1600200">
                <a:moveTo>
                  <a:pt x="835660" y="0"/>
                </a:moveTo>
                <a:lnTo>
                  <a:pt x="797639" y="8393"/>
                </a:lnTo>
                <a:lnTo>
                  <a:pt x="762952" y="32861"/>
                </a:lnTo>
                <a:lnTo>
                  <a:pt x="733496" y="72349"/>
                </a:lnTo>
                <a:lnTo>
                  <a:pt x="711200" y="125729"/>
                </a:lnTo>
                <a:lnTo>
                  <a:pt x="1196102" y="125729"/>
                </a:lnTo>
                <a:lnTo>
                  <a:pt x="1185098" y="96143"/>
                </a:lnTo>
                <a:lnTo>
                  <a:pt x="1178439" y="85089"/>
                </a:lnTo>
                <a:lnTo>
                  <a:pt x="944879" y="85089"/>
                </a:lnTo>
                <a:lnTo>
                  <a:pt x="923170" y="49827"/>
                </a:lnTo>
                <a:lnTo>
                  <a:pt x="896937" y="23018"/>
                </a:lnTo>
                <a:lnTo>
                  <a:pt x="867370" y="5972"/>
                </a:lnTo>
                <a:lnTo>
                  <a:pt x="835660" y="0"/>
                </a:lnTo>
                <a:close/>
              </a:path>
              <a:path w="1371600" h="1600200">
                <a:moveTo>
                  <a:pt x="1062989" y="0"/>
                </a:moveTo>
                <a:lnTo>
                  <a:pt x="1029176" y="5794"/>
                </a:lnTo>
                <a:lnTo>
                  <a:pt x="997267" y="22542"/>
                </a:lnTo>
                <a:lnTo>
                  <a:pt x="968692" y="49291"/>
                </a:lnTo>
                <a:lnTo>
                  <a:pt x="944879" y="85089"/>
                </a:lnTo>
                <a:lnTo>
                  <a:pt x="1178439" y="85089"/>
                </a:lnTo>
                <a:lnTo>
                  <a:pt x="1160938" y="56038"/>
                </a:lnTo>
                <a:lnTo>
                  <a:pt x="1131805" y="25776"/>
                </a:lnTo>
                <a:lnTo>
                  <a:pt x="1098791" y="6661"/>
                </a:lnTo>
                <a:lnTo>
                  <a:pt x="1062989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78" name="object 22">
            <a:extLst>
              <a:ext uri="{FF2B5EF4-FFF2-40B4-BE49-F238E27FC236}">
                <a16:creationId xmlns:a16="http://schemas.microsoft.com/office/drawing/2014/main" id="{3E3E36D1-2861-20C0-518C-F2A9484305C8}"/>
              </a:ext>
            </a:extLst>
          </p:cNvPr>
          <p:cNvSpPr/>
          <p:nvPr/>
        </p:nvSpPr>
        <p:spPr>
          <a:xfrm>
            <a:off x="4722241" y="2315210"/>
            <a:ext cx="822960" cy="960120"/>
          </a:xfrm>
          <a:custGeom>
            <a:avLst/>
            <a:gdLst/>
            <a:ahLst/>
            <a:cxnLst/>
            <a:rect l="l" t="t" r="r" b="b"/>
            <a:pathLst>
              <a:path w="1371600" h="1600200">
                <a:moveTo>
                  <a:pt x="121920" y="529589"/>
                </a:moveTo>
                <a:lnTo>
                  <a:pt x="118472" y="476288"/>
                </a:lnTo>
                <a:lnTo>
                  <a:pt x="121545" y="424285"/>
                </a:lnTo>
                <a:lnTo>
                  <a:pt x="130481" y="374379"/>
                </a:lnTo>
                <a:lnTo>
                  <a:pt x="144621" y="327363"/>
                </a:lnTo>
                <a:lnTo>
                  <a:pt x="163307" y="284034"/>
                </a:lnTo>
                <a:lnTo>
                  <a:pt x="185879" y="245188"/>
                </a:lnTo>
                <a:lnTo>
                  <a:pt x="211681" y="211620"/>
                </a:lnTo>
                <a:lnTo>
                  <a:pt x="240053" y="184127"/>
                </a:lnTo>
                <a:lnTo>
                  <a:pt x="301876" y="150546"/>
                </a:lnTo>
                <a:lnTo>
                  <a:pt x="334010" y="146050"/>
                </a:lnTo>
                <a:lnTo>
                  <a:pt x="362485" y="148014"/>
                </a:lnTo>
                <a:lnTo>
                  <a:pt x="390366" y="157003"/>
                </a:lnTo>
                <a:lnTo>
                  <a:pt x="417056" y="171946"/>
                </a:lnTo>
                <a:lnTo>
                  <a:pt x="441960" y="191770"/>
                </a:lnTo>
                <a:lnTo>
                  <a:pt x="463285" y="142575"/>
                </a:lnTo>
                <a:lnTo>
                  <a:pt x="490037" y="102402"/>
                </a:lnTo>
                <a:lnTo>
                  <a:pt x="521238" y="72349"/>
                </a:lnTo>
                <a:lnTo>
                  <a:pt x="555914" y="53512"/>
                </a:lnTo>
                <a:lnTo>
                  <a:pt x="593089" y="46989"/>
                </a:lnTo>
                <a:lnTo>
                  <a:pt x="624760" y="54113"/>
                </a:lnTo>
                <a:lnTo>
                  <a:pt x="655955" y="69691"/>
                </a:lnTo>
                <a:lnTo>
                  <a:pt x="685244" y="93602"/>
                </a:lnTo>
                <a:lnTo>
                  <a:pt x="711200" y="125729"/>
                </a:lnTo>
                <a:lnTo>
                  <a:pt x="733504" y="72330"/>
                </a:lnTo>
                <a:lnTo>
                  <a:pt x="762952" y="32861"/>
                </a:lnTo>
                <a:lnTo>
                  <a:pt x="797639" y="8393"/>
                </a:lnTo>
                <a:lnTo>
                  <a:pt x="835660" y="0"/>
                </a:lnTo>
                <a:lnTo>
                  <a:pt x="867370" y="5972"/>
                </a:lnTo>
                <a:lnTo>
                  <a:pt x="896937" y="23018"/>
                </a:lnTo>
                <a:lnTo>
                  <a:pt x="923170" y="49827"/>
                </a:lnTo>
                <a:lnTo>
                  <a:pt x="944879" y="85089"/>
                </a:lnTo>
                <a:lnTo>
                  <a:pt x="968692" y="49291"/>
                </a:lnTo>
                <a:lnTo>
                  <a:pt x="997267" y="22542"/>
                </a:lnTo>
                <a:lnTo>
                  <a:pt x="1029176" y="5794"/>
                </a:lnTo>
                <a:lnTo>
                  <a:pt x="1062989" y="0"/>
                </a:lnTo>
                <a:lnTo>
                  <a:pt x="1098791" y="6661"/>
                </a:lnTo>
                <a:lnTo>
                  <a:pt x="1131805" y="25776"/>
                </a:lnTo>
                <a:lnTo>
                  <a:pt x="1160938" y="56038"/>
                </a:lnTo>
                <a:lnTo>
                  <a:pt x="1185098" y="96143"/>
                </a:lnTo>
                <a:lnTo>
                  <a:pt x="1203189" y="144785"/>
                </a:lnTo>
                <a:lnTo>
                  <a:pt x="1214120" y="200660"/>
                </a:lnTo>
                <a:lnTo>
                  <a:pt x="1247939" y="222502"/>
                </a:lnTo>
                <a:lnTo>
                  <a:pt x="1277667" y="255175"/>
                </a:lnTo>
                <a:lnTo>
                  <a:pt x="1302385" y="297021"/>
                </a:lnTo>
                <a:lnTo>
                  <a:pt x="1321176" y="346380"/>
                </a:lnTo>
                <a:lnTo>
                  <a:pt x="1333123" y="401596"/>
                </a:lnTo>
                <a:lnTo>
                  <a:pt x="1337310" y="461010"/>
                </a:lnTo>
                <a:lnTo>
                  <a:pt x="1336555" y="488374"/>
                </a:lnTo>
                <a:lnTo>
                  <a:pt x="1334135" y="515143"/>
                </a:lnTo>
                <a:lnTo>
                  <a:pt x="1329809" y="541198"/>
                </a:lnTo>
                <a:lnTo>
                  <a:pt x="1323339" y="566420"/>
                </a:lnTo>
                <a:lnTo>
                  <a:pt x="1343739" y="613608"/>
                </a:lnTo>
                <a:lnTo>
                  <a:pt x="1358900" y="664845"/>
                </a:lnTo>
                <a:lnTo>
                  <a:pt x="1368345" y="718939"/>
                </a:lnTo>
                <a:lnTo>
                  <a:pt x="1371600" y="774700"/>
                </a:lnTo>
                <a:lnTo>
                  <a:pt x="1368668" y="830268"/>
                </a:lnTo>
                <a:lnTo>
                  <a:pt x="1360185" y="883024"/>
                </a:lnTo>
                <a:lnTo>
                  <a:pt x="1346623" y="932227"/>
                </a:lnTo>
                <a:lnTo>
                  <a:pt x="1328451" y="977133"/>
                </a:lnTo>
                <a:lnTo>
                  <a:pt x="1306140" y="1017001"/>
                </a:lnTo>
                <a:lnTo>
                  <a:pt x="1280160" y="1051089"/>
                </a:lnTo>
                <a:lnTo>
                  <a:pt x="1250981" y="1078655"/>
                </a:lnTo>
                <a:lnTo>
                  <a:pt x="1184910" y="1111250"/>
                </a:lnTo>
                <a:lnTo>
                  <a:pt x="1181219" y="1170419"/>
                </a:lnTo>
                <a:lnTo>
                  <a:pt x="1170622" y="1225272"/>
                </a:lnTo>
                <a:lnTo>
                  <a:pt x="1153834" y="1274707"/>
                </a:lnTo>
                <a:lnTo>
                  <a:pt x="1131570" y="1317625"/>
                </a:lnTo>
                <a:lnTo>
                  <a:pt x="1104542" y="1352922"/>
                </a:lnTo>
                <a:lnTo>
                  <a:pt x="1073467" y="1379497"/>
                </a:lnTo>
                <a:lnTo>
                  <a:pt x="1039058" y="1396250"/>
                </a:lnTo>
                <a:lnTo>
                  <a:pt x="1002029" y="1402079"/>
                </a:lnTo>
                <a:lnTo>
                  <a:pt x="975856" y="1399043"/>
                </a:lnTo>
                <a:lnTo>
                  <a:pt x="950753" y="1390173"/>
                </a:lnTo>
                <a:lnTo>
                  <a:pt x="926842" y="1375826"/>
                </a:lnTo>
                <a:lnTo>
                  <a:pt x="904239" y="1356360"/>
                </a:lnTo>
                <a:lnTo>
                  <a:pt x="889377" y="1415053"/>
                </a:lnTo>
                <a:lnTo>
                  <a:pt x="868228" y="1467460"/>
                </a:lnTo>
                <a:lnTo>
                  <a:pt x="841658" y="1512581"/>
                </a:lnTo>
                <a:lnTo>
                  <a:pt x="810533" y="1549414"/>
                </a:lnTo>
                <a:lnTo>
                  <a:pt x="775721" y="1576962"/>
                </a:lnTo>
                <a:lnTo>
                  <a:pt x="738088" y="1594223"/>
                </a:lnTo>
                <a:lnTo>
                  <a:pt x="698500" y="1600200"/>
                </a:lnTo>
                <a:lnTo>
                  <a:pt x="656600" y="1593230"/>
                </a:lnTo>
                <a:lnTo>
                  <a:pt x="616894" y="1573093"/>
                </a:lnTo>
                <a:lnTo>
                  <a:pt x="580359" y="1540946"/>
                </a:lnTo>
                <a:lnTo>
                  <a:pt x="547969" y="1497949"/>
                </a:lnTo>
                <a:lnTo>
                  <a:pt x="520700" y="1445260"/>
                </a:lnTo>
                <a:lnTo>
                  <a:pt x="500895" y="1469191"/>
                </a:lnTo>
                <a:lnTo>
                  <a:pt x="485139" y="1487169"/>
                </a:lnTo>
                <a:lnTo>
                  <a:pt x="456049" y="1498480"/>
                </a:lnTo>
                <a:lnTo>
                  <a:pt x="396239" y="1502410"/>
                </a:lnTo>
                <a:lnTo>
                  <a:pt x="352571" y="1496389"/>
                </a:lnTo>
                <a:lnTo>
                  <a:pt x="311055" y="1478797"/>
                </a:lnTo>
                <a:lnTo>
                  <a:pt x="272573" y="1450339"/>
                </a:lnTo>
                <a:lnTo>
                  <a:pt x="238007" y="1411722"/>
                </a:lnTo>
                <a:lnTo>
                  <a:pt x="208238" y="1363650"/>
                </a:lnTo>
                <a:lnTo>
                  <a:pt x="184150" y="1306829"/>
                </a:lnTo>
                <a:lnTo>
                  <a:pt x="143646" y="1299787"/>
                </a:lnTo>
                <a:lnTo>
                  <a:pt x="109253" y="1282681"/>
                </a:lnTo>
                <a:lnTo>
                  <a:pt x="81013" y="1256644"/>
                </a:lnTo>
                <a:lnTo>
                  <a:pt x="58971" y="1222810"/>
                </a:lnTo>
                <a:lnTo>
                  <a:pt x="43172" y="1182310"/>
                </a:lnTo>
                <a:lnTo>
                  <a:pt x="33660" y="1136279"/>
                </a:lnTo>
                <a:lnTo>
                  <a:pt x="30479" y="1085850"/>
                </a:lnTo>
                <a:lnTo>
                  <a:pt x="32841" y="1044753"/>
                </a:lnTo>
                <a:lnTo>
                  <a:pt x="39846" y="1005681"/>
                </a:lnTo>
                <a:lnTo>
                  <a:pt x="51375" y="969228"/>
                </a:lnTo>
                <a:lnTo>
                  <a:pt x="67310" y="935989"/>
                </a:lnTo>
                <a:lnTo>
                  <a:pt x="38576" y="903247"/>
                </a:lnTo>
                <a:lnTo>
                  <a:pt x="17462" y="859789"/>
                </a:lnTo>
                <a:lnTo>
                  <a:pt x="4445" y="807759"/>
                </a:lnTo>
                <a:lnTo>
                  <a:pt x="0" y="749300"/>
                </a:lnTo>
                <a:lnTo>
                  <a:pt x="4268" y="694660"/>
                </a:lnTo>
                <a:lnTo>
                  <a:pt x="16368" y="644924"/>
                </a:lnTo>
                <a:lnTo>
                  <a:pt x="35242" y="601821"/>
                </a:lnTo>
                <a:lnTo>
                  <a:pt x="59831" y="567078"/>
                </a:lnTo>
                <a:lnTo>
                  <a:pt x="89076" y="542425"/>
                </a:lnTo>
                <a:lnTo>
                  <a:pt x="121920" y="529589"/>
                </a:lnTo>
                <a:close/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121920" y="529589"/>
                </a:moveTo>
                <a:lnTo>
                  <a:pt x="124221" y="544056"/>
                </a:lnTo>
                <a:lnTo>
                  <a:pt x="127000" y="558641"/>
                </a:lnTo>
                <a:lnTo>
                  <a:pt x="129778" y="572988"/>
                </a:lnTo>
                <a:lnTo>
                  <a:pt x="132079" y="586739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441960" y="191770"/>
                </a:moveTo>
                <a:lnTo>
                  <a:pt x="453747" y="203140"/>
                </a:lnTo>
                <a:lnTo>
                  <a:pt x="465772" y="216058"/>
                </a:lnTo>
                <a:lnTo>
                  <a:pt x="477321" y="230167"/>
                </a:lnTo>
                <a:lnTo>
                  <a:pt x="487679" y="245110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711200" y="125729"/>
                </a:moveTo>
                <a:lnTo>
                  <a:pt x="707826" y="137795"/>
                </a:lnTo>
                <a:lnTo>
                  <a:pt x="705167" y="150812"/>
                </a:lnTo>
                <a:lnTo>
                  <a:pt x="702984" y="164306"/>
                </a:lnTo>
                <a:lnTo>
                  <a:pt x="701039" y="177800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944879" y="85089"/>
                </a:moveTo>
                <a:lnTo>
                  <a:pt x="938113" y="99476"/>
                </a:lnTo>
                <a:lnTo>
                  <a:pt x="932656" y="115411"/>
                </a:lnTo>
                <a:lnTo>
                  <a:pt x="927913" y="132060"/>
                </a:lnTo>
                <a:lnTo>
                  <a:pt x="923289" y="148589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1214120" y="200660"/>
                </a:moveTo>
                <a:lnTo>
                  <a:pt x="1215806" y="212863"/>
                </a:lnTo>
                <a:lnTo>
                  <a:pt x="1218088" y="227806"/>
                </a:lnTo>
                <a:lnTo>
                  <a:pt x="1219656" y="241557"/>
                </a:lnTo>
                <a:lnTo>
                  <a:pt x="1219200" y="250189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1323339" y="566420"/>
                </a:moveTo>
                <a:lnTo>
                  <a:pt x="1314231" y="594221"/>
                </a:lnTo>
                <a:lnTo>
                  <a:pt x="1303813" y="620236"/>
                </a:lnTo>
                <a:lnTo>
                  <a:pt x="1291728" y="644108"/>
                </a:lnTo>
                <a:lnTo>
                  <a:pt x="1277620" y="665479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1184910" y="1111250"/>
                </a:moveTo>
                <a:lnTo>
                  <a:pt x="1177901" y="1028700"/>
                </a:lnTo>
                <a:lnTo>
                  <a:pt x="1164590" y="977900"/>
                </a:lnTo>
                <a:lnTo>
                  <a:pt x="1144081" y="927523"/>
                </a:lnTo>
                <a:lnTo>
                  <a:pt x="1115883" y="882650"/>
                </a:lnTo>
                <a:lnTo>
                  <a:pt x="1079500" y="848360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904239" y="1356360"/>
                </a:moveTo>
                <a:lnTo>
                  <a:pt x="907414" y="1338480"/>
                </a:lnTo>
                <a:lnTo>
                  <a:pt x="909637" y="1320958"/>
                </a:lnTo>
                <a:lnTo>
                  <a:pt x="911383" y="1303674"/>
                </a:lnTo>
                <a:lnTo>
                  <a:pt x="913129" y="1286510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521970" y="1445260"/>
                </a:moveTo>
                <a:lnTo>
                  <a:pt x="515004" y="1430317"/>
                </a:lnTo>
                <a:lnTo>
                  <a:pt x="509111" y="1414303"/>
                </a:lnTo>
                <a:lnTo>
                  <a:pt x="503932" y="1397575"/>
                </a:lnTo>
                <a:lnTo>
                  <a:pt x="499110" y="1380489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184150" y="1306829"/>
                </a:moveTo>
                <a:lnTo>
                  <a:pt x="192920" y="1303932"/>
                </a:lnTo>
                <a:lnTo>
                  <a:pt x="201930" y="1300797"/>
                </a:lnTo>
                <a:lnTo>
                  <a:pt x="210939" y="1297185"/>
                </a:lnTo>
                <a:lnTo>
                  <a:pt x="219710" y="1292860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67310" y="935989"/>
                </a:moveTo>
                <a:lnTo>
                  <a:pt x="84117" y="949682"/>
                </a:lnTo>
                <a:lnTo>
                  <a:pt x="102711" y="960754"/>
                </a:lnTo>
                <a:lnTo>
                  <a:pt x="123924" y="967065"/>
                </a:lnTo>
                <a:lnTo>
                  <a:pt x="148589" y="966470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79" name="object 23">
            <a:extLst>
              <a:ext uri="{FF2B5EF4-FFF2-40B4-BE49-F238E27FC236}">
                <a16:creationId xmlns:a16="http://schemas.microsoft.com/office/drawing/2014/main" id="{6DEEE007-625C-1458-CA92-CF842753CF52}"/>
              </a:ext>
            </a:extLst>
          </p:cNvPr>
          <p:cNvSpPr/>
          <p:nvPr/>
        </p:nvSpPr>
        <p:spPr>
          <a:xfrm>
            <a:off x="4173602" y="2589530"/>
            <a:ext cx="411480" cy="41148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79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80" name="object 24">
            <a:extLst>
              <a:ext uri="{FF2B5EF4-FFF2-40B4-BE49-F238E27FC236}">
                <a16:creationId xmlns:a16="http://schemas.microsoft.com/office/drawing/2014/main" id="{68146A0A-5FC7-1AEE-13E1-5937D8D541B5}"/>
              </a:ext>
            </a:extLst>
          </p:cNvPr>
          <p:cNvSpPr/>
          <p:nvPr/>
        </p:nvSpPr>
        <p:spPr>
          <a:xfrm>
            <a:off x="4173602" y="2589530"/>
            <a:ext cx="411480" cy="41148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  <a:path w="685800" h="685800">
                <a:moveTo>
                  <a:pt x="0" y="0"/>
                </a:moveTo>
                <a:lnTo>
                  <a:pt x="0" y="0"/>
                </a:lnTo>
              </a:path>
              <a:path w="685800" h="685800">
                <a:moveTo>
                  <a:pt x="685800" y="685800"/>
                </a:moveTo>
                <a:lnTo>
                  <a:pt x="685800" y="6858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81" name="object 25">
            <a:extLst>
              <a:ext uri="{FF2B5EF4-FFF2-40B4-BE49-F238E27FC236}">
                <a16:creationId xmlns:a16="http://schemas.microsoft.com/office/drawing/2014/main" id="{1D643F3B-ACCB-6FAC-6657-CA37EAAC00C4}"/>
              </a:ext>
            </a:extLst>
          </p:cNvPr>
          <p:cNvSpPr/>
          <p:nvPr/>
        </p:nvSpPr>
        <p:spPr>
          <a:xfrm>
            <a:off x="5737226" y="2589530"/>
            <a:ext cx="411480" cy="41148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79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82" name="object 26">
            <a:extLst>
              <a:ext uri="{FF2B5EF4-FFF2-40B4-BE49-F238E27FC236}">
                <a16:creationId xmlns:a16="http://schemas.microsoft.com/office/drawing/2014/main" id="{847DBB1C-F50C-292E-C464-F60693723410}"/>
              </a:ext>
            </a:extLst>
          </p:cNvPr>
          <p:cNvSpPr/>
          <p:nvPr/>
        </p:nvSpPr>
        <p:spPr>
          <a:xfrm>
            <a:off x="5737226" y="2589530"/>
            <a:ext cx="411480" cy="41148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  <a:path w="685800" h="685800">
                <a:moveTo>
                  <a:pt x="0" y="0"/>
                </a:moveTo>
                <a:lnTo>
                  <a:pt x="0" y="0"/>
                </a:lnTo>
              </a:path>
              <a:path w="685800" h="685800">
                <a:moveTo>
                  <a:pt x="685800" y="685800"/>
                </a:moveTo>
                <a:lnTo>
                  <a:pt x="685800" y="6858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83" name="object 27">
            <a:extLst>
              <a:ext uri="{FF2B5EF4-FFF2-40B4-BE49-F238E27FC236}">
                <a16:creationId xmlns:a16="http://schemas.microsoft.com/office/drawing/2014/main" id="{7CA0D98B-2B7B-49E3-79AE-A0C381532118}"/>
              </a:ext>
            </a:extLst>
          </p:cNvPr>
          <p:cNvSpPr/>
          <p:nvPr/>
        </p:nvSpPr>
        <p:spPr>
          <a:xfrm>
            <a:off x="5133722" y="2726689"/>
            <a:ext cx="274320" cy="137160"/>
          </a:xfrm>
          <a:custGeom>
            <a:avLst/>
            <a:gdLst/>
            <a:ahLst/>
            <a:cxnLst/>
            <a:rect l="l" t="t" r="r" b="b"/>
            <a:pathLst>
              <a:path w="457200" h="228600">
                <a:moveTo>
                  <a:pt x="457200" y="0"/>
                </a:moveTo>
                <a:lnTo>
                  <a:pt x="228600" y="0"/>
                </a:lnTo>
                <a:lnTo>
                  <a:pt x="0" y="0"/>
                </a:lnTo>
                <a:lnTo>
                  <a:pt x="0" y="228600"/>
                </a:lnTo>
                <a:lnTo>
                  <a:pt x="114300" y="228600"/>
                </a:lnTo>
                <a:lnTo>
                  <a:pt x="228600" y="228600"/>
                </a:lnTo>
                <a:lnTo>
                  <a:pt x="342900" y="228600"/>
                </a:lnTo>
                <a:lnTo>
                  <a:pt x="457200" y="228600"/>
                </a:lnTo>
                <a:lnTo>
                  <a:pt x="45720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84" name="object 28">
            <a:extLst>
              <a:ext uri="{FF2B5EF4-FFF2-40B4-BE49-F238E27FC236}">
                <a16:creationId xmlns:a16="http://schemas.microsoft.com/office/drawing/2014/main" id="{F4DDC576-C394-6AE9-CFAB-99E8C3C1F9EA}"/>
              </a:ext>
            </a:extLst>
          </p:cNvPr>
          <p:cNvSpPr/>
          <p:nvPr/>
        </p:nvSpPr>
        <p:spPr>
          <a:xfrm>
            <a:off x="4585081" y="2795270"/>
            <a:ext cx="451104" cy="0"/>
          </a:xfrm>
          <a:custGeom>
            <a:avLst/>
            <a:gdLst/>
            <a:ahLst/>
            <a:cxnLst/>
            <a:rect l="l" t="t" r="r" b="b"/>
            <a:pathLst>
              <a:path w="751839">
                <a:moveTo>
                  <a:pt x="0" y="0"/>
                </a:moveTo>
                <a:lnTo>
                  <a:pt x="751839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85" name="object 29">
            <a:extLst>
              <a:ext uri="{FF2B5EF4-FFF2-40B4-BE49-F238E27FC236}">
                <a16:creationId xmlns:a16="http://schemas.microsoft.com/office/drawing/2014/main" id="{931CF2DF-5E06-8509-036C-F4D7292369B1}"/>
              </a:ext>
            </a:extLst>
          </p:cNvPr>
          <p:cNvSpPr/>
          <p:nvPr/>
        </p:nvSpPr>
        <p:spPr>
          <a:xfrm>
            <a:off x="5036186" y="2762504"/>
            <a:ext cx="97536" cy="64770"/>
          </a:xfrm>
          <a:custGeom>
            <a:avLst/>
            <a:gdLst/>
            <a:ahLst/>
            <a:cxnLst/>
            <a:rect l="l" t="t" r="r" b="b"/>
            <a:pathLst>
              <a:path w="162560" h="107950">
                <a:moveTo>
                  <a:pt x="0" y="0"/>
                </a:moveTo>
                <a:lnTo>
                  <a:pt x="0" y="107950"/>
                </a:lnTo>
                <a:lnTo>
                  <a:pt x="16256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86" name="object 30">
            <a:extLst>
              <a:ext uri="{FF2B5EF4-FFF2-40B4-BE49-F238E27FC236}">
                <a16:creationId xmlns:a16="http://schemas.microsoft.com/office/drawing/2014/main" id="{193141C4-E966-9007-010B-2AEB6408B6E1}"/>
              </a:ext>
            </a:extLst>
          </p:cNvPr>
          <p:cNvSpPr/>
          <p:nvPr/>
        </p:nvSpPr>
        <p:spPr>
          <a:xfrm>
            <a:off x="5408041" y="2795270"/>
            <a:ext cx="231648" cy="0"/>
          </a:xfrm>
          <a:custGeom>
            <a:avLst/>
            <a:gdLst/>
            <a:ahLst/>
            <a:cxnLst/>
            <a:rect l="l" t="t" r="r" b="b"/>
            <a:pathLst>
              <a:path w="386079">
                <a:moveTo>
                  <a:pt x="0" y="0"/>
                </a:moveTo>
                <a:lnTo>
                  <a:pt x="17779" y="0"/>
                </a:lnTo>
              </a:path>
              <a:path w="386079">
                <a:moveTo>
                  <a:pt x="36829" y="0"/>
                </a:moveTo>
                <a:lnTo>
                  <a:pt x="54610" y="0"/>
                </a:lnTo>
              </a:path>
              <a:path w="386079">
                <a:moveTo>
                  <a:pt x="73660" y="0"/>
                </a:moveTo>
                <a:lnTo>
                  <a:pt x="91439" y="0"/>
                </a:lnTo>
              </a:path>
              <a:path w="386079">
                <a:moveTo>
                  <a:pt x="110489" y="0"/>
                </a:moveTo>
                <a:lnTo>
                  <a:pt x="128270" y="0"/>
                </a:lnTo>
              </a:path>
              <a:path w="386079">
                <a:moveTo>
                  <a:pt x="147320" y="0"/>
                </a:moveTo>
                <a:lnTo>
                  <a:pt x="165100" y="0"/>
                </a:lnTo>
              </a:path>
              <a:path w="386079">
                <a:moveTo>
                  <a:pt x="184150" y="0"/>
                </a:moveTo>
                <a:lnTo>
                  <a:pt x="201929" y="0"/>
                </a:lnTo>
              </a:path>
              <a:path w="386079">
                <a:moveTo>
                  <a:pt x="219710" y="0"/>
                </a:moveTo>
                <a:lnTo>
                  <a:pt x="238760" y="0"/>
                </a:lnTo>
              </a:path>
              <a:path w="386079">
                <a:moveTo>
                  <a:pt x="256539" y="0"/>
                </a:moveTo>
                <a:lnTo>
                  <a:pt x="275589" y="0"/>
                </a:lnTo>
              </a:path>
              <a:path w="386079">
                <a:moveTo>
                  <a:pt x="293370" y="0"/>
                </a:moveTo>
                <a:lnTo>
                  <a:pt x="312420" y="0"/>
                </a:lnTo>
              </a:path>
              <a:path w="386079">
                <a:moveTo>
                  <a:pt x="330200" y="0"/>
                </a:moveTo>
                <a:lnTo>
                  <a:pt x="349250" y="0"/>
                </a:lnTo>
              </a:path>
              <a:path w="386079">
                <a:moveTo>
                  <a:pt x="367029" y="0"/>
                </a:moveTo>
                <a:lnTo>
                  <a:pt x="38607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87" name="object 31">
            <a:extLst>
              <a:ext uri="{FF2B5EF4-FFF2-40B4-BE49-F238E27FC236}">
                <a16:creationId xmlns:a16="http://schemas.microsoft.com/office/drawing/2014/main" id="{22752F84-3497-1BFB-7110-691821F090F1}"/>
              </a:ext>
            </a:extLst>
          </p:cNvPr>
          <p:cNvSpPr/>
          <p:nvPr/>
        </p:nvSpPr>
        <p:spPr>
          <a:xfrm>
            <a:off x="5639690" y="2763265"/>
            <a:ext cx="97536" cy="64770"/>
          </a:xfrm>
          <a:custGeom>
            <a:avLst/>
            <a:gdLst/>
            <a:ahLst/>
            <a:cxnLst/>
            <a:rect l="l" t="t" r="r" b="b"/>
            <a:pathLst>
              <a:path w="162560" h="107950">
                <a:moveTo>
                  <a:pt x="0" y="0"/>
                </a:moveTo>
                <a:lnTo>
                  <a:pt x="0" y="107950"/>
                </a:lnTo>
                <a:lnTo>
                  <a:pt x="16256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69" name="object 53">
            <a:extLst>
              <a:ext uri="{FF2B5EF4-FFF2-40B4-BE49-F238E27FC236}">
                <a16:creationId xmlns:a16="http://schemas.microsoft.com/office/drawing/2014/main" id="{ED61D265-77CA-E01A-0A03-5E45D8ED6F3B}"/>
              </a:ext>
            </a:extLst>
          </p:cNvPr>
          <p:cNvSpPr txBox="1"/>
          <p:nvPr/>
        </p:nvSpPr>
        <p:spPr>
          <a:xfrm>
            <a:off x="5014849" y="5192054"/>
            <a:ext cx="238125" cy="3544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95"/>
              </a:lnSpc>
            </a:pPr>
            <a:r>
              <a:rPr sz="1600" spc="-5" dirty="0">
                <a:solidFill>
                  <a:srgbClr val="3B3B3B"/>
                </a:solidFill>
                <a:latin typeface="Arial MT"/>
                <a:cs typeface="Arial MT"/>
              </a:rPr>
              <a:t>R</a:t>
            </a:r>
            <a:r>
              <a:rPr sz="1600" spc="15" baseline="-32986" dirty="0">
                <a:solidFill>
                  <a:srgbClr val="3B3B3B"/>
                </a:solidFill>
                <a:latin typeface="Arial MT"/>
                <a:cs typeface="Arial MT"/>
              </a:rPr>
              <a:t>2</a:t>
            </a:r>
            <a:endParaRPr sz="1600" baseline="-32986" dirty="0">
              <a:latin typeface="Arial MT"/>
              <a:cs typeface="Arial MT"/>
            </a:endParaRPr>
          </a:p>
        </p:txBody>
      </p:sp>
      <p:sp>
        <p:nvSpPr>
          <p:cNvPr id="5" name="object 52">
            <a:extLst>
              <a:ext uri="{FF2B5EF4-FFF2-40B4-BE49-F238E27FC236}">
                <a16:creationId xmlns:a16="http://schemas.microsoft.com/office/drawing/2014/main" id="{5C9334D1-F7FC-4710-3AA6-52ECA2117733}"/>
              </a:ext>
            </a:extLst>
          </p:cNvPr>
          <p:cNvSpPr/>
          <p:nvPr/>
        </p:nvSpPr>
        <p:spPr>
          <a:xfrm>
            <a:off x="5773902" y="4548632"/>
            <a:ext cx="329184" cy="329184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  <a:path w="548640" h="548639">
                <a:moveTo>
                  <a:pt x="0" y="0"/>
                </a:moveTo>
                <a:lnTo>
                  <a:pt x="0" y="0"/>
                </a:lnTo>
              </a:path>
              <a:path w="548640" h="548639">
                <a:moveTo>
                  <a:pt x="548640" y="548640"/>
                </a:moveTo>
                <a:lnTo>
                  <a:pt x="548640" y="54864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6" name="object 52">
            <a:extLst>
              <a:ext uri="{FF2B5EF4-FFF2-40B4-BE49-F238E27FC236}">
                <a16:creationId xmlns:a16="http://schemas.microsoft.com/office/drawing/2014/main" id="{945F9B06-A764-8388-E5E8-C621369B56DE}"/>
              </a:ext>
            </a:extLst>
          </p:cNvPr>
          <p:cNvSpPr/>
          <p:nvPr/>
        </p:nvSpPr>
        <p:spPr>
          <a:xfrm>
            <a:off x="5773902" y="2630297"/>
            <a:ext cx="329184" cy="329184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40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  <a:path w="548640" h="548639">
                <a:moveTo>
                  <a:pt x="0" y="0"/>
                </a:moveTo>
                <a:lnTo>
                  <a:pt x="0" y="0"/>
                </a:lnTo>
              </a:path>
              <a:path w="548640" h="548639">
                <a:moveTo>
                  <a:pt x="548640" y="548640"/>
                </a:moveTo>
                <a:lnTo>
                  <a:pt x="548640" y="54864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43AB244-DB30-3928-C19D-F1FE4C0F04C6}"/>
              </a:ext>
            </a:extLst>
          </p:cNvPr>
          <p:cNvGrpSpPr/>
          <p:nvPr/>
        </p:nvGrpSpPr>
        <p:grpSpPr>
          <a:xfrm>
            <a:off x="2517967" y="3540116"/>
            <a:ext cx="558355" cy="248040"/>
            <a:chOff x="2517967" y="3540116"/>
            <a:chExt cx="558355" cy="248040"/>
          </a:xfrm>
        </p:grpSpPr>
        <p:sp>
          <p:nvSpPr>
            <p:cNvPr id="2" name="object 33">
              <a:extLst>
                <a:ext uri="{FF2B5EF4-FFF2-40B4-BE49-F238E27FC236}">
                  <a16:creationId xmlns:a16="http://schemas.microsoft.com/office/drawing/2014/main" id="{9A67596E-3547-BF5F-4526-964FDD093081}"/>
                </a:ext>
              </a:extLst>
            </p:cNvPr>
            <p:cNvSpPr/>
            <p:nvPr/>
          </p:nvSpPr>
          <p:spPr>
            <a:xfrm>
              <a:off x="2527682" y="3755390"/>
              <a:ext cx="455676" cy="0"/>
            </a:xfrm>
            <a:custGeom>
              <a:avLst/>
              <a:gdLst/>
              <a:ahLst/>
              <a:cxnLst/>
              <a:rect l="l" t="t" r="r" b="b"/>
              <a:pathLst>
                <a:path w="759460">
                  <a:moveTo>
                    <a:pt x="0" y="0"/>
                  </a:moveTo>
                  <a:lnTo>
                    <a:pt x="7594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4" name="object 34">
              <a:extLst>
                <a:ext uri="{FF2B5EF4-FFF2-40B4-BE49-F238E27FC236}">
                  <a16:creationId xmlns:a16="http://schemas.microsoft.com/office/drawing/2014/main" id="{87B53CA3-B062-45F3-E0BB-936652E0F516}"/>
                </a:ext>
              </a:extLst>
            </p:cNvPr>
            <p:cNvSpPr/>
            <p:nvPr/>
          </p:nvSpPr>
          <p:spPr>
            <a:xfrm>
              <a:off x="2978786" y="3723386"/>
              <a:ext cx="97536" cy="64770"/>
            </a:xfrm>
            <a:custGeom>
              <a:avLst/>
              <a:gdLst/>
              <a:ahLst/>
              <a:cxnLst/>
              <a:rect l="l" t="t" r="r" b="b"/>
              <a:pathLst>
                <a:path w="162559" h="107950">
                  <a:moveTo>
                    <a:pt x="0" y="0"/>
                  </a:moveTo>
                  <a:lnTo>
                    <a:pt x="0" y="107950"/>
                  </a:lnTo>
                  <a:lnTo>
                    <a:pt x="162559" y="53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14" name="object 47">
              <a:extLst>
                <a:ext uri="{FF2B5EF4-FFF2-40B4-BE49-F238E27FC236}">
                  <a16:creationId xmlns:a16="http://schemas.microsoft.com/office/drawing/2014/main" id="{1233A1BC-64B4-43D1-4A1F-56910046977A}"/>
                </a:ext>
              </a:extLst>
            </p:cNvPr>
            <p:cNvSpPr txBox="1"/>
            <p:nvPr/>
          </p:nvSpPr>
          <p:spPr>
            <a:xfrm>
              <a:off x="2517967" y="3540116"/>
              <a:ext cx="470534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3B3B3B"/>
                  </a:solidFill>
                  <a:latin typeface="Arial MT"/>
                  <a:cs typeface="Arial MT"/>
                </a:rPr>
                <a:t>start</a:t>
              </a:r>
              <a:endParaRPr sz="1200" dirty="0">
                <a:latin typeface="Arial MT"/>
                <a:cs typeface="Arial MT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61262EC-1C64-0163-0017-9A81FDDD0C39}"/>
              </a:ext>
            </a:extLst>
          </p:cNvPr>
          <p:cNvGrpSpPr/>
          <p:nvPr/>
        </p:nvGrpSpPr>
        <p:grpSpPr>
          <a:xfrm>
            <a:off x="3286801" y="2765551"/>
            <a:ext cx="891921" cy="1986168"/>
            <a:chOff x="3286801" y="2765551"/>
            <a:chExt cx="891921" cy="1986168"/>
          </a:xfrm>
        </p:grpSpPr>
        <p:sp>
          <p:nvSpPr>
            <p:cNvPr id="92" name="object 36">
              <a:extLst>
                <a:ext uri="{FF2B5EF4-FFF2-40B4-BE49-F238E27FC236}">
                  <a16:creationId xmlns:a16="http://schemas.microsoft.com/office/drawing/2014/main" id="{0EAAAAE2-B905-5B66-1AFD-53CBFB273187}"/>
                </a:ext>
              </a:extLst>
            </p:cNvPr>
            <p:cNvSpPr/>
            <p:nvPr/>
          </p:nvSpPr>
          <p:spPr>
            <a:xfrm>
              <a:off x="4075303" y="2765551"/>
              <a:ext cx="98298" cy="64770"/>
            </a:xfrm>
            <a:custGeom>
              <a:avLst/>
              <a:gdLst/>
              <a:ahLst/>
              <a:cxnLst/>
              <a:rect l="l" t="t" r="r" b="b"/>
              <a:pathLst>
                <a:path w="163829" h="107950">
                  <a:moveTo>
                    <a:pt x="0" y="0"/>
                  </a:moveTo>
                  <a:lnTo>
                    <a:pt x="3809" y="107950"/>
                  </a:lnTo>
                  <a:lnTo>
                    <a:pt x="163829" y="495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9DEB202F-E6C1-6B01-FDD6-D7A0FB475A0E}"/>
                </a:ext>
              </a:extLst>
            </p:cNvPr>
            <p:cNvGrpSpPr/>
            <p:nvPr/>
          </p:nvGrpSpPr>
          <p:grpSpPr>
            <a:xfrm>
              <a:off x="3286801" y="2803284"/>
              <a:ext cx="891921" cy="1948435"/>
              <a:chOff x="3281680" y="2797555"/>
              <a:chExt cx="891921" cy="1948435"/>
            </a:xfrm>
          </p:grpSpPr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C375DDFE-769E-398C-E6BF-EC862793323F}"/>
                  </a:ext>
                </a:extLst>
              </p:cNvPr>
              <p:cNvGrpSpPr/>
              <p:nvPr/>
            </p:nvGrpSpPr>
            <p:grpSpPr>
              <a:xfrm>
                <a:off x="3282062" y="2797555"/>
                <a:ext cx="797814" cy="752094"/>
                <a:chOff x="3282062" y="2797555"/>
                <a:chExt cx="797814" cy="752094"/>
              </a:xfrm>
            </p:grpSpPr>
            <p:sp>
              <p:nvSpPr>
                <p:cNvPr id="23" name="object 35">
                  <a:extLst>
                    <a:ext uri="{FF2B5EF4-FFF2-40B4-BE49-F238E27FC236}">
                      <a16:creationId xmlns:a16="http://schemas.microsoft.com/office/drawing/2014/main" id="{9BB2BF37-20C8-40A6-C786-6C24A6E77E7D}"/>
                    </a:ext>
                  </a:extLst>
                </p:cNvPr>
                <p:cNvSpPr/>
                <p:nvPr/>
              </p:nvSpPr>
              <p:spPr>
                <a:xfrm>
                  <a:off x="3282062" y="2797555"/>
                  <a:ext cx="797814" cy="752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9689" h="1253489">
                      <a:moveTo>
                        <a:pt x="0" y="1253489"/>
                      </a:moveTo>
                      <a:lnTo>
                        <a:pt x="656" y="1198298"/>
                      </a:lnTo>
                      <a:lnTo>
                        <a:pt x="2626" y="1144479"/>
                      </a:lnTo>
                      <a:lnTo>
                        <a:pt x="5909" y="1092023"/>
                      </a:lnTo>
                      <a:lnTo>
                        <a:pt x="10506" y="1040921"/>
                      </a:lnTo>
                      <a:lnTo>
                        <a:pt x="16415" y="991164"/>
                      </a:lnTo>
                      <a:lnTo>
                        <a:pt x="23638" y="942743"/>
                      </a:lnTo>
                      <a:lnTo>
                        <a:pt x="32175" y="895648"/>
                      </a:lnTo>
                      <a:lnTo>
                        <a:pt x="42024" y="849871"/>
                      </a:lnTo>
                      <a:lnTo>
                        <a:pt x="53187" y="805403"/>
                      </a:lnTo>
                      <a:lnTo>
                        <a:pt x="65663" y="762235"/>
                      </a:lnTo>
                      <a:lnTo>
                        <a:pt x="79453" y="720357"/>
                      </a:lnTo>
                      <a:lnTo>
                        <a:pt x="94555" y="679761"/>
                      </a:lnTo>
                      <a:lnTo>
                        <a:pt x="110971" y="640438"/>
                      </a:lnTo>
                      <a:lnTo>
                        <a:pt x="128700" y="602378"/>
                      </a:lnTo>
                      <a:lnTo>
                        <a:pt x="147743" y="565573"/>
                      </a:lnTo>
                      <a:lnTo>
                        <a:pt x="168099" y="530013"/>
                      </a:lnTo>
                      <a:lnTo>
                        <a:pt x="189768" y="495690"/>
                      </a:lnTo>
                      <a:lnTo>
                        <a:pt x="212750" y="462594"/>
                      </a:lnTo>
                      <a:lnTo>
                        <a:pt x="237045" y="430717"/>
                      </a:lnTo>
                      <a:lnTo>
                        <a:pt x="262654" y="400049"/>
                      </a:lnTo>
                      <a:lnTo>
                        <a:pt x="289576" y="370582"/>
                      </a:lnTo>
                      <a:lnTo>
                        <a:pt x="317812" y="342306"/>
                      </a:lnTo>
                      <a:lnTo>
                        <a:pt x="347360" y="315212"/>
                      </a:lnTo>
                      <a:lnTo>
                        <a:pt x="378222" y="289292"/>
                      </a:lnTo>
                      <a:lnTo>
                        <a:pt x="410398" y="264536"/>
                      </a:lnTo>
                      <a:lnTo>
                        <a:pt x="443886" y="240935"/>
                      </a:lnTo>
                      <a:lnTo>
                        <a:pt x="478688" y="218480"/>
                      </a:lnTo>
                      <a:lnTo>
                        <a:pt x="514803" y="197163"/>
                      </a:lnTo>
                      <a:lnTo>
                        <a:pt x="552231" y="176973"/>
                      </a:lnTo>
                      <a:lnTo>
                        <a:pt x="590973" y="157903"/>
                      </a:lnTo>
                      <a:lnTo>
                        <a:pt x="631028" y="139943"/>
                      </a:lnTo>
                      <a:lnTo>
                        <a:pt x="672396" y="123083"/>
                      </a:lnTo>
                      <a:lnTo>
                        <a:pt x="715077" y="107316"/>
                      </a:lnTo>
                      <a:lnTo>
                        <a:pt x="759072" y="92632"/>
                      </a:lnTo>
                      <a:lnTo>
                        <a:pt x="804380" y="79022"/>
                      </a:lnTo>
                      <a:lnTo>
                        <a:pt x="851001" y="66476"/>
                      </a:lnTo>
                      <a:lnTo>
                        <a:pt x="898936" y="54987"/>
                      </a:lnTo>
                      <a:lnTo>
                        <a:pt x="948183" y="44544"/>
                      </a:lnTo>
                      <a:lnTo>
                        <a:pt x="998744" y="35140"/>
                      </a:lnTo>
                      <a:lnTo>
                        <a:pt x="1050619" y="26764"/>
                      </a:lnTo>
                      <a:lnTo>
                        <a:pt x="1103806" y="19407"/>
                      </a:lnTo>
                      <a:lnTo>
                        <a:pt x="1158307" y="13062"/>
                      </a:lnTo>
                      <a:lnTo>
                        <a:pt x="1214121" y="7718"/>
                      </a:lnTo>
                      <a:lnTo>
                        <a:pt x="1271249" y="3367"/>
                      </a:lnTo>
                      <a:lnTo>
                        <a:pt x="1329689" y="0"/>
                      </a:lnTo>
                    </a:path>
                  </a:pathLst>
                </a:custGeom>
                <a:ln w="317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1600"/>
                </a:p>
              </p:txBody>
            </p:sp>
            <p:sp>
              <p:nvSpPr>
                <p:cNvPr id="24" name="object 38">
                  <a:extLst>
                    <a:ext uri="{FF2B5EF4-FFF2-40B4-BE49-F238E27FC236}">
                      <a16:creationId xmlns:a16="http://schemas.microsoft.com/office/drawing/2014/main" id="{FD7E2695-C2BC-E5C1-2302-0CC4F53DA05E}"/>
                    </a:ext>
                  </a:extLst>
                </p:cNvPr>
                <p:cNvSpPr txBox="1"/>
                <p:nvPr/>
              </p:nvSpPr>
              <p:spPr>
                <a:xfrm>
                  <a:off x="3676015" y="2882137"/>
                  <a:ext cx="103632" cy="259045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600" spc="-1445" dirty="0">
                      <a:solidFill>
                        <a:srgbClr val="3B3B3B"/>
                      </a:solidFill>
                      <a:latin typeface="Arial MT"/>
                      <a:cs typeface="Arial MT"/>
                    </a:rPr>
                    <a:t>ε</a:t>
                  </a:r>
                  <a:endParaRPr sz="1600">
                    <a:latin typeface="Arial MT"/>
                    <a:cs typeface="Arial MT"/>
                  </a:endParaRPr>
                </a:p>
              </p:txBody>
            </p:sp>
          </p:grpSp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D1447316-1D75-D939-F63E-AE016FF0C71D}"/>
                  </a:ext>
                </a:extLst>
              </p:cNvPr>
              <p:cNvGrpSpPr/>
              <p:nvPr/>
            </p:nvGrpSpPr>
            <p:grpSpPr>
              <a:xfrm>
                <a:off x="3281680" y="3960749"/>
                <a:ext cx="891921" cy="785241"/>
                <a:chOff x="3281680" y="3960749"/>
                <a:chExt cx="891921" cy="785241"/>
              </a:xfrm>
            </p:grpSpPr>
            <p:grpSp>
              <p:nvGrpSpPr>
                <p:cNvPr id="19" name="object 39">
                  <a:extLst>
                    <a:ext uri="{FF2B5EF4-FFF2-40B4-BE49-F238E27FC236}">
                      <a16:creationId xmlns:a16="http://schemas.microsoft.com/office/drawing/2014/main" id="{D7402EE1-B7DF-9FEA-39E2-3E4150A63156}"/>
                    </a:ext>
                  </a:extLst>
                </p:cNvPr>
                <p:cNvGrpSpPr/>
                <p:nvPr/>
              </p:nvGrpSpPr>
              <p:grpSpPr>
                <a:xfrm>
                  <a:off x="3281680" y="3960749"/>
                  <a:ext cx="891921" cy="785241"/>
                  <a:chOff x="1942464" y="4342765"/>
                  <a:chExt cx="1486535" cy="1308735"/>
                </a:xfrm>
              </p:grpSpPr>
              <p:sp>
                <p:nvSpPr>
                  <p:cNvPr id="21" name="object 40">
                    <a:extLst>
                      <a:ext uri="{FF2B5EF4-FFF2-40B4-BE49-F238E27FC236}">
                        <a16:creationId xmlns:a16="http://schemas.microsoft.com/office/drawing/2014/main" id="{5E9AB1B4-59A7-0E1B-2ED5-B346BF7576B2}"/>
                      </a:ext>
                    </a:extLst>
                  </p:cNvPr>
                  <p:cNvSpPr/>
                  <p:nvPr/>
                </p:nvSpPr>
                <p:spPr>
                  <a:xfrm>
                    <a:off x="1943099" y="4343400"/>
                    <a:ext cx="1329690" cy="1253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9689" h="1253489">
                        <a:moveTo>
                          <a:pt x="0" y="0"/>
                        </a:moveTo>
                        <a:lnTo>
                          <a:pt x="656" y="55192"/>
                        </a:lnTo>
                        <a:lnTo>
                          <a:pt x="2626" y="109017"/>
                        </a:lnTo>
                        <a:lnTo>
                          <a:pt x="5909" y="161481"/>
                        </a:lnTo>
                        <a:lnTo>
                          <a:pt x="10506" y="212595"/>
                        </a:lnTo>
                        <a:lnTo>
                          <a:pt x="16415" y="262367"/>
                        </a:lnTo>
                        <a:lnTo>
                          <a:pt x="23638" y="310805"/>
                        </a:lnTo>
                        <a:lnTo>
                          <a:pt x="32175" y="357919"/>
                        </a:lnTo>
                        <a:lnTo>
                          <a:pt x="42024" y="403717"/>
                        </a:lnTo>
                        <a:lnTo>
                          <a:pt x="53187" y="448208"/>
                        </a:lnTo>
                        <a:lnTo>
                          <a:pt x="65663" y="491401"/>
                        </a:lnTo>
                        <a:lnTo>
                          <a:pt x="79453" y="533304"/>
                        </a:lnTo>
                        <a:lnTo>
                          <a:pt x="94555" y="573927"/>
                        </a:lnTo>
                        <a:lnTo>
                          <a:pt x="110971" y="613277"/>
                        </a:lnTo>
                        <a:lnTo>
                          <a:pt x="128700" y="651365"/>
                        </a:lnTo>
                        <a:lnTo>
                          <a:pt x="147743" y="688198"/>
                        </a:lnTo>
                        <a:lnTo>
                          <a:pt x="168099" y="723786"/>
                        </a:lnTo>
                        <a:lnTo>
                          <a:pt x="189768" y="758137"/>
                        </a:lnTo>
                        <a:lnTo>
                          <a:pt x="212750" y="791260"/>
                        </a:lnTo>
                        <a:lnTo>
                          <a:pt x="237045" y="823164"/>
                        </a:lnTo>
                        <a:lnTo>
                          <a:pt x="262654" y="853858"/>
                        </a:lnTo>
                        <a:lnTo>
                          <a:pt x="289576" y="883349"/>
                        </a:lnTo>
                        <a:lnTo>
                          <a:pt x="317812" y="911648"/>
                        </a:lnTo>
                        <a:lnTo>
                          <a:pt x="347360" y="938763"/>
                        </a:lnTo>
                        <a:lnTo>
                          <a:pt x="378222" y="964703"/>
                        </a:lnTo>
                        <a:lnTo>
                          <a:pt x="410398" y="989476"/>
                        </a:lnTo>
                        <a:lnTo>
                          <a:pt x="443886" y="1013091"/>
                        </a:lnTo>
                        <a:lnTo>
                          <a:pt x="478688" y="1035558"/>
                        </a:lnTo>
                        <a:lnTo>
                          <a:pt x="514803" y="1056884"/>
                        </a:lnTo>
                        <a:lnTo>
                          <a:pt x="552231" y="1077078"/>
                        </a:lnTo>
                        <a:lnTo>
                          <a:pt x="590973" y="1096151"/>
                        </a:lnTo>
                        <a:lnTo>
                          <a:pt x="631028" y="1114109"/>
                        </a:lnTo>
                        <a:lnTo>
                          <a:pt x="672396" y="1130962"/>
                        </a:lnTo>
                        <a:lnTo>
                          <a:pt x="715077" y="1146719"/>
                        </a:lnTo>
                        <a:lnTo>
                          <a:pt x="759072" y="1161389"/>
                        </a:lnTo>
                        <a:lnTo>
                          <a:pt x="804380" y="1174979"/>
                        </a:lnTo>
                        <a:lnTo>
                          <a:pt x="851001" y="1187500"/>
                        </a:lnTo>
                        <a:lnTo>
                          <a:pt x="898936" y="1198960"/>
                        </a:lnTo>
                        <a:lnTo>
                          <a:pt x="948183" y="1209367"/>
                        </a:lnTo>
                        <a:lnTo>
                          <a:pt x="998744" y="1218731"/>
                        </a:lnTo>
                        <a:lnTo>
                          <a:pt x="1050619" y="1227060"/>
                        </a:lnTo>
                        <a:lnTo>
                          <a:pt x="1103806" y="1234363"/>
                        </a:lnTo>
                        <a:lnTo>
                          <a:pt x="1158307" y="1240648"/>
                        </a:lnTo>
                        <a:lnTo>
                          <a:pt x="1214121" y="1245926"/>
                        </a:lnTo>
                        <a:lnTo>
                          <a:pt x="1271249" y="1250203"/>
                        </a:lnTo>
                        <a:lnTo>
                          <a:pt x="1329689" y="1253489"/>
                        </a:lnTo>
                      </a:path>
                    </a:pathLst>
                  </a:custGeom>
                  <a:ln w="317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 sz="1600"/>
                  </a:p>
                </p:txBody>
              </p:sp>
              <p:sp>
                <p:nvSpPr>
                  <p:cNvPr id="22" name="object 41">
                    <a:extLst>
                      <a:ext uri="{FF2B5EF4-FFF2-40B4-BE49-F238E27FC236}">
                        <a16:creationId xmlns:a16="http://schemas.microsoft.com/office/drawing/2014/main" id="{A6767FC5-722E-416C-2499-62444C064293}"/>
                      </a:ext>
                    </a:extLst>
                  </p:cNvPr>
                  <p:cNvSpPr/>
                  <p:nvPr/>
                </p:nvSpPr>
                <p:spPr>
                  <a:xfrm>
                    <a:off x="3265169" y="5543550"/>
                    <a:ext cx="163830" cy="10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3829" h="107950">
                        <a:moveTo>
                          <a:pt x="3809" y="0"/>
                        </a:moveTo>
                        <a:lnTo>
                          <a:pt x="0" y="107950"/>
                        </a:lnTo>
                        <a:lnTo>
                          <a:pt x="163829" y="57150"/>
                        </a:lnTo>
                        <a:lnTo>
                          <a:pt x="3809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</p:spPr>
                <p:txBody>
                  <a:bodyPr wrap="square" lIns="0" tIns="0" rIns="0" bIns="0" rtlCol="0"/>
                  <a:lstStyle/>
                  <a:p>
                    <a:endParaRPr sz="1600"/>
                  </a:p>
                </p:txBody>
              </p:sp>
            </p:grpSp>
            <p:sp>
              <p:nvSpPr>
                <p:cNvPr id="20" name="object 42">
                  <a:extLst>
                    <a:ext uri="{FF2B5EF4-FFF2-40B4-BE49-F238E27FC236}">
                      <a16:creationId xmlns:a16="http://schemas.microsoft.com/office/drawing/2014/main" id="{6261775C-1E33-6A4E-45FE-6A7C1531CE18}"/>
                    </a:ext>
                  </a:extLst>
                </p:cNvPr>
                <p:cNvSpPr txBox="1"/>
                <p:nvPr/>
              </p:nvSpPr>
              <p:spPr>
                <a:xfrm>
                  <a:off x="3676015" y="4311650"/>
                  <a:ext cx="103632" cy="259045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600" spc="-1445" dirty="0">
                      <a:solidFill>
                        <a:srgbClr val="3B3B3B"/>
                      </a:solidFill>
                      <a:latin typeface="Arial MT"/>
                      <a:cs typeface="Arial MT"/>
                    </a:rPr>
                    <a:t>ε</a:t>
                  </a:r>
                  <a:endParaRPr sz="1600">
                    <a:latin typeface="Arial MT"/>
                    <a:cs typeface="Arial MT"/>
                  </a:endParaRPr>
                </a:p>
              </p:txBody>
            </p:sp>
          </p:grpSp>
        </p:grpSp>
      </p:grpSp>
      <p:sp>
        <p:nvSpPr>
          <p:cNvPr id="25" name="object 32">
            <a:extLst>
              <a:ext uri="{FF2B5EF4-FFF2-40B4-BE49-F238E27FC236}">
                <a16:creationId xmlns:a16="http://schemas.microsoft.com/office/drawing/2014/main" id="{C3305B59-9E3D-830F-B091-9ADE43213261}"/>
              </a:ext>
            </a:extLst>
          </p:cNvPr>
          <p:cNvSpPr/>
          <p:nvPr/>
        </p:nvSpPr>
        <p:spPr>
          <a:xfrm>
            <a:off x="3076322" y="3549650"/>
            <a:ext cx="411480" cy="41148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  <a:path w="685800" h="685800">
                <a:moveTo>
                  <a:pt x="0" y="0"/>
                </a:moveTo>
                <a:lnTo>
                  <a:pt x="0" y="0"/>
                </a:lnTo>
              </a:path>
              <a:path w="685800" h="685800">
                <a:moveTo>
                  <a:pt x="685800" y="685800"/>
                </a:moveTo>
                <a:lnTo>
                  <a:pt x="685800" y="6858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DFE6C58A-8C92-23AC-A5EC-335C1C94A0FE}"/>
              </a:ext>
            </a:extLst>
          </p:cNvPr>
          <p:cNvGrpSpPr/>
          <p:nvPr/>
        </p:nvGrpSpPr>
        <p:grpSpPr>
          <a:xfrm>
            <a:off x="6148325" y="2795269"/>
            <a:ext cx="1179957" cy="1920622"/>
            <a:chOff x="6148325" y="2795269"/>
            <a:chExt cx="1179957" cy="1920622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46D3133-52AE-A5D0-7951-97659F3BAEBF}"/>
                </a:ext>
              </a:extLst>
            </p:cNvPr>
            <p:cNvGrpSpPr/>
            <p:nvPr/>
          </p:nvGrpSpPr>
          <p:grpSpPr>
            <a:xfrm>
              <a:off x="6916802" y="3549650"/>
              <a:ext cx="411480" cy="411480"/>
              <a:chOff x="6916802" y="3549650"/>
              <a:chExt cx="411480" cy="411480"/>
            </a:xfrm>
          </p:grpSpPr>
          <p:sp>
            <p:nvSpPr>
              <p:cNvPr id="9" name="object 45">
                <a:extLst>
                  <a:ext uri="{FF2B5EF4-FFF2-40B4-BE49-F238E27FC236}">
                    <a16:creationId xmlns:a16="http://schemas.microsoft.com/office/drawing/2014/main" id="{B3E8B8B1-0D1D-AF8D-4002-81F55B41083D}"/>
                  </a:ext>
                </a:extLst>
              </p:cNvPr>
              <p:cNvSpPr/>
              <p:nvPr/>
            </p:nvSpPr>
            <p:spPr>
              <a:xfrm>
                <a:off x="6916802" y="3549650"/>
                <a:ext cx="411480" cy="411480"/>
              </a:xfrm>
              <a:custGeom>
                <a:avLst/>
                <a:gdLst/>
                <a:ahLst/>
                <a:cxnLst/>
                <a:rect l="l" t="t" r="r" b="b"/>
                <a:pathLst>
                  <a:path w="685800" h="685800">
                    <a:moveTo>
                      <a:pt x="342900" y="0"/>
                    </a:moveTo>
                    <a:lnTo>
                      <a:pt x="390465" y="3036"/>
                    </a:lnTo>
                    <a:lnTo>
                      <a:pt x="435768" y="11906"/>
                    </a:lnTo>
                    <a:lnTo>
                      <a:pt x="478452" y="26253"/>
                    </a:lnTo>
                    <a:lnTo>
                      <a:pt x="518159" y="45719"/>
                    </a:lnTo>
                    <a:lnTo>
                      <a:pt x="554533" y="69949"/>
                    </a:lnTo>
                    <a:lnTo>
                      <a:pt x="587216" y="98583"/>
                    </a:lnTo>
                    <a:lnTo>
                      <a:pt x="615850" y="131266"/>
                    </a:lnTo>
                    <a:lnTo>
                      <a:pt x="640079" y="167639"/>
                    </a:lnTo>
                    <a:lnTo>
                      <a:pt x="659546" y="207347"/>
                    </a:lnTo>
                    <a:lnTo>
                      <a:pt x="673893" y="250031"/>
                    </a:lnTo>
                    <a:lnTo>
                      <a:pt x="682763" y="295334"/>
                    </a:lnTo>
                    <a:lnTo>
                      <a:pt x="685800" y="342900"/>
                    </a:lnTo>
                    <a:lnTo>
                      <a:pt x="682763" y="390465"/>
                    </a:lnTo>
                    <a:lnTo>
                      <a:pt x="673893" y="435768"/>
                    </a:lnTo>
                    <a:lnTo>
                      <a:pt x="659546" y="478452"/>
                    </a:lnTo>
                    <a:lnTo>
                      <a:pt x="640079" y="518159"/>
                    </a:lnTo>
                    <a:lnTo>
                      <a:pt x="615850" y="554533"/>
                    </a:lnTo>
                    <a:lnTo>
                      <a:pt x="587216" y="587216"/>
                    </a:lnTo>
                    <a:lnTo>
                      <a:pt x="554533" y="615850"/>
                    </a:lnTo>
                    <a:lnTo>
                      <a:pt x="518159" y="640079"/>
                    </a:lnTo>
                    <a:lnTo>
                      <a:pt x="478452" y="659546"/>
                    </a:lnTo>
                    <a:lnTo>
                      <a:pt x="435768" y="673893"/>
                    </a:lnTo>
                    <a:lnTo>
                      <a:pt x="390465" y="682763"/>
                    </a:lnTo>
                    <a:lnTo>
                      <a:pt x="342900" y="685800"/>
                    </a:lnTo>
                    <a:lnTo>
                      <a:pt x="295334" y="682763"/>
                    </a:lnTo>
                    <a:lnTo>
                      <a:pt x="250031" y="673893"/>
                    </a:lnTo>
                    <a:lnTo>
                      <a:pt x="207347" y="659546"/>
                    </a:lnTo>
                    <a:lnTo>
                      <a:pt x="167640" y="640080"/>
                    </a:lnTo>
                    <a:lnTo>
                      <a:pt x="131266" y="615850"/>
                    </a:lnTo>
                    <a:lnTo>
                      <a:pt x="98583" y="587216"/>
                    </a:lnTo>
                    <a:lnTo>
                      <a:pt x="69949" y="554533"/>
                    </a:lnTo>
                    <a:lnTo>
                      <a:pt x="45720" y="518160"/>
                    </a:lnTo>
                    <a:lnTo>
                      <a:pt x="26253" y="478452"/>
                    </a:lnTo>
                    <a:lnTo>
                      <a:pt x="11906" y="435768"/>
                    </a:lnTo>
                    <a:lnTo>
                      <a:pt x="3036" y="390465"/>
                    </a:lnTo>
                    <a:lnTo>
                      <a:pt x="0" y="342900"/>
                    </a:lnTo>
                    <a:lnTo>
                      <a:pt x="3036" y="295334"/>
                    </a:lnTo>
                    <a:lnTo>
                      <a:pt x="11906" y="250031"/>
                    </a:lnTo>
                    <a:lnTo>
                      <a:pt x="26253" y="207347"/>
                    </a:lnTo>
                    <a:lnTo>
                      <a:pt x="45720" y="167640"/>
                    </a:lnTo>
                    <a:lnTo>
                      <a:pt x="69949" y="131266"/>
                    </a:lnTo>
                    <a:lnTo>
                      <a:pt x="98583" y="98583"/>
                    </a:lnTo>
                    <a:lnTo>
                      <a:pt x="131266" y="69949"/>
                    </a:lnTo>
                    <a:lnTo>
                      <a:pt x="167640" y="45720"/>
                    </a:lnTo>
                    <a:lnTo>
                      <a:pt x="207347" y="26253"/>
                    </a:lnTo>
                    <a:lnTo>
                      <a:pt x="250031" y="11906"/>
                    </a:lnTo>
                    <a:lnTo>
                      <a:pt x="295334" y="3036"/>
                    </a:lnTo>
                    <a:lnTo>
                      <a:pt x="342900" y="0"/>
                    </a:lnTo>
                    <a:close/>
                  </a:path>
                  <a:path w="685800" h="685800">
                    <a:moveTo>
                      <a:pt x="0" y="0"/>
                    </a:moveTo>
                    <a:lnTo>
                      <a:pt x="0" y="0"/>
                    </a:lnTo>
                  </a:path>
                  <a:path w="685800" h="685800">
                    <a:moveTo>
                      <a:pt x="685800" y="685800"/>
                    </a:moveTo>
                    <a:lnTo>
                      <a:pt x="685800" y="68580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600"/>
              </a:p>
            </p:txBody>
          </p:sp>
          <p:sp>
            <p:nvSpPr>
              <p:cNvPr id="11" name="object 52">
                <a:extLst>
                  <a:ext uri="{FF2B5EF4-FFF2-40B4-BE49-F238E27FC236}">
                    <a16:creationId xmlns:a16="http://schemas.microsoft.com/office/drawing/2014/main" id="{0457F5BF-500E-3D1E-2B10-CE5138C9392D}"/>
                  </a:ext>
                </a:extLst>
              </p:cNvPr>
              <p:cNvSpPr/>
              <p:nvPr/>
            </p:nvSpPr>
            <p:spPr>
              <a:xfrm>
                <a:off x="6957950" y="3590797"/>
                <a:ext cx="329184" cy="329184"/>
              </a:xfrm>
              <a:custGeom>
                <a:avLst/>
                <a:gdLst/>
                <a:ahLst/>
                <a:cxnLst/>
                <a:rect l="l" t="t" r="r" b="b"/>
                <a:pathLst>
                  <a:path w="548640" h="548639">
                    <a:moveTo>
                      <a:pt x="274320" y="0"/>
                    </a:moveTo>
                    <a:lnTo>
                      <a:pt x="324534" y="4264"/>
                    </a:lnTo>
                    <a:lnTo>
                      <a:pt x="371425" y="16619"/>
                    </a:lnTo>
                    <a:lnTo>
                      <a:pt x="414302" y="36406"/>
                    </a:lnTo>
                    <a:lnTo>
                      <a:pt x="452475" y="62966"/>
                    </a:lnTo>
                    <a:lnTo>
                      <a:pt x="485254" y="95641"/>
                    </a:lnTo>
                    <a:lnTo>
                      <a:pt x="511951" y="133773"/>
                    </a:lnTo>
                    <a:lnTo>
                      <a:pt x="531873" y="176702"/>
                    </a:lnTo>
                    <a:lnTo>
                      <a:pt x="544333" y="223770"/>
                    </a:lnTo>
                    <a:lnTo>
                      <a:pt x="548640" y="274320"/>
                    </a:lnTo>
                    <a:lnTo>
                      <a:pt x="544333" y="324534"/>
                    </a:lnTo>
                    <a:lnTo>
                      <a:pt x="531873" y="371425"/>
                    </a:lnTo>
                    <a:lnTo>
                      <a:pt x="511951" y="414302"/>
                    </a:lnTo>
                    <a:lnTo>
                      <a:pt x="485254" y="452475"/>
                    </a:lnTo>
                    <a:lnTo>
                      <a:pt x="452475" y="485254"/>
                    </a:lnTo>
                    <a:lnTo>
                      <a:pt x="414302" y="511951"/>
                    </a:lnTo>
                    <a:lnTo>
                      <a:pt x="371425" y="531873"/>
                    </a:lnTo>
                    <a:lnTo>
                      <a:pt x="324534" y="544333"/>
                    </a:lnTo>
                    <a:lnTo>
                      <a:pt x="274320" y="548640"/>
                    </a:lnTo>
                    <a:lnTo>
                      <a:pt x="223770" y="544333"/>
                    </a:lnTo>
                    <a:lnTo>
                      <a:pt x="176702" y="531873"/>
                    </a:lnTo>
                    <a:lnTo>
                      <a:pt x="133773" y="511951"/>
                    </a:lnTo>
                    <a:lnTo>
                      <a:pt x="95641" y="485254"/>
                    </a:lnTo>
                    <a:lnTo>
                      <a:pt x="62966" y="452475"/>
                    </a:lnTo>
                    <a:lnTo>
                      <a:pt x="36406" y="414302"/>
                    </a:lnTo>
                    <a:lnTo>
                      <a:pt x="16619" y="371425"/>
                    </a:lnTo>
                    <a:lnTo>
                      <a:pt x="4264" y="324534"/>
                    </a:lnTo>
                    <a:lnTo>
                      <a:pt x="0" y="274320"/>
                    </a:lnTo>
                    <a:lnTo>
                      <a:pt x="4264" y="223770"/>
                    </a:lnTo>
                    <a:lnTo>
                      <a:pt x="16619" y="176702"/>
                    </a:lnTo>
                    <a:lnTo>
                      <a:pt x="36406" y="133773"/>
                    </a:lnTo>
                    <a:lnTo>
                      <a:pt x="62966" y="95641"/>
                    </a:lnTo>
                    <a:lnTo>
                      <a:pt x="95641" y="62966"/>
                    </a:lnTo>
                    <a:lnTo>
                      <a:pt x="133773" y="36406"/>
                    </a:lnTo>
                    <a:lnTo>
                      <a:pt x="176702" y="16619"/>
                    </a:lnTo>
                    <a:lnTo>
                      <a:pt x="223770" y="4264"/>
                    </a:lnTo>
                    <a:lnTo>
                      <a:pt x="274320" y="0"/>
                    </a:lnTo>
                    <a:close/>
                  </a:path>
                  <a:path w="548640" h="548639">
                    <a:moveTo>
                      <a:pt x="0" y="0"/>
                    </a:moveTo>
                    <a:lnTo>
                      <a:pt x="0" y="0"/>
                    </a:lnTo>
                  </a:path>
                  <a:path w="548640" h="548639">
                    <a:moveTo>
                      <a:pt x="548640" y="548640"/>
                    </a:moveTo>
                    <a:lnTo>
                      <a:pt x="548640" y="54864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600"/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AA9640DE-0B3F-A1DA-9A2F-515C18AAF861}"/>
                </a:ext>
              </a:extLst>
            </p:cNvPr>
            <p:cNvGrpSpPr/>
            <p:nvPr/>
          </p:nvGrpSpPr>
          <p:grpSpPr>
            <a:xfrm>
              <a:off x="6148325" y="2795269"/>
              <a:ext cx="1002411" cy="1920622"/>
              <a:chOff x="6148325" y="2795269"/>
              <a:chExt cx="1002411" cy="1920622"/>
            </a:xfrm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ABC7623D-80DC-C9DD-5E57-E93AE6540746}"/>
                  </a:ext>
                </a:extLst>
              </p:cNvPr>
              <p:cNvGrpSpPr/>
              <p:nvPr/>
            </p:nvGrpSpPr>
            <p:grpSpPr>
              <a:xfrm>
                <a:off x="6148706" y="2795269"/>
                <a:ext cx="1002030" cy="754380"/>
                <a:chOff x="6148706" y="2795269"/>
                <a:chExt cx="1002030" cy="754380"/>
              </a:xfrm>
            </p:grpSpPr>
            <p:sp>
              <p:nvSpPr>
                <p:cNvPr id="41" name="object 44">
                  <a:extLst>
                    <a:ext uri="{FF2B5EF4-FFF2-40B4-BE49-F238E27FC236}">
                      <a16:creationId xmlns:a16="http://schemas.microsoft.com/office/drawing/2014/main" id="{211CFDA4-4C15-9E8A-7B74-4CFCACB474F0}"/>
                    </a:ext>
                  </a:extLst>
                </p:cNvPr>
                <p:cNvSpPr/>
                <p:nvPr/>
              </p:nvSpPr>
              <p:spPr>
                <a:xfrm>
                  <a:off x="6148706" y="2795269"/>
                  <a:ext cx="970026" cy="661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709" h="1102360">
                      <a:moveTo>
                        <a:pt x="0" y="0"/>
                      </a:moveTo>
                      <a:lnTo>
                        <a:pt x="66832" y="479"/>
                      </a:lnTo>
                      <a:lnTo>
                        <a:pt x="132081" y="1918"/>
                      </a:lnTo>
                      <a:lnTo>
                        <a:pt x="195759" y="4315"/>
                      </a:lnTo>
                      <a:lnTo>
                        <a:pt x="257876" y="7671"/>
                      </a:lnTo>
                      <a:lnTo>
                        <a:pt x="318445" y="11986"/>
                      </a:lnTo>
                      <a:lnTo>
                        <a:pt x="377475" y="17259"/>
                      </a:lnTo>
                      <a:lnTo>
                        <a:pt x="434978" y="23490"/>
                      </a:lnTo>
                      <a:lnTo>
                        <a:pt x="490966" y="30679"/>
                      </a:lnTo>
                      <a:lnTo>
                        <a:pt x="545450" y="38827"/>
                      </a:lnTo>
                      <a:lnTo>
                        <a:pt x="598441" y="47932"/>
                      </a:lnTo>
                      <a:lnTo>
                        <a:pt x="649949" y="57995"/>
                      </a:lnTo>
                      <a:lnTo>
                        <a:pt x="699988" y="69016"/>
                      </a:lnTo>
                      <a:lnTo>
                        <a:pt x="748567" y="80994"/>
                      </a:lnTo>
                      <a:lnTo>
                        <a:pt x="795698" y="93930"/>
                      </a:lnTo>
                      <a:lnTo>
                        <a:pt x="841392" y="107822"/>
                      </a:lnTo>
                      <a:lnTo>
                        <a:pt x="885660" y="122672"/>
                      </a:lnTo>
                      <a:lnTo>
                        <a:pt x="928514" y="138479"/>
                      </a:lnTo>
                      <a:lnTo>
                        <a:pt x="969964" y="155242"/>
                      </a:lnTo>
                      <a:lnTo>
                        <a:pt x="1010023" y="172962"/>
                      </a:lnTo>
                      <a:lnTo>
                        <a:pt x="1048701" y="191639"/>
                      </a:lnTo>
                      <a:lnTo>
                        <a:pt x="1086010" y="211272"/>
                      </a:lnTo>
                      <a:lnTo>
                        <a:pt x="1121960" y="231861"/>
                      </a:lnTo>
                      <a:lnTo>
                        <a:pt x="1156563" y="253406"/>
                      </a:lnTo>
                      <a:lnTo>
                        <a:pt x="1189831" y="275907"/>
                      </a:lnTo>
                      <a:lnTo>
                        <a:pt x="1221774" y="299364"/>
                      </a:lnTo>
                      <a:lnTo>
                        <a:pt x="1252403" y="323777"/>
                      </a:lnTo>
                      <a:lnTo>
                        <a:pt x="1281731" y="349145"/>
                      </a:lnTo>
                      <a:lnTo>
                        <a:pt x="1309767" y="375468"/>
                      </a:lnTo>
                      <a:lnTo>
                        <a:pt x="1336524" y="402747"/>
                      </a:lnTo>
                      <a:lnTo>
                        <a:pt x="1386244" y="460170"/>
                      </a:lnTo>
                      <a:lnTo>
                        <a:pt x="1430980" y="521412"/>
                      </a:lnTo>
                      <a:lnTo>
                        <a:pt x="1470822" y="586472"/>
                      </a:lnTo>
                      <a:lnTo>
                        <a:pt x="1488936" y="620434"/>
                      </a:lnTo>
                      <a:lnTo>
                        <a:pt x="1505860" y="655350"/>
                      </a:lnTo>
                      <a:lnTo>
                        <a:pt x="1521605" y="691220"/>
                      </a:lnTo>
                      <a:lnTo>
                        <a:pt x="1536183" y="728044"/>
                      </a:lnTo>
                      <a:lnTo>
                        <a:pt x="1549605" y="765821"/>
                      </a:lnTo>
                      <a:lnTo>
                        <a:pt x="1561882" y="804552"/>
                      </a:lnTo>
                      <a:lnTo>
                        <a:pt x="1573026" y="844237"/>
                      </a:lnTo>
                      <a:lnTo>
                        <a:pt x="1583047" y="884875"/>
                      </a:lnTo>
                      <a:lnTo>
                        <a:pt x="1591957" y="926466"/>
                      </a:lnTo>
                      <a:lnTo>
                        <a:pt x="1599767" y="969010"/>
                      </a:lnTo>
                      <a:lnTo>
                        <a:pt x="1606488" y="1012507"/>
                      </a:lnTo>
                      <a:lnTo>
                        <a:pt x="1612132" y="1056957"/>
                      </a:lnTo>
                      <a:lnTo>
                        <a:pt x="1616709" y="1102360"/>
                      </a:lnTo>
                    </a:path>
                  </a:pathLst>
                </a:custGeom>
                <a:ln w="317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1600"/>
                </a:p>
              </p:txBody>
            </p:sp>
            <p:sp>
              <p:nvSpPr>
                <p:cNvPr id="42" name="object 46">
                  <a:extLst>
                    <a:ext uri="{FF2B5EF4-FFF2-40B4-BE49-F238E27FC236}">
                      <a16:creationId xmlns:a16="http://schemas.microsoft.com/office/drawing/2014/main" id="{2FDED8F7-F233-9A44-DBE7-74EDB27AA0D0}"/>
                    </a:ext>
                  </a:extLst>
                </p:cNvPr>
                <p:cNvSpPr/>
                <p:nvPr/>
              </p:nvSpPr>
              <p:spPr>
                <a:xfrm>
                  <a:off x="7085966" y="3451351"/>
                  <a:ext cx="64770" cy="98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0" h="163829">
                      <a:moveTo>
                        <a:pt x="107950" y="0"/>
                      </a:moveTo>
                      <a:lnTo>
                        <a:pt x="0" y="3809"/>
                      </a:lnTo>
                      <a:lnTo>
                        <a:pt x="60959" y="163829"/>
                      </a:lnTo>
                      <a:lnTo>
                        <a:pt x="10795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</p:spPr>
              <p:txBody>
                <a:bodyPr wrap="square" lIns="0" tIns="0" rIns="0" bIns="0" rtlCol="0"/>
                <a:lstStyle/>
                <a:p>
                  <a:endParaRPr sz="1600"/>
                </a:p>
              </p:txBody>
            </p:sp>
            <p:sp>
              <p:nvSpPr>
                <p:cNvPr id="43" name="object 47">
                  <a:extLst>
                    <a:ext uri="{FF2B5EF4-FFF2-40B4-BE49-F238E27FC236}">
                      <a16:creationId xmlns:a16="http://schemas.microsoft.com/office/drawing/2014/main" id="{292DC859-455E-2C52-8FE6-840F4876B277}"/>
                    </a:ext>
                  </a:extLst>
                </p:cNvPr>
                <p:cNvSpPr txBox="1"/>
                <p:nvPr/>
              </p:nvSpPr>
              <p:spPr>
                <a:xfrm>
                  <a:off x="6583807" y="2882137"/>
                  <a:ext cx="103632" cy="259045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600" spc="-1445" dirty="0">
                      <a:solidFill>
                        <a:srgbClr val="3B3B3B"/>
                      </a:solidFill>
                      <a:latin typeface="Arial MT"/>
                      <a:cs typeface="Arial MT"/>
                    </a:rPr>
                    <a:t>ε</a:t>
                  </a:r>
                  <a:endParaRPr sz="1600">
                    <a:latin typeface="Arial MT"/>
                    <a:cs typeface="Arial MT"/>
                  </a:endParaRPr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85CA09DD-397C-F5A2-4D02-03D7E5B4041A}"/>
                  </a:ext>
                </a:extLst>
              </p:cNvPr>
              <p:cNvGrpSpPr/>
              <p:nvPr/>
            </p:nvGrpSpPr>
            <p:grpSpPr>
              <a:xfrm>
                <a:off x="6148325" y="3961130"/>
                <a:ext cx="1002411" cy="754761"/>
                <a:chOff x="6148325" y="3961130"/>
                <a:chExt cx="1002411" cy="754761"/>
              </a:xfrm>
            </p:grpSpPr>
            <p:grpSp>
              <p:nvGrpSpPr>
                <p:cNvPr id="37" name="object 48">
                  <a:extLst>
                    <a:ext uri="{FF2B5EF4-FFF2-40B4-BE49-F238E27FC236}">
                      <a16:creationId xmlns:a16="http://schemas.microsoft.com/office/drawing/2014/main" id="{8E4E1516-32AB-69A9-B476-8ED663A8E0F5}"/>
                    </a:ext>
                  </a:extLst>
                </p:cNvPr>
                <p:cNvGrpSpPr/>
                <p:nvPr/>
              </p:nvGrpSpPr>
              <p:grpSpPr>
                <a:xfrm>
                  <a:off x="6148325" y="3961130"/>
                  <a:ext cx="1002411" cy="754761"/>
                  <a:chOff x="6720205" y="4343400"/>
                  <a:chExt cx="1670685" cy="1257935"/>
                </a:xfrm>
              </p:grpSpPr>
              <p:sp>
                <p:nvSpPr>
                  <p:cNvPr id="39" name="object 49">
                    <a:extLst>
                      <a:ext uri="{FF2B5EF4-FFF2-40B4-BE49-F238E27FC236}">
                        <a16:creationId xmlns:a16="http://schemas.microsoft.com/office/drawing/2014/main" id="{81FBFA4C-B3E0-E633-736D-CEEB4D88BCB4}"/>
                      </a:ext>
                    </a:extLst>
                  </p:cNvPr>
                  <p:cNvSpPr/>
                  <p:nvPr/>
                </p:nvSpPr>
                <p:spPr>
                  <a:xfrm>
                    <a:off x="6720840" y="4498339"/>
                    <a:ext cx="1616710" cy="1102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709" h="1102360">
                        <a:moveTo>
                          <a:pt x="0" y="1102360"/>
                        </a:moveTo>
                        <a:lnTo>
                          <a:pt x="66832" y="1101882"/>
                        </a:lnTo>
                        <a:lnTo>
                          <a:pt x="132081" y="1100448"/>
                        </a:lnTo>
                        <a:lnTo>
                          <a:pt x="195759" y="1098058"/>
                        </a:lnTo>
                        <a:lnTo>
                          <a:pt x="257876" y="1094712"/>
                        </a:lnTo>
                        <a:lnTo>
                          <a:pt x="318445" y="1090410"/>
                        </a:lnTo>
                        <a:lnTo>
                          <a:pt x="377475" y="1085152"/>
                        </a:lnTo>
                        <a:lnTo>
                          <a:pt x="434978" y="1078938"/>
                        </a:lnTo>
                        <a:lnTo>
                          <a:pt x="490966" y="1071768"/>
                        </a:lnTo>
                        <a:lnTo>
                          <a:pt x="545450" y="1063641"/>
                        </a:lnTo>
                        <a:lnTo>
                          <a:pt x="598441" y="1054558"/>
                        </a:lnTo>
                        <a:lnTo>
                          <a:pt x="649949" y="1044518"/>
                        </a:lnTo>
                        <a:lnTo>
                          <a:pt x="699988" y="1033522"/>
                        </a:lnTo>
                        <a:lnTo>
                          <a:pt x="748567" y="1021569"/>
                        </a:lnTo>
                        <a:lnTo>
                          <a:pt x="795698" y="1008659"/>
                        </a:lnTo>
                        <a:lnTo>
                          <a:pt x="841392" y="994792"/>
                        </a:lnTo>
                        <a:lnTo>
                          <a:pt x="885660" y="979969"/>
                        </a:lnTo>
                        <a:lnTo>
                          <a:pt x="928514" y="964189"/>
                        </a:lnTo>
                        <a:lnTo>
                          <a:pt x="969964" y="947452"/>
                        </a:lnTo>
                        <a:lnTo>
                          <a:pt x="1010023" y="929758"/>
                        </a:lnTo>
                        <a:lnTo>
                          <a:pt x="1048701" y="911106"/>
                        </a:lnTo>
                        <a:lnTo>
                          <a:pt x="1086010" y="891498"/>
                        </a:lnTo>
                        <a:lnTo>
                          <a:pt x="1121960" y="870932"/>
                        </a:lnTo>
                        <a:lnTo>
                          <a:pt x="1156563" y="849409"/>
                        </a:lnTo>
                        <a:lnTo>
                          <a:pt x="1189831" y="826928"/>
                        </a:lnTo>
                        <a:lnTo>
                          <a:pt x="1221774" y="803490"/>
                        </a:lnTo>
                        <a:lnTo>
                          <a:pt x="1252403" y="779095"/>
                        </a:lnTo>
                        <a:lnTo>
                          <a:pt x="1281731" y="753742"/>
                        </a:lnTo>
                        <a:lnTo>
                          <a:pt x="1309767" y="727431"/>
                        </a:lnTo>
                        <a:lnTo>
                          <a:pt x="1336524" y="700162"/>
                        </a:lnTo>
                        <a:lnTo>
                          <a:pt x="1386244" y="642752"/>
                        </a:lnTo>
                        <a:lnTo>
                          <a:pt x="1430980" y="581510"/>
                        </a:lnTo>
                        <a:lnTo>
                          <a:pt x="1470822" y="516435"/>
                        </a:lnTo>
                        <a:lnTo>
                          <a:pt x="1488936" y="482461"/>
                        </a:lnTo>
                        <a:lnTo>
                          <a:pt x="1505860" y="447528"/>
                        </a:lnTo>
                        <a:lnTo>
                          <a:pt x="1521605" y="411637"/>
                        </a:lnTo>
                        <a:lnTo>
                          <a:pt x="1536183" y="374787"/>
                        </a:lnTo>
                        <a:lnTo>
                          <a:pt x="1549605" y="336979"/>
                        </a:lnTo>
                        <a:lnTo>
                          <a:pt x="1561882" y="298212"/>
                        </a:lnTo>
                        <a:lnTo>
                          <a:pt x="1573026" y="258487"/>
                        </a:lnTo>
                        <a:lnTo>
                          <a:pt x="1583047" y="217803"/>
                        </a:lnTo>
                        <a:lnTo>
                          <a:pt x="1591957" y="176160"/>
                        </a:lnTo>
                        <a:lnTo>
                          <a:pt x="1599767" y="133558"/>
                        </a:lnTo>
                        <a:lnTo>
                          <a:pt x="1606488" y="89998"/>
                        </a:lnTo>
                        <a:lnTo>
                          <a:pt x="1612132" y="45478"/>
                        </a:lnTo>
                        <a:lnTo>
                          <a:pt x="1616709" y="0"/>
                        </a:lnTo>
                      </a:path>
                    </a:pathLst>
                  </a:custGeom>
                  <a:ln w="317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 sz="1600"/>
                  </a:p>
                </p:txBody>
              </p:sp>
              <p:sp>
                <p:nvSpPr>
                  <p:cNvPr id="40" name="object 50">
                    <a:extLst>
                      <a:ext uri="{FF2B5EF4-FFF2-40B4-BE49-F238E27FC236}">
                        <a16:creationId xmlns:a16="http://schemas.microsoft.com/office/drawing/2014/main" id="{FA78E98E-CD80-2397-6D5A-50EF69E2367D}"/>
                      </a:ext>
                    </a:extLst>
                  </p:cNvPr>
                  <p:cNvSpPr/>
                  <p:nvPr/>
                </p:nvSpPr>
                <p:spPr>
                  <a:xfrm>
                    <a:off x="8282940" y="4343400"/>
                    <a:ext cx="107950" cy="1638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950" h="163829">
                        <a:moveTo>
                          <a:pt x="60959" y="0"/>
                        </a:moveTo>
                        <a:lnTo>
                          <a:pt x="0" y="160019"/>
                        </a:lnTo>
                        <a:lnTo>
                          <a:pt x="107950" y="163830"/>
                        </a:lnTo>
                        <a:lnTo>
                          <a:pt x="60959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</p:spPr>
                <p:txBody>
                  <a:bodyPr wrap="square" lIns="0" tIns="0" rIns="0" bIns="0" rtlCol="0"/>
                  <a:lstStyle/>
                  <a:p>
                    <a:endParaRPr sz="1600"/>
                  </a:p>
                </p:txBody>
              </p:sp>
            </p:grpSp>
            <p:sp>
              <p:nvSpPr>
                <p:cNvPr id="38" name="object 51">
                  <a:extLst>
                    <a:ext uri="{FF2B5EF4-FFF2-40B4-BE49-F238E27FC236}">
                      <a16:creationId xmlns:a16="http://schemas.microsoft.com/office/drawing/2014/main" id="{1CBE1062-E3FE-6777-F161-947E11C387D4}"/>
                    </a:ext>
                  </a:extLst>
                </p:cNvPr>
                <p:cNvSpPr txBox="1"/>
                <p:nvPr/>
              </p:nvSpPr>
              <p:spPr>
                <a:xfrm>
                  <a:off x="6583807" y="4311650"/>
                  <a:ext cx="103632" cy="259045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600" spc="-1445" dirty="0">
                      <a:solidFill>
                        <a:srgbClr val="3B3B3B"/>
                      </a:solidFill>
                      <a:latin typeface="Arial MT"/>
                      <a:cs typeface="Arial MT"/>
                    </a:rPr>
                    <a:t>ε</a:t>
                  </a:r>
                  <a:endParaRPr sz="1600">
                    <a:latin typeface="Arial MT"/>
                    <a:cs typeface="Arial MT"/>
                  </a:endParaRPr>
                </a:p>
              </p:txBody>
            </p:sp>
          </p:grpSp>
        </p:grp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0386776-0F31-09DA-9C5F-1958FACD564D}"/>
              </a:ext>
            </a:extLst>
          </p:cNvPr>
          <p:cNvGrpSpPr/>
          <p:nvPr/>
        </p:nvGrpSpPr>
        <p:grpSpPr>
          <a:xfrm>
            <a:off x="507519" y="952172"/>
            <a:ext cx="1895475" cy="881652"/>
            <a:chOff x="507519" y="952172"/>
            <a:chExt cx="1895475" cy="881652"/>
          </a:xfrm>
        </p:grpSpPr>
        <p:sp>
          <p:nvSpPr>
            <p:cNvPr id="45" name="object 3">
              <a:extLst>
                <a:ext uri="{FF2B5EF4-FFF2-40B4-BE49-F238E27FC236}">
                  <a16:creationId xmlns:a16="http://schemas.microsoft.com/office/drawing/2014/main" id="{AEDA2083-3276-B74B-1136-3F5225D1391A}"/>
                </a:ext>
              </a:extLst>
            </p:cNvPr>
            <p:cNvSpPr txBox="1"/>
            <p:nvPr/>
          </p:nvSpPr>
          <p:spPr>
            <a:xfrm>
              <a:off x="507519" y="952172"/>
              <a:ext cx="1895475" cy="852156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460375" indent="-448309">
                <a:lnSpc>
                  <a:spcPct val="100000"/>
                </a:lnSpc>
                <a:spcBef>
                  <a:spcPts val="825"/>
                </a:spcBef>
                <a:buClr>
                  <a:srgbClr val="CC9900"/>
                </a:buClr>
                <a:buSzPct val="69642"/>
                <a:buFont typeface="Palatino Linotype"/>
                <a:buChar char="•"/>
                <a:tabLst>
                  <a:tab pos="460375" algn="l"/>
                  <a:tab pos="461009" algn="l"/>
                </a:tabLst>
              </a:pPr>
              <a:r>
                <a:rPr sz="2800" spc="-5" dirty="0">
                  <a:solidFill>
                    <a:srgbClr val="29292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归纳部分</a:t>
              </a:r>
              <a:endParaRPr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461645">
                <a:lnSpc>
                  <a:spcPct val="100000"/>
                </a:lnSpc>
                <a:spcBef>
                  <a:spcPts val="625"/>
                </a:spcBef>
                <a:tabLst>
                  <a:tab pos="901065" algn="l"/>
                </a:tabLst>
              </a:pPr>
              <a:r>
                <a:rPr sz="1550" spc="10" dirty="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–	</a:t>
              </a:r>
              <a:r>
                <a:rPr lang="en-US" sz="1550" spc="10" dirty="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endParaRPr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46" name="图片 45" descr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%\item[\textcolor{blue}{\LARGE\textbullet}]&#10;&#10;\begin{document}&#10;&#10;$R_1 | R_2$ &#10;&#10;\end{document}" title="IguanaTex Bitmap Display">
              <a:extLst>
                <a:ext uri="{FF2B5EF4-FFF2-40B4-BE49-F238E27FC236}">
                  <a16:creationId xmlns:a16="http://schemas.microsoft.com/office/drawing/2014/main" id="{17420CCC-3C3F-E2E4-6519-18521D79F82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200" y="1579369"/>
              <a:ext cx="617243" cy="254455"/>
            </a:xfrm>
            <a:prstGeom prst="rect">
              <a:avLst/>
            </a:prstGeom>
          </p:spPr>
        </p:pic>
      </p:grpSp>
      <p:sp>
        <p:nvSpPr>
          <p:cNvPr id="13" name="object 2">
            <a:extLst>
              <a:ext uri="{FF2B5EF4-FFF2-40B4-BE49-F238E27FC236}">
                <a16:creationId xmlns:a16="http://schemas.microsoft.com/office/drawing/2014/main" id="{5A279A04-06DA-E1B8-0F36-BEBE0ADC29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6864581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RE⟹NFA(Thompson</a:t>
            </a:r>
            <a:r>
              <a:rPr lang="zh-CN" altLang="en-US" spc="-5" dirty="0">
                <a:solidFill>
                  <a:schemeClr val="bg1"/>
                </a:solidFill>
              </a:rPr>
              <a:t>算法</a:t>
            </a:r>
            <a:r>
              <a:rPr lang="en-US" altLang="zh-CN" spc="-5" dirty="0">
                <a:solidFill>
                  <a:schemeClr val="bg1"/>
                </a:solidFill>
              </a:rPr>
              <a:t>)</a:t>
            </a:r>
            <a:endParaRPr spc="-10" dirty="0">
              <a:solidFill>
                <a:schemeClr val="bg1"/>
              </a:solidFill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550296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 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62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AF3FD49-3886-CADF-2181-F41FB75B0630}"/>
              </a:ext>
            </a:extLst>
          </p:cNvPr>
          <p:cNvGrpSpPr/>
          <p:nvPr/>
        </p:nvGrpSpPr>
        <p:grpSpPr>
          <a:xfrm>
            <a:off x="507519" y="952172"/>
            <a:ext cx="1895475" cy="852156"/>
            <a:chOff x="507519" y="952172"/>
            <a:chExt cx="1895475" cy="852156"/>
          </a:xfrm>
        </p:grpSpPr>
        <p:pic>
          <p:nvPicPr>
            <p:cNvPr id="14" name="图片 13" descr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%\item[\textcolor{blue}{\LARGE\textbullet}]&#10;&#10;\begin{document}&#10;&#10;$R_1R_2$ &#10;&#10;\end{document}" title="IguanaTex Bitmap Display">
              <a:extLst>
                <a:ext uri="{FF2B5EF4-FFF2-40B4-BE49-F238E27FC236}">
                  <a16:creationId xmlns:a16="http://schemas.microsoft.com/office/drawing/2014/main" id="{3715D0C3-82DD-606C-539B-D13A75AFAAF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200" y="1579369"/>
              <a:ext cx="547961" cy="212886"/>
            </a:xfrm>
            <a:prstGeom prst="rect">
              <a:avLst/>
            </a:prstGeom>
          </p:spPr>
        </p:pic>
        <p:sp>
          <p:nvSpPr>
            <p:cNvPr id="3" name="object 3"/>
            <p:cNvSpPr txBox="1"/>
            <p:nvPr/>
          </p:nvSpPr>
          <p:spPr>
            <a:xfrm>
              <a:off x="507519" y="952172"/>
              <a:ext cx="1895475" cy="852156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460375" indent="-448309">
                <a:lnSpc>
                  <a:spcPct val="100000"/>
                </a:lnSpc>
                <a:spcBef>
                  <a:spcPts val="825"/>
                </a:spcBef>
                <a:buClr>
                  <a:srgbClr val="CC9900"/>
                </a:buClr>
                <a:buSzPct val="69642"/>
                <a:buFont typeface="Palatino Linotype"/>
                <a:buChar char="•"/>
                <a:tabLst>
                  <a:tab pos="460375" algn="l"/>
                  <a:tab pos="461009" algn="l"/>
                </a:tabLst>
              </a:pPr>
              <a:r>
                <a:rPr sz="2800" spc="-5" dirty="0">
                  <a:solidFill>
                    <a:srgbClr val="29292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归纳部分</a:t>
              </a:r>
              <a:endParaRPr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461645">
                <a:lnSpc>
                  <a:spcPct val="100000"/>
                </a:lnSpc>
                <a:spcBef>
                  <a:spcPts val="625"/>
                </a:spcBef>
                <a:tabLst>
                  <a:tab pos="901065" algn="l"/>
                </a:tabLst>
              </a:pPr>
              <a:r>
                <a:rPr sz="1550" spc="10" dirty="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–	</a:t>
              </a:r>
              <a:r>
                <a:rPr lang="en-US" sz="1550" spc="10" dirty="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endParaRPr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FB5B825-5915-637A-360B-AF5AC85FCB09}"/>
              </a:ext>
            </a:extLst>
          </p:cNvPr>
          <p:cNvGrpSpPr/>
          <p:nvPr/>
        </p:nvGrpSpPr>
        <p:grpSpPr>
          <a:xfrm>
            <a:off x="1826567" y="2674620"/>
            <a:ext cx="2615756" cy="1508760"/>
            <a:chOff x="1826567" y="2674620"/>
            <a:chExt cx="2615756" cy="1508760"/>
          </a:xfrm>
        </p:grpSpPr>
        <p:sp>
          <p:nvSpPr>
            <p:cNvPr id="60" name="object 3">
              <a:extLst>
                <a:ext uri="{FF2B5EF4-FFF2-40B4-BE49-F238E27FC236}">
                  <a16:creationId xmlns:a16="http://schemas.microsoft.com/office/drawing/2014/main" id="{1A36E0B7-30CC-AB4A-318B-11FA4997F0D2}"/>
                </a:ext>
              </a:extLst>
            </p:cNvPr>
            <p:cNvSpPr/>
            <p:nvPr/>
          </p:nvSpPr>
          <p:spPr>
            <a:xfrm>
              <a:off x="2247763" y="2674620"/>
              <a:ext cx="2194560" cy="1508760"/>
            </a:xfrm>
            <a:custGeom>
              <a:avLst/>
              <a:gdLst/>
              <a:ahLst/>
              <a:cxnLst/>
              <a:rect l="l" t="t" r="r" b="b"/>
              <a:pathLst>
                <a:path w="3657600" h="2514600">
                  <a:moveTo>
                    <a:pt x="3657600" y="0"/>
                  </a:moveTo>
                  <a:lnTo>
                    <a:pt x="0" y="0"/>
                  </a:lnTo>
                  <a:lnTo>
                    <a:pt x="0" y="2514600"/>
                  </a:lnTo>
                  <a:lnTo>
                    <a:pt x="1828800" y="2514600"/>
                  </a:lnTo>
                  <a:lnTo>
                    <a:pt x="3657600" y="2514600"/>
                  </a:lnTo>
                  <a:lnTo>
                    <a:pt x="3657600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61" name="object 4">
              <a:extLst>
                <a:ext uri="{FF2B5EF4-FFF2-40B4-BE49-F238E27FC236}">
                  <a16:creationId xmlns:a16="http://schemas.microsoft.com/office/drawing/2014/main" id="{3F7F38CB-7CA6-5B9A-779C-A59A699F0342}"/>
                </a:ext>
              </a:extLst>
            </p:cNvPr>
            <p:cNvSpPr/>
            <p:nvPr/>
          </p:nvSpPr>
          <p:spPr>
            <a:xfrm>
              <a:off x="2247763" y="2674620"/>
              <a:ext cx="2194560" cy="1508760"/>
            </a:xfrm>
            <a:custGeom>
              <a:avLst/>
              <a:gdLst/>
              <a:ahLst/>
              <a:cxnLst/>
              <a:rect l="l" t="t" r="r" b="b"/>
              <a:pathLst>
                <a:path w="3657600" h="2514600">
                  <a:moveTo>
                    <a:pt x="1828800" y="2514600"/>
                  </a:moveTo>
                  <a:lnTo>
                    <a:pt x="0" y="2514600"/>
                  </a:lnTo>
                  <a:lnTo>
                    <a:pt x="0" y="0"/>
                  </a:lnTo>
                  <a:lnTo>
                    <a:pt x="3657600" y="0"/>
                  </a:lnTo>
                  <a:lnTo>
                    <a:pt x="3657600" y="2514600"/>
                  </a:lnTo>
                  <a:lnTo>
                    <a:pt x="1828800" y="25146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21" name="object 5">
              <a:extLst>
                <a:ext uri="{FF2B5EF4-FFF2-40B4-BE49-F238E27FC236}">
                  <a16:creationId xmlns:a16="http://schemas.microsoft.com/office/drawing/2014/main" id="{EB50F821-B101-9539-608A-F26BC5F0412C}"/>
                </a:ext>
              </a:extLst>
            </p:cNvPr>
            <p:cNvSpPr txBox="1"/>
            <p:nvPr/>
          </p:nvSpPr>
          <p:spPr>
            <a:xfrm>
              <a:off x="3210930" y="3850385"/>
              <a:ext cx="268605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1600" dirty="0">
                  <a:solidFill>
                    <a:srgbClr val="3B3B3B"/>
                  </a:solidFill>
                  <a:latin typeface="Arial MT"/>
                  <a:cs typeface="Arial MT"/>
                </a:rPr>
                <a:t>R</a:t>
              </a:r>
              <a:r>
                <a:rPr sz="1600" baseline="-32986" dirty="0">
                  <a:solidFill>
                    <a:srgbClr val="3B3B3B"/>
                  </a:solidFill>
                  <a:latin typeface="Arial MT"/>
                  <a:cs typeface="Arial MT"/>
                </a:rPr>
                <a:t>1</a:t>
              </a:r>
              <a:endParaRPr sz="1600" baseline="-32986">
                <a:latin typeface="Arial MT"/>
                <a:cs typeface="Arial MT"/>
              </a:endParaRPr>
            </a:p>
          </p:txBody>
        </p:sp>
        <p:sp>
          <p:nvSpPr>
            <p:cNvPr id="45" name="object 8">
              <a:extLst>
                <a:ext uri="{FF2B5EF4-FFF2-40B4-BE49-F238E27FC236}">
                  <a16:creationId xmlns:a16="http://schemas.microsoft.com/office/drawing/2014/main" id="{482FC286-951D-A182-E728-EB1648182A40}"/>
                </a:ext>
              </a:extLst>
            </p:cNvPr>
            <p:cNvSpPr/>
            <p:nvPr/>
          </p:nvSpPr>
          <p:spPr>
            <a:xfrm>
              <a:off x="2933563" y="2811780"/>
              <a:ext cx="822960" cy="960120"/>
            </a:xfrm>
            <a:custGeom>
              <a:avLst/>
              <a:gdLst/>
              <a:ahLst/>
              <a:cxnLst/>
              <a:rect l="l" t="t" r="r" b="b"/>
              <a:pathLst>
                <a:path w="1371600" h="1600200">
                  <a:moveTo>
                    <a:pt x="877187" y="1445260"/>
                  </a:moveTo>
                  <a:lnTo>
                    <a:pt x="520700" y="1445260"/>
                  </a:lnTo>
                  <a:lnTo>
                    <a:pt x="547969" y="1497949"/>
                  </a:lnTo>
                  <a:lnTo>
                    <a:pt x="580359" y="1540946"/>
                  </a:lnTo>
                  <a:lnTo>
                    <a:pt x="616894" y="1573093"/>
                  </a:lnTo>
                  <a:lnTo>
                    <a:pt x="656600" y="1593230"/>
                  </a:lnTo>
                  <a:lnTo>
                    <a:pt x="698500" y="1600200"/>
                  </a:lnTo>
                  <a:lnTo>
                    <a:pt x="738088" y="1594223"/>
                  </a:lnTo>
                  <a:lnTo>
                    <a:pt x="775721" y="1576962"/>
                  </a:lnTo>
                  <a:lnTo>
                    <a:pt x="810533" y="1549414"/>
                  </a:lnTo>
                  <a:lnTo>
                    <a:pt x="841658" y="1512581"/>
                  </a:lnTo>
                  <a:lnTo>
                    <a:pt x="868228" y="1467460"/>
                  </a:lnTo>
                  <a:lnTo>
                    <a:pt x="877187" y="1445260"/>
                  </a:lnTo>
                  <a:close/>
                </a:path>
                <a:path w="1371600" h="1600200">
                  <a:moveTo>
                    <a:pt x="334010" y="146050"/>
                  </a:moveTo>
                  <a:lnTo>
                    <a:pt x="270338" y="163503"/>
                  </a:lnTo>
                  <a:lnTo>
                    <a:pt x="211681" y="211620"/>
                  </a:lnTo>
                  <a:lnTo>
                    <a:pt x="185879" y="245188"/>
                  </a:lnTo>
                  <a:lnTo>
                    <a:pt x="163307" y="284034"/>
                  </a:lnTo>
                  <a:lnTo>
                    <a:pt x="144621" y="327363"/>
                  </a:lnTo>
                  <a:lnTo>
                    <a:pt x="130481" y="374379"/>
                  </a:lnTo>
                  <a:lnTo>
                    <a:pt x="121545" y="424285"/>
                  </a:lnTo>
                  <a:lnTo>
                    <a:pt x="118472" y="476288"/>
                  </a:lnTo>
                  <a:lnTo>
                    <a:pt x="121919" y="529589"/>
                  </a:lnTo>
                  <a:lnTo>
                    <a:pt x="89076" y="542425"/>
                  </a:lnTo>
                  <a:lnTo>
                    <a:pt x="59831" y="567078"/>
                  </a:lnTo>
                  <a:lnTo>
                    <a:pt x="35242" y="601821"/>
                  </a:lnTo>
                  <a:lnTo>
                    <a:pt x="16368" y="644924"/>
                  </a:lnTo>
                  <a:lnTo>
                    <a:pt x="4268" y="694660"/>
                  </a:lnTo>
                  <a:lnTo>
                    <a:pt x="0" y="749300"/>
                  </a:lnTo>
                  <a:lnTo>
                    <a:pt x="4444" y="807759"/>
                  </a:lnTo>
                  <a:lnTo>
                    <a:pt x="17462" y="859789"/>
                  </a:lnTo>
                  <a:lnTo>
                    <a:pt x="38576" y="903247"/>
                  </a:lnTo>
                  <a:lnTo>
                    <a:pt x="67310" y="935989"/>
                  </a:lnTo>
                  <a:lnTo>
                    <a:pt x="51375" y="969228"/>
                  </a:lnTo>
                  <a:lnTo>
                    <a:pt x="39846" y="1005681"/>
                  </a:lnTo>
                  <a:lnTo>
                    <a:pt x="32841" y="1044753"/>
                  </a:lnTo>
                  <a:lnTo>
                    <a:pt x="30480" y="1085850"/>
                  </a:lnTo>
                  <a:lnTo>
                    <a:pt x="33660" y="1136279"/>
                  </a:lnTo>
                  <a:lnTo>
                    <a:pt x="43172" y="1182310"/>
                  </a:lnTo>
                  <a:lnTo>
                    <a:pt x="58971" y="1222810"/>
                  </a:lnTo>
                  <a:lnTo>
                    <a:pt x="81013" y="1256644"/>
                  </a:lnTo>
                  <a:lnTo>
                    <a:pt x="109253" y="1282681"/>
                  </a:lnTo>
                  <a:lnTo>
                    <a:pt x="143646" y="1299787"/>
                  </a:lnTo>
                  <a:lnTo>
                    <a:pt x="184150" y="1306829"/>
                  </a:lnTo>
                  <a:lnTo>
                    <a:pt x="208238" y="1363650"/>
                  </a:lnTo>
                  <a:lnTo>
                    <a:pt x="238007" y="1411722"/>
                  </a:lnTo>
                  <a:lnTo>
                    <a:pt x="272573" y="1450339"/>
                  </a:lnTo>
                  <a:lnTo>
                    <a:pt x="311055" y="1478797"/>
                  </a:lnTo>
                  <a:lnTo>
                    <a:pt x="352571" y="1496389"/>
                  </a:lnTo>
                  <a:lnTo>
                    <a:pt x="396239" y="1502410"/>
                  </a:lnTo>
                  <a:lnTo>
                    <a:pt x="456049" y="1498480"/>
                  </a:lnTo>
                  <a:lnTo>
                    <a:pt x="485139" y="1487169"/>
                  </a:lnTo>
                  <a:lnTo>
                    <a:pt x="500895" y="1469191"/>
                  </a:lnTo>
                  <a:lnTo>
                    <a:pt x="520700" y="1445260"/>
                  </a:lnTo>
                  <a:lnTo>
                    <a:pt x="877187" y="1445260"/>
                  </a:lnTo>
                  <a:lnTo>
                    <a:pt x="889377" y="1415053"/>
                  </a:lnTo>
                  <a:lnTo>
                    <a:pt x="904239" y="1356360"/>
                  </a:lnTo>
                  <a:lnTo>
                    <a:pt x="1100522" y="1356360"/>
                  </a:lnTo>
                  <a:lnTo>
                    <a:pt x="1131570" y="1317625"/>
                  </a:lnTo>
                  <a:lnTo>
                    <a:pt x="1153834" y="1274707"/>
                  </a:lnTo>
                  <a:lnTo>
                    <a:pt x="1170622" y="1225272"/>
                  </a:lnTo>
                  <a:lnTo>
                    <a:pt x="1181219" y="1170419"/>
                  </a:lnTo>
                  <a:lnTo>
                    <a:pt x="1184910" y="1111250"/>
                  </a:lnTo>
                  <a:lnTo>
                    <a:pt x="1219074" y="1098955"/>
                  </a:lnTo>
                  <a:lnTo>
                    <a:pt x="1280160" y="1051089"/>
                  </a:lnTo>
                  <a:lnTo>
                    <a:pt x="1306140" y="1017001"/>
                  </a:lnTo>
                  <a:lnTo>
                    <a:pt x="1328451" y="977133"/>
                  </a:lnTo>
                  <a:lnTo>
                    <a:pt x="1346623" y="932227"/>
                  </a:lnTo>
                  <a:lnTo>
                    <a:pt x="1360185" y="883024"/>
                  </a:lnTo>
                  <a:lnTo>
                    <a:pt x="1368668" y="830268"/>
                  </a:lnTo>
                  <a:lnTo>
                    <a:pt x="1371600" y="774700"/>
                  </a:lnTo>
                  <a:lnTo>
                    <a:pt x="1368345" y="718939"/>
                  </a:lnTo>
                  <a:lnTo>
                    <a:pt x="1358900" y="664845"/>
                  </a:lnTo>
                  <a:lnTo>
                    <a:pt x="1343739" y="613608"/>
                  </a:lnTo>
                  <a:lnTo>
                    <a:pt x="1323339" y="566420"/>
                  </a:lnTo>
                  <a:lnTo>
                    <a:pt x="1329809" y="541198"/>
                  </a:lnTo>
                  <a:lnTo>
                    <a:pt x="1334135" y="515143"/>
                  </a:lnTo>
                  <a:lnTo>
                    <a:pt x="1336555" y="488374"/>
                  </a:lnTo>
                  <a:lnTo>
                    <a:pt x="1337310" y="461010"/>
                  </a:lnTo>
                  <a:lnTo>
                    <a:pt x="1333123" y="401596"/>
                  </a:lnTo>
                  <a:lnTo>
                    <a:pt x="1321176" y="346380"/>
                  </a:lnTo>
                  <a:lnTo>
                    <a:pt x="1302385" y="297021"/>
                  </a:lnTo>
                  <a:lnTo>
                    <a:pt x="1277667" y="255175"/>
                  </a:lnTo>
                  <a:lnTo>
                    <a:pt x="1247939" y="222502"/>
                  </a:lnTo>
                  <a:lnTo>
                    <a:pt x="1214120" y="200660"/>
                  </a:lnTo>
                  <a:lnTo>
                    <a:pt x="1212380" y="191770"/>
                  </a:lnTo>
                  <a:lnTo>
                    <a:pt x="441960" y="191770"/>
                  </a:lnTo>
                  <a:lnTo>
                    <a:pt x="417056" y="171946"/>
                  </a:lnTo>
                  <a:lnTo>
                    <a:pt x="390366" y="157003"/>
                  </a:lnTo>
                  <a:lnTo>
                    <a:pt x="362485" y="148014"/>
                  </a:lnTo>
                  <a:lnTo>
                    <a:pt x="334010" y="146050"/>
                  </a:lnTo>
                  <a:close/>
                </a:path>
                <a:path w="1371600" h="1600200">
                  <a:moveTo>
                    <a:pt x="1100522" y="1356360"/>
                  </a:moveTo>
                  <a:lnTo>
                    <a:pt x="904239" y="1356360"/>
                  </a:lnTo>
                  <a:lnTo>
                    <a:pt x="926842" y="1375826"/>
                  </a:lnTo>
                  <a:lnTo>
                    <a:pt x="950753" y="1390173"/>
                  </a:lnTo>
                  <a:lnTo>
                    <a:pt x="975856" y="1399043"/>
                  </a:lnTo>
                  <a:lnTo>
                    <a:pt x="1002029" y="1402079"/>
                  </a:lnTo>
                  <a:lnTo>
                    <a:pt x="1039058" y="1396250"/>
                  </a:lnTo>
                  <a:lnTo>
                    <a:pt x="1073467" y="1379497"/>
                  </a:lnTo>
                  <a:lnTo>
                    <a:pt x="1100522" y="1356360"/>
                  </a:lnTo>
                  <a:close/>
                </a:path>
                <a:path w="1371600" h="1600200">
                  <a:moveTo>
                    <a:pt x="593089" y="46989"/>
                  </a:moveTo>
                  <a:lnTo>
                    <a:pt x="521238" y="72349"/>
                  </a:lnTo>
                  <a:lnTo>
                    <a:pt x="490037" y="102402"/>
                  </a:lnTo>
                  <a:lnTo>
                    <a:pt x="463285" y="142575"/>
                  </a:lnTo>
                  <a:lnTo>
                    <a:pt x="441960" y="191770"/>
                  </a:lnTo>
                  <a:lnTo>
                    <a:pt x="1212380" y="191770"/>
                  </a:lnTo>
                  <a:lnTo>
                    <a:pt x="1203189" y="144785"/>
                  </a:lnTo>
                  <a:lnTo>
                    <a:pt x="1196102" y="125729"/>
                  </a:lnTo>
                  <a:lnTo>
                    <a:pt x="711200" y="125729"/>
                  </a:lnTo>
                  <a:lnTo>
                    <a:pt x="685244" y="93602"/>
                  </a:lnTo>
                  <a:lnTo>
                    <a:pt x="655955" y="69691"/>
                  </a:lnTo>
                  <a:lnTo>
                    <a:pt x="624760" y="54113"/>
                  </a:lnTo>
                  <a:lnTo>
                    <a:pt x="593089" y="46989"/>
                  </a:lnTo>
                  <a:close/>
                </a:path>
                <a:path w="1371600" h="1600200">
                  <a:moveTo>
                    <a:pt x="835660" y="0"/>
                  </a:moveTo>
                  <a:lnTo>
                    <a:pt x="797639" y="8393"/>
                  </a:lnTo>
                  <a:lnTo>
                    <a:pt x="762952" y="32861"/>
                  </a:lnTo>
                  <a:lnTo>
                    <a:pt x="733496" y="72349"/>
                  </a:lnTo>
                  <a:lnTo>
                    <a:pt x="711200" y="125729"/>
                  </a:lnTo>
                  <a:lnTo>
                    <a:pt x="1196102" y="125729"/>
                  </a:lnTo>
                  <a:lnTo>
                    <a:pt x="1185098" y="96143"/>
                  </a:lnTo>
                  <a:lnTo>
                    <a:pt x="1178439" y="85089"/>
                  </a:lnTo>
                  <a:lnTo>
                    <a:pt x="944879" y="85089"/>
                  </a:lnTo>
                  <a:lnTo>
                    <a:pt x="923170" y="49827"/>
                  </a:lnTo>
                  <a:lnTo>
                    <a:pt x="896937" y="23018"/>
                  </a:lnTo>
                  <a:lnTo>
                    <a:pt x="867370" y="5972"/>
                  </a:lnTo>
                  <a:lnTo>
                    <a:pt x="835660" y="0"/>
                  </a:lnTo>
                  <a:close/>
                </a:path>
                <a:path w="1371600" h="1600200">
                  <a:moveTo>
                    <a:pt x="1062989" y="0"/>
                  </a:moveTo>
                  <a:lnTo>
                    <a:pt x="1029176" y="5794"/>
                  </a:lnTo>
                  <a:lnTo>
                    <a:pt x="997267" y="22542"/>
                  </a:lnTo>
                  <a:lnTo>
                    <a:pt x="968692" y="49291"/>
                  </a:lnTo>
                  <a:lnTo>
                    <a:pt x="944879" y="85089"/>
                  </a:lnTo>
                  <a:lnTo>
                    <a:pt x="1178439" y="85089"/>
                  </a:lnTo>
                  <a:lnTo>
                    <a:pt x="1160938" y="56038"/>
                  </a:lnTo>
                  <a:lnTo>
                    <a:pt x="1131805" y="25776"/>
                  </a:lnTo>
                  <a:lnTo>
                    <a:pt x="1098791" y="6661"/>
                  </a:lnTo>
                  <a:lnTo>
                    <a:pt x="1062989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46" name="object 9">
              <a:extLst>
                <a:ext uri="{FF2B5EF4-FFF2-40B4-BE49-F238E27FC236}">
                  <a16:creationId xmlns:a16="http://schemas.microsoft.com/office/drawing/2014/main" id="{D05A3C62-4C76-57F7-E391-8333F6F7A2F7}"/>
                </a:ext>
              </a:extLst>
            </p:cNvPr>
            <p:cNvSpPr/>
            <p:nvPr/>
          </p:nvSpPr>
          <p:spPr>
            <a:xfrm>
              <a:off x="2933563" y="2811780"/>
              <a:ext cx="822960" cy="960120"/>
            </a:xfrm>
            <a:custGeom>
              <a:avLst/>
              <a:gdLst/>
              <a:ahLst/>
              <a:cxnLst/>
              <a:rect l="l" t="t" r="r" b="b"/>
              <a:pathLst>
                <a:path w="1371600" h="1600200">
                  <a:moveTo>
                    <a:pt x="121919" y="529589"/>
                  </a:moveTo>
                  <a:lnTo>
                    <a:pt x="118472" y="476288"/>
                  </a:lnTo>
                  <a:lnTo>
                    <a:pt x="121545" y="424285"/>
                  </a:lnTo>
                  <a:lnTo>
                    <a:pt x="130481" y="374379"/>
                  </a:lnTo>
                  <a:lnTo>
                    <a:pt x="144621" y="327363"/>
                  </a:lnTo>
                  <a:lnTo>
                    <a:pt x="163307" y="284034"/>
                  </a:lnTo>
                  <a:lnTo>
                    <a:pt x="185879" y="245188"/>
                  </a:lnTo>
                  <a:lnTo>
                    <a:pt x="211681" y="211620"/>
                  </a:lnTo>
                  <a:lnTo>
                    <a:pt x="240053" y="184127"/>
                  </a:lnTo>
                  <a:lnTo>
                    <a:pt x="301876" y="150546"/>
                  </a:lnTo>
                  <a:lnTo>
                    <a:pt x="334010" y="146050"/>
                  </a:lnTo>
                  <a:lnTo>
                    <a:pt x="362485" y="148014"/>
                  </a:lnTo>
                  <a:lnTo>
                    <a:pt x="390366" y="157003"/>
                  </a:lnTo>
                  <a:lnTo>
                    <a:pt x="417056" y="171946"/>
                  </a:lnTo>
                  <a:lnTo>
                    <a:pt x="441960" y="191770"/>
                  </a:lnTo>
                  <a:lnTo>
                    <a:pt x="463285" y="142575"/>
                  </a:lnTo>
                  <a:lnTo>
                    <a:pt x="490037" y="102402"/>
                  </a:lnTo>
                  <a:lnTo>
                    <a:pt x="521238" y="72349"/>
                  </a:lnTo>
                  <a:lnTo>
                    <a:pt x="555914" y="53512"/>
                  </a:lnTo>
                  <a:lnTo>
                    <a:pt x="593089" y="46989"/>
                  </a:lnTo>
                  <a:lnTo>
                    <a:pt x="624760" y="54113"/>
                  </a:lnTo>
                  <a:lnTo>
                    <a:pt x="655955" y="69691"/>
                  </a:lnTo>
                  <a:lnTo>
                    <a:pt x="685244" y="93602"/>
                  </a:lnTo>
                  <a:lnTo>
                    <a:pt x="711200" y="125729"/>
                  </a:lnTo>
                  <a:lnTo>
                    <a:pt x="733504" y="72330"/>
                  </a:lnTo>
                  <a:lnTo>
                    <a:pt x="762952" y="32861"/>
                  </a:lnTo>
                  <a:lnTo>
                    <a:pt x="797639" y="8393"/>
                  </a:lnTo>
                  <a:lnTo>
                    <a:pt x="835660" y="0"/>
                  </a:lnTo>
                  <a:lnTo>
                    <a:pt x="867370" y="5972"/>
                  </a:lnTo>
                  <a:lnTo>
                    <a:pt x="896937" y="23018"/>
                  </a:lnTo>
                  <a:lnTo>
                    <a:pt x="923170" y="49827"/>
                  </a:lnTo>
                  <a:lnTo>
                    <a:pt x="944879" y="85089"/>
                  </a:lnTo>
                  <a:lnTo>
                    <a:pt x="968692" y="49291"/>
                  </a:lnTo>
                  <a:lnTo>
                    <a:pt x="997267" y="22542"/>
                  </a:lnTo>
                  <a:lnTo>
                    <a:pt x="1029176" y="5794"/>
                  </a:lnTo>
                  <a:lnTo>
                    <a:pt x="1062989" y="0"/>
                  </a:lnTo>
                  <a:lnTo>
                    <a:pt x="1098791" y="6661"/>
                  </a:lnTo>
                  <a:lnTo>
                    <a:pt x="1131805" y="25776"/>
                  </a:lnTo>
                  <a:lnTo>
                    <a:pt x="1160938" y="56038"/>
                  </a:lnTo>
                  <a:lnTo>
                    <a:pt x="1185098" y="96143"/>
                  </a:lnTo>
                  <a:lnTo>
                    <a:pt x="1203189" y="144785"/>
                  </a:lnTo>
                  <a:lnTo>
                    <a:pt x="1214120" y="200660"/>
                  </a:lnTo>
                  <a:lnTo>
                    <a:pt x="1247939" y="222502"/>
                  </a:lnTo>
                  <a:lnTo>
                    <a:pt x="1277667" y="255175"/>
                  </a:lnTo>
                  <a:lnTo>
                    <a:pt x="1302385" y="297021"/>
                  </a:lnTo>
                  <a:lnTo>
                    <a:pt x="1321176" y="346380"/>
                  </a:lnTo>
                  <a:lnTo>
                    <a:pt x="1333123" y="401596"/>
                  </a:lnTo>
                  <a:lnTo>
                    <a:pt x="1337310" y="461010"/>
                  </a:lnTo>
                  <a:lnTo>
                    <a:pt x="1336555" y="488374"/>
                  </a:lnTo>
                  <a:lnTo>
                    <a:pt x="1334135" y="515143"/>
                  </a:lnTo>
                  <a:lnTo>
                    <a:pt x="1329809" y="541198"/>
                  </a:lnTo>
                  <a:lnTo>
                    <a:pt x="1323339" y="566420"/>
                  </a:lnTo>
                  <a:lnTo>
                    <a:pt x="1343739" y="613608"/>
                  </a:lnTo>
                  <a:lnTo>
                    <a:pt x="1358900" y="664845"/>
                  </a:lnTo>
                  <a:lnTo>
                    <a:pt x="1368345" y="718939"/>
                  </a:lnTo>
                  <a:lnTo>
                    <a:pt x="1371600" y="774700"/>
                  </a:lnTo>
                  <a:lnTo>
                    <a:pt x="1368668" y="830268"/>
                  </a:lnTo>
                  <a:lnTo>
                    <a:pt x="1360185" y="883024"/>
                  </a:lnTo>
                  <a:lnTo>
                    <a:pt x="1346623" y="932227"/>
                  </a:lnTo>
                  <a:lnTo>
                    <a:pt x="1328451" y="977133"/>
                  </a:lnTo>
                  <a:lnTo>
                    <a:pt x="1306140" y="1017001"/>
                  </a:lnTo>
                  <a:lnTo>
                    <a:pt x="1280160" y="1051089"/>
                  </a:lnTo>
                  <a:lnTo>
                    <a:pt x="1250981" y="1078655"/>
                  </a:lnTo>
                  <a:lnTo>
                    <a:pt x="1184910" y="1111250"/>
                  </a:lnTo>
                  <a:lnTo>
                    <a:pt x="1181219" y="1170419"/>
                  </a:lnTo>
                  <a:lnTo>
                    <a:pt x="1170622" y="1225272"/>
                  </a:lnTo>
                  <a:lnTo>
                    <a:pt x="1153834" y="1274707"/>
                  </a:lnTo>
                  <a:lnTo>
                    <a:pt x="1131570" y="1317625"/>
                  </a:lnTo>
                  <a:lnTo>
                    <a:pt x="1104542" y="1352922"/>
                  </a:lnTo>
                  <a:lnTo>
                    <a:pt x="1073467" y="1379497"/>
                  </a:lnTo>
                  <a:lnTo>
                    <a:pt x="1039058" y="1396250"/>
                  </a:lnTo>
                  <a:lnTo>
                    <a:pt x="1002029" y="1402079"/>
                  </a:lnTo>
                  <a:lnTo>
                    <a:pt x="975856" y="1399043"/>
                  </a:lnTo>
                  <a:lnTo>
                    <a:pt x="950753" y="1390173"/>
                  </a:lnTo>
                  <a:lnTo>
                    <a:pt x="926842" y="1375826"/>
                  </a:lnTo>
                  <a:lnTo>
                    <a:pt x="904239" y="1356360"/>
                  </a:lnTo>
                  <a:lnTo>
                    <a:pt x="889377" y="1415053"/>
                  </a:lnTo>
                  <a:lnTo>
                    <a:pt x="868228" y="1467460"/>
                  </a:lnTo>
                  <a:lnTo>
                    <a:pt x="841658" y="1512581"/>
                  </a:lnTo>
                  <a:lnTo>
                    <a:pt x="810533" y="1549414"/>
                  </a:lnTo>
                  <a:lnTo>
                    <a:pt x="775721" y="1576962"/>
                  </a:lnTo>
                  <a:lnTo>
                    <a:pt x="738088" y="1594223"/>
                  </a:lnTo>
                  <a:lnTo>
                    <a:pt x="698500" y="1600200"/>
                  </a:lnTo>
                  <a:lnTo>
                    <a:pt x="656600" y="1593230"/>
                  </a:lnTo>
                  <a:lnTo>
                    <a:pt x="616894" y="1573093"/>
                  </a:lnTo>
                  <a:lnTo>
                    <a:pt x="580359" y="1540946"/>
                  </a:lnTo>
                  <a:lnTo>
                    <a:pt x="547969" y="1497949"/>
                  </a:lnTo>
                  <a:lnTo>
                    <a:pt x="520700" y="1445260"/>
                  </a:lnTo>
                  <a:lnTo>
                    <a:pt x="500895" y="1469191"/>
                  </a:lnTo>
                  <a:lnTo>
                    <a:pt x="485139" y="1487169"/>
                  </a:lnTo>
                  <a:lnTo>
                    <a:pt x="456049" y="1498480"/>
                  </a:lnTo>
                  <a:lnTo>
                    <a:pt x="396239" y="1502410"/>
                  </a:lnTo>
                  <a:lnTo>
                    <a:pt x="352571" y="1496389"/>
                  </a:lnTo>
                  <a:lnTo>
                    <a:pt x="311055" y="1478797"/>
                  </a:lnTo>
                  <a:lnTo>
                    <a:pt x="272573" y="1450339"/>
                  </a:lnTo>
                  <a:lnTo>
                    <a:pt x="238007" y="1411722"/>
                  </a:lnTo>
                  <a:lnTo>
                    <a:pt x="208238" y="1363650"/>
                  </a:lnTo>
                  <a:lnTo>
                    <a:pt x="184150" y="1306829"/>
                  </a:lnTo>
                  <a:lnTo>
                    <a:pt x="143646" y="1299787"/>
                  </a:lnTo>
                  <a:lnTo>
                    <a:pt x="109253" y="1282681"/>
                  </a:lnTo>
                  <a:lnTo>
                    <a:pt x="81013" y="1256644"/>
                  </a:lnTo>
                  <a:lnTo>
                    <a:pt x="58971" y="1222810"/>
                  </a:lnTo>
                  <a:lnTo>
                    <a:pt x="43172" y="1182310"/>
                  </a:lnTo>
                  <a:lnTo>
                    <a:pt x="33660" y="1136279"/>
                  </a:lnTo>
                  <a:lnTo>
                    <a:pt x="30480" y="1085850"/>
                  </a:lnTo>
                  <a:lnTo>
                    <a:pt x="32841" y="1044753"/>
                  </a:lnTo>
                  <a:lnTo>
                    <a:pt x="39846" y="1005681"/>
                  </a:lnTo>
                  <a:lnTo>
                    <a:pt x="51375" y="969228"/>
                  </a:lnTo>
                  <a:lnTo>
                    <a:pt x="67310" y="935989"/>
                  </a:lnTo>
                  <a:lnTo>
                    <a:pt x="38576" y="903247"/>
                  </a:lnTo>
                  <a:lnTo>
                    <a:pt x="17462" y="859789"/>
                  </a:lnTo>
                  <a:lnTo>
                    <a:pt x="4444" y="807759"/>
                  </a:lnTo>
                  <a:lnTo>
                    <a:pt x="0" y="749300"/>
                  </a:lnTo>
                  <a:lnTo>
                    <a:pt x="4268" y="694660"/>
                  </a:lnTo>
                  <a:lnTo>
                    <a:pt x="16368" y="644924"/>
                  </a:lnTo>
                  <a:lnTo>
                    <a:pt x="35242" y="601821"/>
                  </a:lnTo>
                  <a:lnTo>
                    <a:pt x="59831" y="567078"/>
                  </a:lnTo>
                  <a:lnTo>
                    <a:pt x="89076" y="542425"/>
                  </a:lnTo>
                  <a:lnTo>
                    <a:pt x="121919" y="529589"/>
                  </a:lnTo>
                  <a:close/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121919" y="529589"/>
                  </a:moveTo>
                  <a:lnTo>
                    <a:pt x="124221" y="544056"/>
                  </a:lnTo>
                  <a:lnTo>
                    <a:pt x="127000" y="558641"/>
                  </a:lnTo>
                  <a:lnTo>
                    <a:pt x="129778" y="572988"/>
                  </a:lnTo>
                  <a:lnTo>
                    <a:pt x="132080" y="586739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441960" y="191770"/>
                  </a:moveTo>
                  <a:lnTo>
                    <a:pt x="453747" y="203140"/>
                  </a:lnTo>
                  <a:lnTo>
                    <a:pt x="465772" y="216058"/>
                  </a:lnTo>
                  <a:lnTo>
                    <a:pt x="477321" y="230167"/>
                  </a:lnTo>
                  <a:lnTo>
                    <a:pt x="487680" y="245110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711200" y="125729"/>
                  </a:moveTo>
                  <a:lnTo>
                    <a:pt x="707826" y="137795"/>
                  </a:lnTo>
                  <a:lnTo>
                    <a:pt x="705167" y="150812"/>
                  </a:lnTo>
                  <a:lnTo>
                    <a:pt x="702984" y="164306"/>
                  </a:lnTo>
                  <a:lnTo>
                    <a:pt x="701039" y="177800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944879" y="85089"/>
                  </a:moveTo>
                  <a:lnTo>
                    <a:pt x="938113" y="99476"/>
                  </a:lnTo>
                  <a:lnTo>
                    <a:pt x="932656" y="115411"/>
                  </a:lnTo>
                  <a:lnTo>
                    <a:pt x="927913" y="132060"/>
                  </a:lnTo>
                  <a:lnTo>
                    <a:pt x="923289" y="148589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1214120" y="200660"/>
                  </a:moveTo>
                  <a:lnTo>
                    <a:pt x="1215806" y="212863"/>
                  </a:lnTo>
                  <a:lnTo>
                    <a:pt x="1218088" y="227806"/>
                  </a:lnTo>
                  <a:lnTo>
                    <a:pt x="1219656" y="241557"/>
                  </a:lnTo>
                  <a:lnTo>
                    <a:pt x="1219200" y="250189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1323339" y="566420"/>
                  </a:moveTo>
                  <a:lnTo>
                    <a:pt x="1314231" y="594221"/>
                  </a:lnTo>
                  <a:lnTo>
                    <a:pt x="1303813" y="620236"/>
                  </a:lnTo>
                  <a:lnTo>
                    <a:pt x="1291728" y="644108"/>
                  </a:lnTo>
                  <a:lnTo>
                    <a:pt x="1277620" y="665479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1184910" y="1111250"/>
                  </a:moveTo>
                  <a:lnTo>
                    <a:pt x="1177901" y="1028700"/>
                  </a:lnTo>
                  <a:lnTo>
                    <a:pt x="1164590" y="977900"/>
                  </a:lnTo>
                  <a:lnTo>
                    <a:pt x="1144081" y="927523"/>
                  </a:lnTo>
                  <a:lnTo>
                    <a:pt x="1115883" y="882650"/>
                  </a:lnTo>
                  <a:lnTo>
                    <a:pt x="1079500" y="848360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904239" y="1356360"/>
                  </a:moveTo>
                  <a:lnTo>
                    <a:pt x="907414" y="1338480"/>
                  </a:lnTo>
                  <a:lnTo>
                    <a:pt x="909637" y="1320958"/>
                  </a:lnTo>
                  <a:lnTo>
                    <a:pt x="911383" y="1303674"/>
                  </a:lnTo>
                  <a:lnTo>
                    <a:pt x="913129" y="1286510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521969" y="1445260"/>
                  </a:moveTo>
                  <a:lnTo>
                    <a:pt x="515004" y="1430317"/>
                  </a:lnTo>
                  <a:lnTo>
                    <a:pt x="509111" y="1414303"/>
                  </a:lnTo>
                  <a:lnTo>
                    <a:pt x="503932" y="1397575"/>
                  </a:lnTo>
                  <a:lnTo>
                    <a:pt x="499110" y="1380489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184150" y="1306829"/>
                  </a:moveTo>
                  <a:lnTo>
                    <a:pt x="192920" y="1303932"/>
                  </a:lnTo>
                  <a:lnTo>
                    <a:pt x="201930" y="1300797"/>
                  </a:lnTo>
                  <a:lnTo>
                    <a:pt x="210939" y="1297185"/>
                  </a:lnTo>
                  <a:lnTo>
                    <a:pt x="219710" y="1292860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67310" y="935989"/>
                  </a:moveTo>
                  <a:lnTo>
                    <a:pt x="84117" y="949682"/>
                  </a:lnTo>
                  <a:lnTo>
                    <a:pt x="102711" y="960754"/>
                  </a:lnTo>
                  <a:lnTo>
                    <a:pt x="123924" y="967065"/>
                  </a:lnTo>
                  <a:lnTo>
                    <a:pt x="148589" y="966470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47" name="object 10">
              <a:extLst>
                <a:ext uri="{FF2B5EF4-FFF2-40B4-BE49-F238E27FC236}">
                  <a16:creationId xmlns:a16="http://schemas.microsoft.com/office/drawing/2014/main" id="{8C77A477-734D-4B78-0035-3005E61AC499}"/>
                </a:ext>
              </a:extLst>
            </p:cNvPr>
            <p:cNvSpPr/>
            <p:nvPr/>
          </p:nvSpPr>
          <p:spPr>
            <a:xfrm>
              <a:off x="2384923" y="3086100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5334" y="3036"/>
                  </a:lnTo>
                  <a:lnTo>
                    <a:pt x="250031" y="11906"/>
                  </a:lnTo>
                  <a:lnTo>
                    <a:pt x="207347" y="26253"/>
                  </a:lnTo>
                  <a:lnTo>
                    <a:pt x="167639" y="45720"/>
                  </a:lnTo>
                  <a:lnTo>
                    <a:pt x="131266" y="69949"/>
                  </a:lnTo>
                  <a:lnTo>
                    <a:pt x="98583" y="98583"/>
                  </a:lnTo>
                  <a:lnTo>
                    <a:pt x="69949" y="131266"/>
                  </a:lnTo>
                  <a:lnTo>
                    <a:pt x="45719" y="167640"/>
                  </a:lnTo>
                  <a:lnTo>
                    <a:pt x="26253" y="207347"/>
                  </a:lnTo>
                  <a:lnTo>
                    <a:pt x="11906" y="250031"/>
                  </a:lnTo>
                  <a:lnTo>
                    <a:pt x="3036" y="295334"/>
                  </a:lnTo>
                  <a:lnTo>
                    <a:pt x="0" y="342900"/>
                  </a:lnTo>
                  <a:lnTo>
                    <a:pt x="3036" y="390465"/>
                  </a:lnTo>
                  <a:lnTo>
                    <a:pt x="11906" y="435768"/>
                  </a:lnTo>
                  <a:lnTo>
                    <a:pt x="26253" y="478452"/>
                  </a:lnTo>
                  <a:lnTo>
                    <a:pt x="45719" y="518160"/>
                  </a:lnTo>
                  <a:lnTo>
                    <a:pt x="69949" y="554533"/>
                  </a:lnTo>
                  <a:lnTo>
                    <a:pt x="98583" y="587216"/>
                  </a:lnTo>
                  <a:lnTo>
                    <a:pt x="131266" y="615850"/>
                  </a:lnTo>
                  <a:lnTo>
                    <a:pt x="167639" y="640080"/>
                  </a:lnTo>
                  <a:lnTo>
                    <a:pt x="207347" y="659546"/>
                  </a:lnTo>
                  <a:lnTo>
                    <a:pt x="250031" y="673893"/>
                  </a:lnTo>
                  <a:lnTo>
                    <a:pt x="295334" y="682763"/>
                  </a:lnTo>
                  <a:lnTo>
                    <a:pt x="342900" y="685800"/>
                  </a:lnTo>
                  <a:lnTo>
                    <a:pt x="390465" y="682763"/>
                  </a:lnTo>
                  <a:lnTo>
                    <a:pt x="435768" y="673893"/>
                  </a:lnTo>
                  <a:lnTo>
                    <a:pt x="478452" y="659546"/>
                  </a:lnTo>
                  <a:lnTo>
                    <a:pt x="518160" y="640079"/>
                  </a:lnTo>
                  <a:lnTo>
                    <a:pt x="554533" y="615850"/>
                  </a:lnTo>
                  <a:lnTo>
                    <a:pt x="587216" y="587216"/>
                  </a:lnTo>
                  <a:lnTo>
                    <a:pt x="615850" y="554533"/>
                  </a:lnTo>
                  <a:lnTo>
                    <a:pt x="640080" y="518159"/>
                  </a:lnTo>
                  <a:lnTo>
                    <a:pt x="659546" y="478452"/>
                  </a:lnTo>
                  <a:lnTo>
                    <a:pt x="673893" y="435768"/>
                  </a:lnTo>
                  <a:lnTo>
                    <a:pt x="682763" y="390465"/>
                  </a:lnTo>
                  <a:lnTo>
                    <a:pt x="685800" y="342900"/>
                  </a:lnTo>
                  <a:lnTo>
                    <a:pt x="682763" y="295334"/>
                  </a:lnTo>
                  <a:lnTo>
                    <a:pt x="673893" y="250031"/>
                  </a:lnTo>
                  <a:lnTo>
                    <a:pt x="659546" y="207347"/>
                  </a:lnTo>
                  <a:lnTo>
                    <a:pt x="640080" y="167639"/>
                  </a:lnTo>
                  <a:lnTo>
                    <a:pt x="615850" y="131266"/>
                  </a:lnTo>
                  <a:lnTo>
                    <a:pt x="587216" y="98583"/>
                  </a:lnTo>
                  <a:lnTo>
                    <a:pt x="554533" y="69949"/>
                  </a:lnTo>
                  <a:lnTo>
                    <a:pt x="518160" y="45719"/>
                  </a:lnTo>
                  <a:lnTo>
                    <a:pt x="478452" y="26253"/>
                  </a:lnTo>
                  <a:lnTo>
                    <a:pt x="435768" y="11906"/>
                  </a:lnTo>
                  <a:lnTo>
                    <a:pt x="390465" y="3036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48" name="object 11">
              <a:extLst>
                <a:ext uri="{FF2B5EF4-FFF2-40B4-BE49-F238E27FC236}">
                  <a16:creationId xmlns:a16="http://schemas.microsoft.com/office/drawing/2014/main" id="{5B3D6472-A710-5147-9958-A0B718D99465}"/>
                </a:ext>
              </a:extLst>
            </p:cNvPr>
            <p:cNvSpPr/>
            <p:nvPr/>
          </p:nvSpPr>
          <p:spPr>
            <a:xfrm>
              <a:off x="2384923" y="3086100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390465" y="3036"/>
                  </a:lnTo>
                  <a:lnTo>
                    <a:pt x="435768" y="11906"/>
                  </a:lnTo>
                  <a:lnTo>
                    <a:pt x="478452" y="26253"/>
                  </a:lnTo>
                  <a:lnTo>
                    <a:pt x="518160" y="45719"/>
                  </a:lnTo>
                  <a:lnTo>
                    <a:pt x="554533" y="69949"/>
                  </a:lnTo>
                  <a:lnTo>
                    <a:pt x="587216" y="98583"/>
                  </a:lnTo>
                  <a:lnTo>
                    <a:pt x="615850" y="131266"/>
                  </a:lnTo>
                  <a:lnTo>
                    <a:pt x="640080" y="167639"/>
                  </a:lnTo>
                  <a:lnTo>
                    <a:pt x="659546" y="207347"/>
                  </a:lnTo>
                  <a:lnTo>
                    <a:pt x="673893" y="250031"/>
                  </a:lnTo>
                  <a:lnTo>
                    <a:pt x="682763" y="295334"/>
                  </a:lnTo>
                  <a:lnTo>
                    <a:pt x="685800" y="342900"/>
                  </a:lnTo>
                  <a:lnTo>
                    <a:pt x="682763" y="390465"/>
                  </a:lnTo>
                  <a:lnTo>
                    <a:pt x="673893" y="435768"/>
                  </a:lnTo>
                  <a:lnTo>
                    <a:pt x="659546" y="478452"/>
                  </a:lnTo>
                  <a:lnTo>
                    <a:pt x="640080" y="518159"/>
                  </a:lnTo>
                  <a:lnTo>
                    <a:pt x="615850" y="554533"/>
                  </a:lnTo>
                  <a:lnTo>
                    <a:pt x="587216" y="587216"/>
                  </a:lnTo>
                  <a:lnTo>
                    <a:pt x="554533" y="615850"/>
                  </a:lnTo>
                  <a:lnTo>
                    <a:pt x="518160" y="640079"/>
                  </a:lnTo>
                  <a:lnTo>
                    <a:pt x="478452" y="659546"/>
                  </a:lnTo>
                  <a:lnTo>
                    <a:pt x="435768" y="673893"/>
                  </a:lnTo>
                  <a:lnTo>
                    <a:pt x="390465" y="682763"/>
                  </a:lnTo>
                  <a:lnTo>
                    <a:pt x="342900" y="685800"/>
                  </a:lnTo>
                  <a:lnTo>
                    <a:pt x="295334" y="682763"/>
                  </a:lnTo>
                  <a:lnTo>
                    <a:pt x="250031" y="673893"/>
                  </a:lnTo>
                  <a:lnTo>
                    <a:pt x="207347" y="659546"/>
                  </a:lnTo>
                  <a:lnTo>
                    <a:pt x="167639" y="640080"/>
                  </a:lnTo>
                  <a:lnTo>
                    <a:pt x="131266" y="615850"/>
                  </a:lnTo>
                  <a:lnTo>
                    <a:pt x="98583" y="587216"/>
                  </a:lnTo>
                  <a:lnTo>
                    <a:pt x="69949" y="554533"/>
                  </a:lnTo>
                  <a:lnTo>
                    <a:pt x="45719" y="518160"/>
                  </a:lnTo>
                  <a:lnTo>
                    <a:pt x="26253" y="478452"/>
                  </a:lnTo>
                  <a:lnTo>
                    <a:pt x="11906" y="435768"/>
                  </a:lnTo>
                  <a:lnTo>
                    <a:pt x="3036" y="390465"/>
                  </a:lnTo>
                  <a:lnTo>
                    <a:pt x="0" y="342900"/>
                  </a:lnTo>
                  <a:lnTo>
                    <a:pt x="3036" y="295334"/>
                  </a:lnTo>
                  <a:lnTo>
                    <a:pt x="11906" y="250031"/>
                  </a:lnTo>
                  <a:lnTo>
                    <a:pt x="26253" y="207347"/>
                  </a:lnTo>
                  <a:lnTo>
                    <a:pt x="45719" y="167640"/>
                  </a:lnTo>
                  <a:lnTo>
                    <a:pt x="69949" y="131266"/>
                  </a:lnTo>
                  <a:lnTo>
                    <a:pt x="98583" y="98583"/>
                  </a:lnTo>
                  <a:lnTo>
                    <a:pt x="131266" y="69949"/>
                  </a:lnTo>
                  <a:lnTo>
                    <a:pt x="167639" y="45720"/>
                  </a:lnTo>
                  <a:lnTo>
                    <a:pt x="207347" y="26253"/>
                  </a:lnTo>
                  <a:lnTo>
                    <a:pt x="250031" y="11906"/>
                  </a:lnTo>
                  <a:lnTo>
                    <a:pt x="295334" y="3036"/>
                  </a:lnTo>
                  <a:lnTo>
                    <a:pt x="342900" y="0"/>
                  </a:lnTo>
                  <a:close/>
                </a:path>
                <a:path w="685800" h="685800">
                  <a:moveTo>
                    <a:pt x="0" y="0"/>
                  </a:moveTo>
                  <a:lnTo>
                    <a:pt x="0" y="0"/>
                  </a:lnTo>
                </a:path>
                <a:path w="685800" h="685800">
                  <a:moveTo>
                    <a:pt x="685800" y="685800"/>
                  </a:moveTo>
                  <a:lnTo>
                    <a:pt x="685800" y="68580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49" name="object 12">
              <a:extLst>
                <a:ext uri="{FF2B5EF4-FFF2-40B4-BE49-F238E27FC236}">
                  <a16:creationId xmlns:a16="http://schemas.microsoft.com/office/drawing/2014/main" id="{1074BFFA-7084-FC2E-1586-622B5E06C76C}"/>
                </a:ext>
              </a:extLst>
            </p:cNvPr>
            <p:cNvSpPr/>
            <p:nvPr/>
          </p:nvSpPr>
          <p:spPr>
            <a:xfrm>
              <a:off x="3948546" y="3086100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5334" y="3036"/>
                  </a:lnTo>
                  <a:lnTo>
                    <a:pt x="250031" y="11906"/>
                  </a:lnTo>
                  <a:lnTo>
                    <a:pt x="207347" y="26253"/>
                  </a:lnTo>
                  <a:lnTo>
                    <a:pt x="167639" y="45720"/>
                  </a:lnTo>
                  <a:lnTo>
                    <a:pt x="131266" y="69949"/>
                  </a:lnTo>
                  <a:lnTo>
                    <a:pt x="98583" y="98583"/>
                  </a:lnTo>
                  <a:lnTo>
                    <a:pt x="69949" y="131266"/>
                  </a:lnTo>
                  <a:lnTo>
                    <a:pt x="45719" y="167640"/>
                  </a:lnTo>
                  <a:lnTo>
                    <a:pt x="26253" y="207347"/>
                  </a:lnTo>
                  <a:lnTo>
                    <a:pt x="11906" y="250031"/>
                  </a:lnTo>
                  <a:lnTo>
                    <a:pt x="3036" y="295334"/>
                  </a:lnTo>
                  <a:lnTo>
                    <a:pt x="0" y="342900"/>
                  </a:lnTo>
                  <a:lnTo>
                    <a:pt x="3036" y="390465"/>
                  </a:lnTo>
                  <a:lnTo>
                    <a:pt x="11906" y="435768"/>
                  </a:lnTo>
                  <a:lnTo>
                    <a:pt x="26253" y="478452"/>
                  </a:lnTo>
                  <a:lnTo>
                    <a:pt x="45720" y="518160"/>
                  </a:lnTo>
                  <a:lnTo>
                    <a:pt x="69949" y="554533"/>
                  </a:lnTo>
                  <a:lnTo>
                    <a:pt x="98583" y="587216"/>
                  </a:lnTo>
                  <a:lnTo>
                    <a:pt x="131266" y="615850"/>
                  </a:lnTo>
                  <a:lnTo>
                    <a:pt x="167640" y="640080"/>
                  </a:lnTo>
                  <a:lnTo>
                    <a:pt x="207347" y="659546"/>
                  </a:lnTo>
                  <a:lnTo>
                    <a:pt x="250031" y="673893"/>
                  </a:lnTo>
                  <a:lnTo>
                    <a:pt x="295334" y="682763"/>
                  </a:lnTo>
                  <a:lnTo>
                    <a:pt x="342900" y="685800"/>
                  </a:lnTo>
                  <a:lnTo>
                    <a:pt x="390465" y="682763"/>
                  </a:lnTo>
                  <a:lnTo>
                    <a:pt x="435768" y="673893"/>
                  </a:lnTo>
                  <a:lnTo>
                    <a:pt x="478452" y="659546"/>
                  </a:lnTo>
                  <a:lnTo>
                    <a:pt x="518160" y="640079"/>
                  </a:lnTo>
                  <a:lnTo>
                    <a:pt x="554533" y="615850"/>
                  </a:lnTo>
                  <a:lnTo>
                    <a:pt x="587216" y="587216"/>
                  </a:lnTo>
                  <a:lnTo>
                    <a:pt x="615850" y="554533"/>
                  </a:lnTo>
                  <a:lnTo>
                    <a:pt x="640080" y="518159"/>
                  </a:lnTo>
                  <a:lnTo>
                    <a:pt x="659546" y="478452"/>
                  </a:lnTo>
                  <a:lnTo>
                    <a:pt x="673893" y="435768"/>
                  </a:lnTo>
                  <a:lnTo>
                    <a:pt x="682763" y="390465"/>
                  </a:lnTo>
                  <a:lnTo>
                    <a:pt x="685800" y="342900"/>
                  </a:lnTo>
                  <a:lnTo>
                    <a:pt x="682763" y="295334"/>
                  </a:lnTo>
                  <a:lnTo>
                    <a:pt x="673893" y="250031"/>
                  </a:lnTo>
                  <a:lnTo>
                    <a:pt x="659546" y="207347"/>
                  </a:lnTo>
                  <a:lnTo>
                    <a:pt x="640079" y="167639"/>
                  </a:lnTo>
                  <a:lnTo>
                    <a:pt x="615850" y="131266"/>
                  </a:lnTo>
                  <a:lnTo>
                    <a:pt x="587216" y="98583"/>
                  </a:lnTo>
                  <a:lnTo>
                    <a:pt x="554533" y="69949"/>
                  </a:lnTo>
                  <a:lnTo>
                    <a:pt x="518159" y="45719"/>
                  </a:lnTo>
                  <a:lnTo>
                    <a:pt x="478452" y="26253"/>
                  </a:lnTo>
                  <a:lnTo>
                    <a:pt x="435768" y="11906"/>
                  </a:lnTo>
                  <a:lnTo>
                    <a:pt x="390465" y="3036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50" name="object 13">
              <a:extLst>
                <a:ext uri="{FF2B5EF4-FFF2-40B4-BE49-F238E27FC236}">
                  <a16:creationId xmlns:a16="http://schemas.microsoft.com/office/drawing/2014/main" id="{2DA50A83-61DE-2041-9D80-B2EA1930AC80}"/>
                </a:ext>
              </a:extLst>
            </p:cNvPr>
            <p:cNvSpPr/>
            <p:nvPr/>
          </p:nvSpPr>
          <p:spPr>
            <a:xfrm>
              <a:off x="3948546" y="3086100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390465" y="3036"/>
                  </a:lnTo>
                  <a:lnTo>
                    <a:pt x="435768" y="11906"/>
                  </a:lnTo>
                  <a:lnTo>
                    <a:pt x="478452" y="26253"/>
                  </a:lnTo>
                  <a:lnTo>
                    <a:pt x="518159" y="45719"/>
                  </a:lnTo>
                  <a:lnTo>
                    <a:pt x="554533" y="69949"/>
                  </a:lnTo>
                  <a:lnTo>
                    <a:pt x="587216" y="98583"/>
                  </a:lnTo>
                  <a:lnTo>
                    <a:pt x="615850" y="131266"/>
                  </a:lnTo>
                  <a:lnTo>
                    <a:pt x="640079" y="167639"/>
                  </a:lnTo>
                  <a:lnTo>
                    <a:pt x="659546" y="207347"/>
                  </a:lnTo>
                  <a:lnTo>
                    <a:pt x="673893" y="250031"/>
                  </a:lnTo>
                  <a:lnTo>
                    <a:pt x="682763" y="295334"/>
                  </a:lnTo>
                  <a:lnTo>
                    <a:pt x="685800" y="342900"/>
                  </a:lnTo>
                  <a:lnTo>
                    <a:pt x="682763" y="390465"/>
                  </a:lnTo>
                  <a:lnTo>
                    <a:pt x="673893" y="435768"/>
                  </a:lnTo>
                  <a:lnTo>
                    <a:pt x="659546" y="478452"/>
                  </a:lnTo>
                  <a:lnTo>
                    <a:pt x="640080" y="518159"/>
                  </a:lnTo>
                  <a:lnTo>
                    <a:pt x="615850" y="554533"/>
                  </a:lnTo>
                  <a:lnTo>
                    <a:pt x="587216" y="587216"/>
                  </a:lnTo>
                  <a:lnTo>
                    <a:pt x="554533" y="615850"/>
                  </a:lnTo>
                  <a:lnTo>
                    <a:pt x="518160" y="640079"/>
                  </a:lnTo>
                  <a:lnTo>
                    <a:pt x="478452" y="659546"/>
                  </a:lnTo>
                  <a:lnTo>
                    <a:pt x="435768" y="673893"/>
                  </a:lnTo>
                  <a:lnTo>
                    <a:pt x="390465" y="682763"/>
                  </a:lnTo>
                  <a:lnTo>
                    <a:pt x="342900" y="685800"/>
                  </a:lnTo>
                  <a:lnTo>
                    <a:pt x="295334" y="682763"/>
                  </a:lnTo>
                  <a:lnTo>
                    <a:pt x="250031" y="673893"/>
                  </a:lnTo>
                  <a:lnTo>
                    <a:pt x="207347" y="659546"/>
                  </a:lnTo>
                  <a:lnTo>
                    <a:pt x="167640" y="640080"/>
                  </a:lnTo>
                  <a:lnTo>
                    <a:pt x="131266" y="615850"/>
                  </a:lnTo>
                  <a:lnTo>
                    <a:pt x="98583" y="587216"/>
                  </a:lnTo>
                  <a:lnTo>
                    <a:pt x="69949" y="554533"/>
                  </a:lnTo>
                  <a:lnTo>
                    <a:pt x="45720" y="518160"/>
                  </a:lnTo>
                  <a:lnTo>
                    <a:pt x="26253" y="478452"/>
                  </a:lnTo>
                  <a:lnTo>
                    <a:pt x="11906" y="435768"/>
                  </a:lnTo>
                  <a:lnTo>
                    <a:pt x="3036" y="390465"/>
                  </a:lnTo>
                  <a:lnTo>
                    <a:pt x="0" y="342900"/>
                  </a:lnTo>
                  <a:lnTo>
                    <a:pt x="3036" y="295334"/>
                  </a:lnTo>
                  <a:lnTo>
                    <a:pt x="11906" y="250031"/>
                  </a:lnTo>
                  <a:lnTo>
                    <a:pt x="26253" y="207347"/>
                  </a:lnTo>
                  <a:lnTo>
                    <a:pt x="45719" y="167640"/>
                  </a:lnTo>
                  <a:lnTo>
                    <a:pt x="69949" y="131266"/>
                  </a:lnTo>
                  <a:lnTo>
                    <a:pt x="98583" y="98583"/>
                  </a:lnTo>
                  <a:lnTo>
                    <a:pt x="131266" y="69949"/>
                  </a:lnTo>
                  <a:lnTo>
                    <a:pt x="167639" y="45720"/>
                  </a:lnTo>
                  <a:lnTo>
                    <a:pt x="207347" y="26253"/>
                  </a:lnTo>
                  <a:lnTo>
                    <a:pt x="250031" y="11906"/>
                  </a:lnTo>
                  <a:lnTo>
                    <a:pt x="295334" y="3036"/>
                  </a:lnTo>
                  <a:lnTo>
                    <a:pt x="342900" y="0"/>
                  </a:lnTo>
                  <a:close/>
                </a:path>
                <a:path w="685800" h="685800">
                  <a:moveTo>
                    <a:pt x="0" y="0"/>
                  </a:moveTo>
                  <a:lnTo>
                    <a:pt x="0" y="0"/>
                  </a:lnTo>
                </a:path>
                <a:path w="685800" h="685800">
                  <a:moveTo>
                    <a:pt x="685800" y="685800"/>
                  </a:moveTo>
                  <a:lnTo>
                    <a:pt x="685800" y="68580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51" name="object 14">
              <a:extLst>
                <a:ext uri="{FF2B5EF4-FFF2-40B4-BE49-F238E27FC236}">
                  <a16:creationId xmlns:a16="http://schemas.microsoft.com/office/drawing/2014/main" id="{7B93E649-E193-D4EC-A78D-A9E2D64FD625}"/>
                </a:ext>
              </a:extLst>
            </p:cNvPr>
            <p:cNvSpPr/>
            <p:nvPr/>
          </p:nvSpPr>
          <p:spPr>
            <a:xfrm>
              <a:off x="3345043" y="3223259"/>
              <a:ext cx="274320" cy="137160"/>
            </a:xfrm>
            <a:custGeom>
              <a:avLst/>
              <a:gdLst/>
              <a:ahLst/>
              <a:cxnLst/>
              <a:rect l="l" t="t" r="r" b="b"/>
              <a:pathLst>
                <a:path w="457200" h="228600">
                  <a:moveTo>
                    <a:pt x="457200" y="0"/>
                  </a:moveTo>
                  <a:lnTo>
                    <a:pt x="228600" y="0"/>
                  </a:lnTo>
                  <a:lnTo>
                    <a:pt x="0" y="0"/>
                  </a:lnTo>
                  <a:lnTo>
                    <a:pt x="0" y="228600"/>
                  </a:lnTo>
                  <a:lnTo>
                    <a:pt x="114300" y="228600"/>
                  </a:lnTo>
                  <a:lnTo>
                    <a:pt x="228600" y="228600"/>
                  </a:lnTo>
                  <a:lnTo>
                    <a:pt x="342900" y="228600"/>
                  </a:lnTo>
                  <a:lnTo>
                    <a:pt x="457200" y="2286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52" name="object 15">
              <a:extLst>
                <a:ext uri="{FF2B5EF4-FFF2-40B4-BE49-F238E27FC236}">
                  <a16:creationId xmlns:a16="http://schemas.microsoft.com/office/drawing/2014/main" id="{287E51C7-DF24-EA4C-F8DA-52F9C359108A}"/>
                </a:ext>
              </a:extLst>
            </p:cNvPr>
            <p:cNvSpPr/>
            <p:nvPr/>
          </p:nvSpPr>
          <p:spPr>
            <a:xfrm>
              <a:off x="2796403" y="3291840"/>
              <a:ext cx="451104" cy="0"/>
            </a:xfrm>
            <a:custGeom>
              <a:avLst/>
              <a:gdLst/>
              <a:ahLst/>
              <a:cxnLst/>
              <a:rect l="l" t="t" r="r" b="b"/>
              <a:pathLst>
                <a:path w="751839">
                  <a:moveTo>
                    <a:pt x="0" y="0"/>
                  </a:moveTo>
                  <a:lnTo>
                    <a:pt x="751839" y="0"/>
                  </a:lnTo>
                </a:path>
              </a:pathLst>
            </a:custGeom>
            <a:ln w="3175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53" name="object 16">
              <a:extLst>
                <a:ext uri="{FF2B5EF4-FFF2-40B4-BE49-F238E27FC236}">
                  <a16:creationId xmlns:a16="http://schemas.microsoft.com/office/drawing/2014/main" id="{E0DF2351-F510-292E-E6D9-EE5B3E28F99E}"/>
                </a:ext>
              </a:extLst>
            </p:cNvPr>
            <p:cNvSpPr/>
            <p:nvPr/>
          </p:nvSpPr>
          <p:spPr>
            <a:xfrm>
              <a:off x="3247506" y="3259073"/>
              <a:ext cx="97536" cy="64770"/>
            </a:xfrm>
            <a:custGeom>
              <a:avLst/>
              <a:gdLst/>
              <a:ahLst/>
              <a:cxnLst/>
              <a:rect l="l" t="t" r="r" b="b"/>
              <a:pathLst>
                <a:path w="162560" h="107950">
                  <a:moveTo>
                    <a:pt x="0" y="0"/>
                  </a:moveTo>
                  <a:lnTo>
                    <a:pt x="0" y="107950"/>
                  </a:lnTo>
                  <a:lnTo>
                    <a:pt x="162560" y="546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54" name="object 17">
              <a:extLst>
                <a:ext uri="{FF2B5EF4-FFF2-40B4-BE49-F238E27FC236}">
                  <a16:creationId xmlns:a16="http://schemas.microsoft.com/office/drawing/2014/main" id="{7C3807AA-0BFE-4FC6-691E-5E8AEB7DAB70}"/>
                </a:ext>
              </a:extLst>
            </p:cNvPr>
            <p:cNvSpPr/>
            <p:nvPr/>
          </p:nvSpPr>
          <p:spPr>
            <a:xfrm>
              <a:off x="3619363" y="3291840"/>
              <a:ext cx="231648" cy="0"/>
            </a:xfrm>
            <a:custGeom>
              <a:avLst/>
              <a:gdLst/>
              <a:ahLst/>
              <a:cxnLst/>
              <a:rect l="l" t="t" r="r" b="b"/>
              <a:pathLst>
                <a:path w="386079">
                  <a:moveTo>
                    <a:pt x="0" y="0"/>
                  </a:moveTo>
                  <a:lnTo>
                    <a:pt x="17779" y="0"/>
                  </a:lnTo>
                </a:path>
                <a:path w="386079">
                  <a:moveTo>
                    <a:pt x="36829" y="0"/>
                  </a:moveTo>
                  <a:lnTo>
                    <a:pt x="54610" y="0"/>
                  </a:lnTo>
                </a:path>
                <a:path w="386079">
                  <a:moveTo>
                    <a:pt x="73660" y="0"/>
                  </a:moveTo>
                  <a:lnTo>
                    <a:pt x="91439" y="0"/>
                  </a:lnTo>
                </a:path>
                <a:path w="386079">
                  <a:moveTo>
                    <a:pt x="110489" y="0"/>
                  </a:moveTo>
                  <a:lnTo>
                    <a:pt x="128270" y="0"/>
                  </a:lnTo>
                </a:path>
                <a:path w="386079">
                  <a:moveTo>
                    <a:pt x="147320" y="0"/>
                  </a:moveTo>
                  <a:lnTo>
                    <a:pt x="165100" y="0"/>
                  </a:lnTo>
                </a:path>
                <a:path w="386079">
                  <a:moveTo>
                    <a:pt x="184150" y="0"/>
                  </a:moveTo>
                  <a:lnTo>
                    <a:pt x="201929" y="0"/>
                  </a:lnTo>
                </a:path>
                <a:path w="386079">
                  <a:moveTo>
                    <a:pt x="219710" y="0"/>
                  </a:moveTo>
                  <a:lnTo>
                    <a:pt x="238760" y="0"/>
                  </a:lnTo>
                </a:path>
                <a:path w="386079">
                  <a:moveTo>
                    <a:pt x="256539" y="0"/>
                  </a:moveTo>
                  <a:lnTo>
                    <a:pt x="275589" y="0"/>
                  </a:lnTo>
                </a:path>
                <a:path w="386079">
                  <a:moveTo>
                    <a:pt x="293370" y="0"/>
                  </a:moveTo>
                  <a:lnTo>
                    <a:pt x="312420" y="0"/>
                  </a:lnTo>
                </a:path>
                <a:path w="386079">
                  <a:moveTo>
                    <a:pt x="330200" y="0"/>
                  </a:moveTo>
                  <a:lnTo>
                    <a:pt x="349250" y="0"/>
                  </a:lnTo>
                </a:path>
                <a:path w="386079">
                  <a:moveTo>
                    <a:pt x="367029" y="0"/>
                  </a:moveTo>
                  <a:lnTo>
                    <a:pt x="386079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55" name="object 18">
              <a:extLst>
                <a:ext uri="{FF2B5EF4-FFF2-40B4-BE49-F238E27FC236}">
                  <a16:creationId xmlns:a16="http://schemas.microsoft.com/office/drawing/2014/main" id="{91B1A28F-CF9A-0BBD-9C1F-ABB23834DCE8}"/>
                </a:ext>
              </a:extLst>
            </p:cNvPr>
            <p:cNvSpPr/>
            <p:nvPr/>
          </p:nvSpPr>
          <p:spPr>
            <a:xfrm>
              <a:off x="3851010" y="3259836"/>
              <a:ext cx="97536" cy="64770"/>
            </a:xfrm>
            <a:custGeom>
              <a:avLst/>
              <a:gdLst/>
              <a:ahLst/>
              <a:cxnLst/>
              <a:rect l="l" t="t" r="r" b="b"/>
              <a:pathLst>
                <a:path w="162560" h="107950">
                  <a:moveTo>
                    <a:pt x="0" y="0"/>
                  </a:moveTo>
                  <a:lnTo>
                    <a:pt x="0" y="107950"/>
                  </a:lnTo>
                  <a:lnTo>
                    <a:pt x="162560" y="53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63" name="object 33">
              <a:extLst>
                <a:ext uri="{FF2B5EF4-FFF2-40B4-BE49-F238E27FC236}">
                  <a16:creationId xmlns:a16="http://schemas.microsoft.com/office/drawing/2014/main" id="{52E27819-C679-F263-5D5A-92BDB69F0D34}"/>
                </a:ext>
              </a:extLst>
            </p:cNvPr>
            <p:cNvSpPr/>
            <p:nvPr/>
          </p:nvSpPr>
          <p:spPr>
            <a:xfrm>
              <a:off x="1836282" y="3305945"/>
              <a:ext cx="455676" cy="0"/>
            </a:xfrm>
            <a:custGeom>
              <a:avLst/>
              <a:gdLst/>
              <a:ahLst/>
              <a:cxnLst/>
              <a:rect l="l" t="t" r="r" b="b"/>
              <a:pathLst>
                <a:path w="759460">
                  <a:moveTo>
                    <a:pt x="0" y="0"/>
                  </a:moveTo>
                  <a:lnTo>
                    <a:pt x="7594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64" name="object 34">
              <a:extLst>
                <a:ext uri="{FF2B5EF4-FFF2-40B4-BE49-F238E27FC236}">
                  <a16:creationId xmlns:a16="http://schemas.microsoft.com/office/drawing/2014/main" id="{EA9B4222-37BC-0DDF-113C-E9716CF0A13F}"/>
                </a:ext>
              </a:extLst>
            </p:cNvPr>
            <p:cNvSpPr/>
            <p:nvPr/>
          </p:nvSpPr>
          <p:spPr>
            <a:xfrm>
              <a:off x="2287386" y="3273941"/>
              <a:ext cx="97536" cy="64770"/>
            </a:xfrm>
            <a:custGeom>
              <a:avLst/>
              <a:gdLst/>
              <a:ahLst/>
              <a:cxnLst/>
              <a:rect l="l" t="t" r="r" b="b"/>
              <a:pathLst>
                <a:path w="162559" h="107950">
                  <a:moveTo>
                    <a:pt x="0" y="0"/>
                  </a:moveTo>
                  <a:lnTo>
                    <a:pt x="0" y="107950"/>
                  </a:lnTo>
                  <a:lnTo>
                    <a:pt x="162559" y="53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65" name="object 47">
              <a:extLst>
                <a:ext uri="{FF2B5EF4-FFF2-40B4-BE49-F238E27FC236}">
                  <a16:creationId xmlns:a16="http://schemas.microsoft.com/office/drawing/2014/main" id="{61FBA98D-FDBF-7F41-6CAE-5C1B44A4189D}"/>
                </a:ext>
              </a:extLst>
            </p:cNvPr>
            <p:cNvSpPr txBox="1"/>
            <p:nvPr/>
          </p:nvSpPr>
          <p:spPr>
            <a:xfrm>
              <a:off x="1826567" y="3090671"/>
              <a:ext cx="470534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3B3B3B"/>
                  </a:solidFill>
                  <a:latin typeface="Arial MT"/>
                  <a:cs typeface="Arial MT"/>
                </a:rPr>
                <a:t>start</a:t>
              </a:r>
              <a:endParaRPr sz="1200" dirty="0">
                <a:latin typeface="Arial MT"/>
                <a:cs typeface="Arial MT"/>
              </a:endParaRPr>
            </a:p>
          </p:txBody>
        </p:sp>
        <p:sp>
          <p:nvSpPr>
            <p:cNvPr id="4" name="object 32">
              <a:extLst>
                <a:ext uri="{FF2B5EF4-FFF2-40B4-BE49-F238E27FC236}">
                  <a16:creationId xmlns:a16="http://schemas.microsoft.com/office/drawing/2014/main" id="{E6E016F3-F968-C283-994C-7CAEEFF83BF7}"/>
                </a:ext>
              </a:extLst>
            </p:cNvPr>
            <p:cNvSpPr/>
            <p:nvPr/>
          </p:nvSpPr>
          <p:spPr>
            <a:xfrm>
              <a:off x="3989695" y="3127248"/>
              <a:ext cx="329184" cy="329184"/>
            </a:xfrm>
            <a:custGeom>
              <a:avLst/>
              <a:gdLst/>
              <a:ahLst/>
              <a:cxnLst/>
              <a:rect l="l" t="t" r="r" b="b"/>
              <a:pathLst>
                <a:path w="548640" h="548639">
                  <a:moveTo>
                    <a:pt x="274320" y="0"/>
                  </a:moveTo>
                  <a:lnTo>
                    <a:pt x="324534" y="4264"/>
                  </a:lnTo>
                  <a:lnTo>
                    <a:pt x="371425" y="16619"/>
                  </a:lnTo>
                  <a:lnTo>
                    <a:pt x="414302" y="36406"/>
                  </a:lnTo>
                  <a:lnTo>
                    <a:pt x="452475" y="62966"/>
                  </a:lnTo>
                  <a:lnTo>
                    <a:pt x="485254" y="95641"/>
                  </a:lnTo>
                  <a:lnTo>
                    <a:pt x="511951" y="133773"/>
                  </a:lnTo>
                  <a:lnTo>
                    <a:pt x="531873" y="176702"/>
                  </a:lnTo>
                  <a:lnTo>
                    <a:pt x="544333" y="223770"/>
                  </a:lnTo>
                  <a:lnTo>
                    <a:pt x="548639" y="274320"/>
                  </a:lnTo>
                  <a:lnTo>
                    <a:pt x="544333" y="324534"/>
                  </a:lnTo>
                  <a:lnTo>
                    <a:pt x="531873" y="371425"/>
                  </a:lnTo>
                  <a:lnTo>
                    <a:pt x="511951" y="414302"/>
                  </a:lnTo>
                  <a:lnTo>
                    <a:pt x="485254" y="452475"/>
                  </a:lnTo>
                  <a:lnTo>
                    <a:pt x="452475" y="485254"/>
                  </a:lnTo>
                  <a:lnTo>
                    <a:pt x="414302" y="511951"/>
                  </a:lnTo>
                  <a:lnTo>
                    <a:pt x="371425" y="531873"/>
                  </a:lnTo>
                  <a:lnTo>
                    <a:pt x="324534" y="544333"/>
                  </a:lnTo>
                  <a:lnTo>
                    <a:pt x="274320" y="548640"/>
                  </a:lnTo>
                  <a:lnTo>
                    <a:pt x="223770" y="544333"/>
                  </a:lnTo>
                  <a:lnTo>
                    <a:pt x="176702" y="531873"/>
                  </a:lnTo>
                  <a:lnTo>
                    <a:pt x="133773" y="511951"/>
                  </a:lnTo>
                  <a:lnTo>
                    <a:pt x="95641" y="485254"/>
                  </a:lnTo>
                  <a:lnTo>
                    <a:pt x="62966" y="452475"/>
                  </a:lnTo>
                  <a:lnTo>
                    <a:pt x="36406" y="414302"/>
                  </a:lnTo>
                  <a:lnTo>
                    <a:pt x="16619" y="371425"/>
                  </a:lnTo>
                  <a:lnTo>
                    <a:pt x="4264" y="324534"/>
                  </a:lnTo>
                  <a:lnTo>
                    <a:pt x="0" y="274320"/>
                  </a:lnTo>
                  <a:lnTo>
                    <a:pt x="4264" y="223770"/>
                  </a:lnTo>
                  <a:lnTo>
                    <a:pt x="16619" y="176702"/>
                  </a:lnTo>
                  <a:lnTo>
                    <a:pt x="36406" y="133773"/>
                  </a:lnTo>
                  <a:lnTo>
                    <a:pt x="62966" y="95641"/>
                  </a:lnTo>
                  <a:lnTo>
                    <a:pt x="95641" y="62966"/>
                  </a:lnTo>
                  <a:lnTo>
                    <a:pt x="133773" y="36406"/>
                  </a:lnTo>
                  <a:lnTo>
                    <a:pt x="176702" y="16619"/>
                  </a:lnTo>
                  <a:lnTo>
                    <a:pt x="223770" y="4264"/>
                  </a:lnTo>
                  <a:lnTo>
                    <a:pt x="274320" y="0"/>
                  </a:lnTo>
                  <a:close/>
                </a:path>
                <a:path w="548640" h="548639">
                  <a:moveTo>
                    <a:pt x="0" y="0"/>
                  </a:moveTo>
                  <a:lnTo>
                    <a:pt x="0" y="0"/>
                  </a:lnTo>
                </a:path>
                <a:path w="548640" h="548639">
                  <a:moveTo>
                    <a:pt x="548639" y="548640"/>
                  </a:moveTo>
                  <a:lnTo>
                    <a:pt x="548639" y="5486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D1AE07B-9873-B443-8DCC-BCDAEDE940C0}"/>
              </a:ext>
            </a:extLst>
          </p:cNvPr>
          <p:cNvGrpSpPr/>
          <p:nvPr/>
        </p:nvGrpSpPr>
        <p:grpSpPr>
          <a:xfrm>
            <a:off x="4560821" y="2674620"/>
            <a:ext cx="2624702" cy="1508760"/>
            <a:chOff x="4560821" y="2674620"/>
            <a:chExt cx="2624702" cy="1508760"/>
          </a:xfrm>
        </p:grpSpPr>
        <p:sp>
          <p:nvSpPr>
            <p:cNvPr id="56" name="object 19">
              <a:extLst>
                <a:ext uri="{FF2B5EF4-FFF2-40B4-BE49-F238E27FC236}">
                  <a16:creationId xmlns:a16="http://schemas.microsoft.com/office/drawing/2014/main" id="{2136D5F4-6B08-9103-38F2-29D20056F98B}"/>
                </a:ext>
              </a:extLst>
            </p:cNvPr>
            <p:cNvSpPr/>
            <p:nvPr/>
          </p:nvSpPr>
          <p:spPr>
            <a:xfrm>
              <a:off x="4990963" y="2674620"/>
              <a:ext cx="2194560" cy="1508760"/>
            </a:xfrm>
            <a:custGeom>
              <a:avLst/>
              <a:gdLst/>
              <a:ahLst/>
              <a:cxnLst/>
              <a:rect l="l" t="t" r="r" b="b"/>
              <a:pathLst>
                <a:path w="3657600" h="2514600">
                  <a:moveTo>
                    <a:pt x="3657600" y="0"/>
                  </a:moveTo>
                  <a:lnTo>
                    <a:pt x="0" y="0"/>
                  </a:lnTo>
                  <a:lnTo>
                    <a:pt x="0" y="2514600"/>
                  </a:lnTo>
                  <a:lnTo>
                    <a:pt x="1828800" y="2514600"/>
                  </a:lnTo>
                  <a:lnTo>
                    <a:pt x="3657600" y="2514600"/>
                  </a:lnTo>
                  <a:lnTo>
                    <a:pt x="3657600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57" name="object 20">
              <a:extLst>
                <a:ext uri="{FF2B5EF4-FFF2-40B4-BE49-F238E27FC236}">
                  <a16:creationId xmlns:a16="http://schemas.microsoft.com/office/drawing/2014/main" id="{61075B23-229B-EBDE-54DE-C7716F229F7F}"/>
                </a:ext>
              </a:extLst>
            </p:cNvPr>
            <p:cNvSpPr/>
            <p:nvPr/>
          </p:nvSpPr>
          <p:spPr>
            <a:xfrm>
              <a:off x="4990963" y="2674620"/>
              <a:ext cx="2194560" cy="1508760"/>
            </a:xfrm>
            <a:custGeom>
              <a:avLst/>
              <a:gdLst/>
              <a:ahLst/>
              <a:cxnLst/>
              <a:rect l="l" t="t" r="r" b="b"/>
              <a:pathLst>
                <a:path w="3657600" h="2514600">
                  <a:moveTo>
                    <a:pt x="1828800" y="2514600"/>
                  </a:moveTo>
                  <a:lnTo>
                    <a:pt x="0" y="2514600"/>
                  </a:lnTo>
                  <a:lnTo>
                    <a:pt x="0" y="0"/>
                  </a:lnTo>
                  <a:lnTo>
                    <a:pt x="3657600" y="0"/>
                  </a:lnTo>
                  <a:lnTo>
                    <a:pt x="3657600" y="2514600"/>
                  </a:lnTo>
                  <a:lnTo>
                    <a:pt x="1828800" y="25146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8E5A6928-415C-BDEE-E29E-7AFDAF311438}"/>
                </a:ext>
              </a:extLst>
            </p:cNvPr>
            <p:cNvSpPr txBox="1"/>
            <p:nvPr/>
          </p:nvSpPr>
          <p:spPr>
            <a:xfrm>
              <a:off x="5954131" y="3850385"/>
              <a:ext cx="268605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1600" dirty="0">
                  <a:solidFill>
                    <a:srgbClr val="3B3B3B"/>
                  </a:solidFill>
                  <a:latin typeface="Arial MT"/>
                  <a:cs typeface="Arial MT"/>
                </a:rPr>
                <a:t>R</a:t>
              </a:r>
              <a:r>
                <a:rPr sz="1600" baseline="-32986" dirty="0">
                  <a:solidFill>
                    <a:srgbClr val="3B3B3B"/>
                  </a:solidFill>
                  <a:latin typeface="Arial MT"/>
                  <a:cs typeface="Arial MT"/>
                </a:rPr>
                <a:t>2</a:t>
              </a:r>
              <a:endParaRPr sz="1600" baseline="-32986">
                <a:latin typeface="Arial MT"/>
                <a:cs typeface="Arial MT"/>
              </a:endParaRPr>
            </a:p>
          </p:txBody>
        </p:sp>
        <p:sp>
          <p:nvSpPr>
            <p:cNvPr id="32" name="object 25">
              <a:extLst>
                <a:ext uri="{FF2B5EF4-FFF2-40B4-BE49-F238E27FC236}">
                  <a16:creationId xmlns:a16="http://schemas.microsoft.com/office/drawing/2014/main" id="{26C0D983-2598-24C9-B1A2-DE2FDA64BD70}"/>
                </a:ext>
              </a:extLst>
            </p:cNvPr>
            <p:cNvSpPr/>
            <p:nvPr/>
          </p:nvSpPr>
          <p:spPr>
            <a:xfrm>
              <a:off x="5676763" y="2811780"/>
              <a:ext cx="822960" cy="960120"/>
            </a:xfrm>
            <a:custGeom>
              <a:avLst/>
              <a:gdLst/>
              <a:ahLst/>
              <a:cxnLst/>
              <a:rect l="l" t="t" r="r" b="b"/>
              <a:pathLst>
                <a:path w="1371600" h="1600200">
                  <a:moveTo>
                    <a:pt x="877187" y="1445260"/>
                  </a:moveTo>
                  <a:lnTo>
                    <a:pt x="520700" y="1445260"/>
                  </a:lnTo>
                  <a:lnTo>
                    <a:pt x="547969" y="1497949"/>
                  </a:lnTo>
                  <a:lnTo>
                    <a:pt x="580359" y="1540946"/>
                  </a:lnTo>
                  <a:lnTo>
                    <a:pt x="616894" y="1573093"/>
                  </a:lnTo>
                  <a:lnTo>
                    <a:pt x="656600" y="1593230"/>
                  </a:lnTo>
                  <a:lnTo>
                    <a:pt x="698500" y="1600200"/>
                  </a:lnTo>
                  <a:lnTo>
                    <a:pt x="738088" y="1594223"/>
                  </a:lnTo>
                  <a:lnTo>
                    <a:pt x="775721" y="1576962"/>
                  </a:lnTo>
                  <a:lnTo>
                    <a:pt x="810533" y="1549414"/>
                  </a:lnTo>
                  <a:lnTo>
                    <a:pt x="841658" y="1512581"/>
                  </a:lnTo>
                  <a:lnTo>
                    <a:pt x="868228" y="1467460"/>
                  </a:lnTo>
                  <a:lnTo>
                    <a:pt x="877187" y="1445260"/>
                  </a:lnTo>
                  <a:close/>
                </a:path>
                <a:path w="1371600" h="1600200">
                  <a:moveTo>
                    <a:pt x="334009" y="146050"/>
                  </a:moveTo>
                  <a:lnTo>
                    <a:pt x="270338" y="163503"/>
                  </a:lnTo>
                  <a:lnTo>
                    <a:pt x="211681" y="211620"/>
                  </a:lnTo>
                  <a:lnTo>
                    <a:pt x="185879" y="245188"/>
                  </a:lnTo>
                  <a:lnTo>
                    <a:pt x="163307" y="284034"/>
                  </a:lnTo>
                  <a:lnTo>
                    <a:pt x="144621" y="327363"/>
                  </a:lnTo>
                  <a:lnTo>
                    <a:pt x="130481" y="374379"/>
                  </a:lnTo>
                  <a:lnTo>
                    <a:pt x="121545" y="424285"/>
                  </a:lnTo>
                  <a:lnTo>
                    <a:pt x="118472" y="476288"/>
                  </a:lnTo>
                  <a:lnTo>
                    <a:pt x="121920" y="529589"/>
                  </a:lnTo>
                  <a:lnTo>
                    <a:pt x="89076" y="542425"/>
                  </a:lnTo>
                  <a:lnTo>
                    <a:pt x="59831" y="567078"/>
                  </a:lnTo>
                  <a:lnTo>
                    <a:pt x="35242" y="601821"/>
                  </a:lnTo>
                  <a:lnTo>
                    <a:pt x="16368" y="644924"/>
                  </a:lnTo>
                  <a:lnTo>
                    <a:pt x="4268" y="694660"/>
                  </a:lnTo>
                  <a:lnTo>
                    <a:pt x="0" y="749300"/>
                  </a:lnTo>
                  <a:lnTo>
                    <a:pt x="4445" y="807759"/>
                  </a:lnTo>
                  <a:lnTo>
                    <a:pt x="17462" y="859789"/>
                  </a:lnTo>
                  <a:lnTo>
                    <a:pt x="38576" y="903247"/>
                  </a:lnTo>
                  <a:lnTo>
                    <a:pt x="67309" y="935989"/>
                  </a:lnTo>
                  <a:lnTo>
                    <a:pt x="51375" y="969228"/>
                  </a:lnTo>
                  <a:lnTo>
                    <a:pt x="39846" y="1005681"/>
                  </a:lnTo>
                  <a:lnTo>
                    <a:pt x="32841" y="1044753"/>
                  </a:lnTo>
                  <a:lnTo>
                    <a:pt x="30479" y="1085850"/>
                  </a:lnTo>
                  <a:lnTo>
                    <a:pt x="33660" y="1136279"/>
                  </a:lnTo>
                  <a:lnTo>
                    <a:pt x="43172" y="1182310"/>
                  </a:lnTo>
                  <a:lnTo>
                    <a:pt x="58971" y="1222810"/>
                  </a:lnTo>
                  <a:lnTo>
                    <a:pt x="81013" y="1256644"/>
                  </a:lnTo>
                  <a:lnTo>
                    <a:pt x="109253" y="1282681"/>
                  </a:lnTo>
                  <a:lnTo>
                    <a:pt x="143646" y="1299787"/>
                  </a:lnTo>
                  <a:lnTo>
                    <a:pt x="184150" y="1306829"/>
                  </a:lnTo>
                  <a:lnTo>
                    <a:pt x="208238" y="1363650"/>
                  </a:lnTo>
                  <a:lnTo>
                    <a:pt x="238007" y="1411722"/>
                  </a:lnTo>
                  <a:lnTo>
                    <a:pt x="272573" y="1450339"/>
                  </a:lnTo>
                  <a:lnTo>
                    <a:pt x="311055" y="1478797"/>
                  </a:lnTo>
                  <a:lnTo>
                    <a:pt x="352571" y="1496389"/>
                  </a:lnTo>
                  <a:lnTo>
                    <a:pt x="396240" y="1502410"/>
                  </a:lnTo>
                  <a:lnTo>
                    <a:pt x="456049" y="1498480"/>
                  </a:lnTo>
                  <a:lnTo>
                    <a:pt x="485140" y="1487169"/>
                  </a:lnTo>
                  <a:lnTo>
                    <a:pt x="500895" y="1469191"/>
                  </a:lnTo>
                  <a:lnTo>
                    <a:pt x="520700" y="1445260"/>
                  </a:lnTo>
                  <a:lnTo>
                    <a:pt x="877187" y="1445260"/>
                  </a:lnTo>
                  <a:lnTo>
                    <a:pt x="889377" y="1415053"/>
                  </a:lnTo>
                  <a:lnTo>
                    <a:pt x="904240" y="1356360"/>
                  </a:lnTo>
                  <a:lnTo>
                    <a:pt x="1100522" y="1356360"/>
                  </a:lnTo>
                  <a:lnTo>
                    <a:pt x="1131570" y="1317625"/>
                  </a:lnTo>
                  <a:lnTo>
                    <a:pt x="1153834" y="1274707"/>
                  </a:lnTo>
                  <a:lnTo>
                    <a:pt x="1170622" y="1225272"/>
                  </a:lnTo>
                  <a:lnTo>
                    <a:pt x="1181219" y="1170419"/>
                  </a:lnTo>
                  <a:lnTo>
                    <a:pt x="1184909" y="1111250"/>
                  </a:lnTo>
                  <a:lnTo>
                    <a:pt x="1219074" y="1098955"/>
                  </a:lnTo>
                  <a:lnTo>
                    <a:pt x="1280160" y="1051089"/>
                  </a:lnTo>
                  <a:lnTo>
                    <a:pt x="1306140" y="1017001"/>
                  </a:lnTo>
                  <a:lnTo>
                    <a:pt x="1328451" y="977133"/>
                  </a:lnTo>
                  <a:lnTo>
                    <a:pt x="1346623" y="932227"/>
                  </a:lnTo>
                  <a:lnTo>
                    <a:pt x="1360185" y="883024"/>
                  </a:lnTo>
                  <a:lnTo>
                    <a:pt x="1368668" y="830268"/>
                  </a:lnTo>
                  <a:lnTo>
                    <a:pt x="1371600" y="774700"/>
                  </a:lnTo>
                  <a:lnTo>
                    <a:pt x="1368345" y="718939"/>
                  </a:lnTo>
                  <a:lnTo>
                    <a:pt x="1358900" y="664845"/>
                  </a:lnTo>
                  <a:lnTo>
                    <a:pt x="1343739" y="613608"/>
                  </a:lnTo>
                  <a:lnTo>
                    <a:pt x="1323340" y="566420"/>
                  </a:lnTo>
                  <a:lnTo>
                    <a:pt x="1329809" y="541198"/>
                  </a:lnTo>
                  <a:lnTo>
                    <a:pt x="1334134" y="515143"/>
                  </a:lnTo>
                  <a:lnTo>
                    <a:pt x="1336555" y="488374"/>
                  </a:lnTo>
                  <a:lnTo>
                    <a:pt x="1337309" y="461010"/>
                  </a:lnTo>
                  <a:lnTo>
                    <a:pt x="1333123" y="401596"/>
                  </a:lnTo>
                  <a:lnTo>
                    <a:pt x="1321176" y="346380"/>
                  </a:lnTo>
                  <a:lnTo>
                    <a:pt x="1302385" y="297021"/>
                  </a:lnTo>
                  <a:lnTo>
                    <a:pt x="1277667" y="255175"/>
                  </a:lnTo>
                  <a:lnTo>
                    <a:pt x="1247939" y="222502"/>
                  </a:lnTo>
                  <a:lnTo>
                    <a:pt x="1214120" y="200660"/>
                  </a:lnTo>
                  <a:lnTo>
                    <a:pt x="1212380" y="191770"/>
                  </a:lnTo>
                  <a:lnTo>
                    <a:pt x="441959" y="191770"/>
                  </a:lnTo>
                  <a:lnTo>
                    <a:pt x="417056" y="171946"/>
                  </a:lnTo>
                  <a:lnTo>
                    <a:pt x="390366" y="157003"/>
                  </a:lnTo>
                  <a:lnTo>
                    <a:pt x="362485" y="148014"/>
                  </a:lnTo>
                  <a:lnTo>
                    <a:pt x="334009" y="146050"/>
                  </a:lnTo>
                  <a:close/>
                </a:path>
                <a:path w="1371600" h="1600200">
                  <a:moveTo>
                    <a:pt x="1100522" y="1356360"/>
                  </a:moveTo>
                  <a:lnTo>
                    <a:pt x="904240" y="1356360"/>
                  </a:lnTo>
                  <a:lnTo>
                    <a:pt x="926842" y="1375826"/>
                  </a:lnTo>
                  <a:lnTo>
                    <a:pt x="950753" y="1390173"/>
                  </a:lnTo>
                  <a:lnTo>
                    <a:pt x="975856" y="1399043"/>
                  </a:lnTo>
                  <a:lnTo>
                    <a:pt x="1002029" y="1402079"/>
                  </a:lnTo>
                  <a:lnTo>
                    <a:pt x="1039058" y="1396250"/>
                  </a:lnTo>
                  <a:lnTo>
                    <a:pt x="1073467" y="1379497"/>
                  </a:lnTo>
                  <a:lnTo>
                    <a:pt x="1100522" y="1356360"/>
                  </a:lnTo>
                  <a:close/>
                </a:path>
                <a:path w="1371600" h="1600200">
                  <a:moveTo>
                    <a:pt x="593090" y="46989"/>
                  </a:moveTo>
                  <a:lnTo>
                    <a:pt x="521238" y="72349"/>
                  </a:lnTo>
                  <a:lnTo>
                    <a:pt x="490037" y="102402"/>
                  </a:lnTo>
                  <a:lnTo>
                    <a:pt x="463285" y="142575"/>
                  </a:lnTo>
                  <a:lnTo>
                    <a:pt x="441959" y="191770"/>
                  </a:lnTo>
                  <a:lnTo>
                    <a:pt x="1212380" y="191770"/>
                  </a:lnTo>
                  <a:lnTo>
                    <a:pt x="1203189" y="144785"/>
                  </a:lnTo>
                  <a:lnTo>
                    <a:pt x="1196102" y="125729"/>
                  </a:lnTo>
                  <a:lnTo>
                    <a:pt x="711200" y="125729"/>
                  </a:lnTo>
                  <a:lnTo>
                    <a:pt x="685244" y="93602"/>
                  </a:lnTo>
                  <a:lnTo>
                    <a:pt x="655954" y="69691"/>
                  </a:lnTo>
                  <a:lnTo>
                    <a:pt x="624760" y="54113"/>
                  </a:lnTo>
                  <a:lnTo>
                    <a:pt x="593090" y="46989"/>
                  </a:lnTo>
                  <a:close/>
                </a:path>
                <a:path w="1371600" h="1600200">
                  <a:moveTo>
                    <a:pt x="835659" y="0"/>
                  </a:moveTo>
                  <a:lnTo>
                    <a:pt x="797639" y="8393"/>
                  </a:lnTo>
                  <a:lnTo>
                    <a:pt x="762952" y="32861"/>
                  </a:lnTo>
                  <a:lnTo>
                    <a:pt x="733496" y="72349"/>
                  </a:lnTo>
                  <a:lnTo>
                    <a:pt x="711200" y="125729"/>
                  </a:lnTo>
                  <a:lnTo>
                    <a:pt x="1196102" y="125729"/>
                  </a:lnTo>
                  <a:lnTo>
                    <a:pt x="1185098" y="96143"/>
                  </a:lnTo>
                  <a:lnTo>
                    <a:pt x="1178439" y="85089"/>
                  </a:lnTo>
                  <a:lnTo>
                    <a:pt x="944879" y="85089"/>
                  </a:lnTo>
                  <a:lnTo>
                    <a:pt x="923170" y="49827"/>
                  </a:lnTo>
                  <a:lnTo>
                    <a:pt x="896937" y="23018"/>
                  </a:lnTo>
                  <a:lnTo>
                    <a:pt x="867370" y="5972"/>
                  </a:lnTo>
                  <a:lnTo>
                    <a:pt x="835659" y="0"/>
                  </a:lnTo>
                  <a:close/>
                </a:path>
                <a:path w="1371600" h="1600200">
                  <a:moveTo>
                    <a:pt x="1062990" y="0"/>
                  </a:moveTo>
                  <a:lnTo>
                    <a:pt x="1029176" y="5794"/>
                  </a:lnTo>
                  <a:lnTo>
                    <a:pt x="997267" y="22542"/>
                  </a:lnTo>
                  <a:lnTo>
                    <a:pt x="968692" y="49291"/>
                  </a:lnTo>
                  <a:lnTo>
                    <a:pt x="944879" y="85089"/>
                  </a:lnTo>
                  <a:lnTo>
                    <a:pt x="1178439" y="85089"/>
                  </a:lnTo>
                  <a:lnTo>
                    <a:pt x="1160938" y="56038"/>
                  </a:lnTo>
                  <a:lnTo>
                    <a:pt x="1131805" y="25776"/>
                  </a:lnTo>
                  <a:lnTo>
                    <a:pt x="1098791" y="6661"/>
                  </a:lnTo>
                  <a:lnTo>
                    <a:pt x="106299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33" name="object 26">
              <a:extLst>
                <a:ext uri="{FF2B5EF4-FFF2-40B4-BE49-F238E27FC236}">
                  <a16:creationId xmlns:a16="http://schemas.microsoft.com/office/drawing/2014/main" id="{23F6F014-4914-99FD-DBDE-4CB89C713E24}"/>
                </a:ext>
              </a:extLst>
            </p:cNvPr>
            <p:cNvSpPr/>
            <p:nvPr/>
          </p:nvSpPr>
          <p:spPr>
            <a:xfrm>
              <a:off x="5676763" y="2811780"/>
              <a:ext cx="822960" cy="960120"/>
            </a:xfrm>
            <a:custGeom>
              <a:avLst/>
              <a:gdLst/>
              <a:ahLst/>
              <a:cxnLst/>
              <a:rect l="l" t="t" r="r" b="b"/>
              <a:pathLst>
                <a:path w="1371600" h="1600200">
                  <a:moveTo>
                    <a:pt x="121920" y="529589"/>
                  </a:moveTo>
                  <a:lnTo>
                    <a:pt x="118472" y="476288"/>
                  </a:lnTo>
                  <a:lnTo>
                    <a:pt x="121545" y="424285"/>
                  </a:lnTo>
                  <a:lnTo>
                    <a:pt x="130481" y="374379"/>
                  </a:lnTo>
                  <a:lnTo>
                    <a:pt x="144621" y="327363"/>
                  </a:lnTo>
                  <a:lnTo>
                    <a:pt x="163307" y="284034"/>
                  </a:lnTo>
                  <a:lnTo>
                    <a:pt x="185879" y="245188"/>
                  </a:lnTo>
                  <a:lnTo>
                    <a:pt x="211681" y="211620"/>
                  </a:lnTo>
                  <a:lnTo>
                    <a:pt x="240053" y="184127"/>
                  </a:lnTo>
                  <a:lnTo>
                    <a:pt x="301876" y="150546"/>
                  </a:lnTo>
                  <a:lnTo>
                    <a:pt x="334009" y="146050"/>
                  </a:lnTo>
                  <a:lnTo>
                    <a:pt x="362485" y="148014"/>
                  </a:lnTo>
                  <a:lnTo>
                    <a:pt x="390366" y="157003"/>
                  </a:lnTo>
                  <a:lnTo>
                    <a:pt x="417056" y="171946"/>
                  </a:lnTo>
                  <a:lnTo>
                    <a:pt x="441959" y="191770"/>
                  </a:lnTo>
                  <a:lnTo>
                    <a:pt x="463285" y="142575"/>
                  </a:lnTo>
                  <a:lnTo>
                    <a:pt x="490037" y="102402"/>
                  </a:lnTo>
                  <a:lnTo>
                    <a:pt x="521238" y="72349"/>
                  </a:lnTo>
                  <a:lnTo>
                    <a:pt x="555914" y="53512"/>
                  </a:lnTo>
                  <a:lnTo>
                    <a:pt x="593090" y="46989"/>
                  </a:lnTo>
                  <a:lnTo>
                    <a:pt x="624760" y="54113"/>
                  </a:lnTo>
                  <a:lnTo>
                    <a:pt x="655954" y="69691"/>
                  </a:lnTo>
                  <a:lnTo>
                    <a:pt x="685244" y="93602"/>
                  </a:lnTo>
                  <a:lnTo>
                    <a:pt x="711200" y="125729"/>
                  </a:lnTo>
                  <a:lnTo>
                    <a:pt x="733504" y="72330"/>
                  </a:lnTo>
                  <a:lnTo>
                    <a:pt x="762952" y="32861"/>
                  </a:lnTo>
                  <a:lnTo>
                    <a:pt x="797639" y="8393"/>
                  </a:lnTo>
                  <a:lnTo>
                    <a:pt x="835659" y="0"/>
                  </a:lnTo>
                  <a:lnTo>
                    <a:pt x="867370" y="5972"/>
                  </a:lnTo>
                  <a:lnTo>
                    <a:pt x="896937" y="23018"/>
                  </a:lnTo>
                  <a:lnTo>
                    <a:pt x="923170" y="49827"/>
                  </a:lnTo>
                  <a:lnTo>
                    <a:pt x="944879" y="85089"/>
                  </a:lnTo>
                  <a:lnTo>
                    <a:pt x="968692" y="49291"/>
                  </a:lnTo>
                  <a:lnTo>
                    <a:pt x="997267" y="22542"/>
                  </a:lnTo>
                  <a:lnTo>
                    <a:pt x="1029176" y="5794"/>
                  </a:lnTo>
                  <a:lnTo>
                    <a:pt x="1062990" y="0"/>
                  </a:lnTo>
                  <a:lnTo>
                    <a:pt x="1098791" y="6661"/>
                  </a:lnTo>
                  <a:lnTo>
                    <a:pt x="1131805" y="25776"/>
                  </a:lnTo>
                  <a:lnTo>
                    <a:pt x="1160938" y="56038"/>
                  </a:lnTo>
                  <a:lnTo>
                    <a:pt x="1185098" y="96143"/>
                  </a:lnTo>
                  <a:lnTo>
                    <a:pt x="1203189" y="144785"/>
                  </a:lnTo>
                  <a:lnTo>
                    <a:pt x="1214120" y="200660"/>
                  </a:lnTo>
                  <a:lnTo>
                    <a:pt x="1247939" y="222502"/>
                  </a:lnTo>
                  <a:lnTo>
                    <a:pt x="1277667" y="255175"/>
                  </a:lnTo>
                  <a:lnTo>
                    <a:pt x="1302385" y="297021"/>
                  </a:lnTo>
                  <a:lnTo>
                    <a:pt x="1321176" y="346380"/>
                  </a:lnTo>
                  <a:lnTo>
                    <a:pt x="1333123" y="401596"/>
                  </a:lnTo>
                  <a:lnTo>
                    <a:pt x="1337309" y="461010"/>
                  </a:lnTo>
                  <a:lnTo>
                    <a:pt x="1336555" y="488374"/>
                  </a:lnTo>
                  <a:lnTo>
                    <a:pt x="1334134" y="515143"/>
                  </a:lnTo>
                  <a:lnTo>
                    <a:pt x="1329809" y="541198"/>
                  </a:lnTo>
                  <a:lnTo>
                    <a:pt x="1323340" y="566420"/>
                  </a:lnTo>
                  <a:lnTo>
                    <a:pt x="1343739" y="613608"/>
                  </a:lnTo>
                  <a:lnTo>
                    <a:pt x="1358900" y="664845"/>
                  </a:lnTo>
                  <a:lnTo>
                    <a:pt x="1368345" y="718939"/>
                  </a:lnTo>
                  <a:lnTo>
                    <a:pt x="1371600" y="774700"/>
                  </a:lnTo>
                  <a:lnTo>
                    <a:pt x="1368668" y="830268"/>
                  </a:lnTo>
                  <a:lnTo>
                    <a:pt x="1360185" y="883024"/>
                  </a:lnTo>
                  <a:lnTo>
                    <a:pt x="1346623" y="932227"/>
                  </a:lnTo>
                  <a:lnTo>
                    <a:pt x="1328451" y="977133"/>
                  </a:lnTo>
                  <a:lnTo>
                    <a:pt x="1306140" y="1017001"/>
                  </a:lnTo>
                  <a:lnTo>
                    <a:pt x="1280160" y="1051089"/>
                  </a:lnTo>
                  <a:lnTo>
                    <a:pt x="1250981" y="1078655"/>
                  </a:lnTo>
                  <a:lnTo>
                    <a:pt x="1184909" y="1111250"/>
                  </a:lnTo>
                  <a:lnTo>
                    <a:pt x="1181219" y="1170419"/>
                  </a:lnTo>
                  <a:lnTo>
                    <a:pt x="1170622" y="1225272"/>
                  </a:lnTo>
                  <a:lnTo>
                    <a:pt x="1153834" y="1274707"/>
                  </a:lnTo>
                  <a:lnTo>
                    <a:pt x="1131570" y="1317625"/>
                  </a:lnTo>
                  <a:lnTo>
                    <a:pt x="1104542" y="1352922"/>
                  </a:lnTo>
                  <a:lnTo>
                    <a:pt x="1073467" y="1379497"/>
                  </a:lnTo>
                  <a:lnTo>
                    <a:pt x="1039058" y="1396250"/>
                  </a:lnTo>
                  <a:lnTo>
                    <a:pt x="1002029" y="1402079"/>
                  </a:lnTo>
                  <a:lnTo>
                    <a:pt x="975856" y="1399043"/>
                  </a:lnTo>
                  <a:lnTo>
                    <a:pt x="950753" y="1390173"/>
                  </a:lnTo>
                  <a:lnTo>
                    <a:pt x="926842" y="1375826"/>
                  </a:lnTo>
                  <a:lnTo>
                    <a:pt x="904240" y="1356360"/>
                  </a:lnTo>
                  <a:lnTo>
                    <a:pt x="889377" y="1415053"/>
                  </a:lnTo>
                  <a:lnTo>
                    <a:pt x="868228" y="1467460"/>
                  </a:lnTo>
                  <a:lnTo>
                    <a:pt x="841658" y="1512581"/>
                  </a:lnTo>
                  <a:lnTo>
                    <a:pt x="810533" y="1549414"/>
                  </a:lnTo>
                  <a:lnTo>
                    <a:pt x="775721" y="1576962"/>
                  </a:lnTo>
                  <a:lnTo>
                    <a:pt x="738088" y="1594223"/>
                  </a:lnTo>
                  <a:lnTo>
                    <a:pt x="698500" y="1600200"/>
                  </a:lnTo>
                  <a:lnTo>
                    <a:pt x="656600" y="1593230"/>
                  </a:lnTo>
                  <a:lnTo>
                    <a:pt x="616894" y="1573093"/>
                  </a:lnTo>
                  <a:lnTo>
                    <a:pt x="580359" y="1540946"/>
                  </a:lnTo>
                  <a:lnTo>
                    <a:pt x="547969" y="1497949"/>
                  </a:lnTo>
                  <a:lnTo>
                    <a:pt x="520700" y="1445260"/>
                  </a:lnTo>
                  <a:lnTo>
                    <a:pt x="500895" y="1469191"/>
                  </a:lnTo>
                  <a:lnTo>
                    <a:pt x="485140" y="1487169"/>
                  </a:lnTo>
                  <a:lnTo>
                    <a:pt x="456049" y="1498480"/>
                  </a:lnTo>
                  <a:lnTo>
                    <a:pt x="396240" y="1502410"/>
                  </a:lnTo>
                  <a:lnTo>
                    <a:pt x="352571" y="1496389"/>
                  </a:lnTo>
                  <a:lnTo>
                    <a:pt x="311055" y="1478797"/>
                  </a:lnTo>
                  <a:lnTo>
                    <a:pt x="272573" y="1450339"/>
                  </a:lnTo>
                  <a:lnTo>
                    <a:pt x="238007" y="1411722"/>
                  </a:lnTo>
                  <a:lnTo>
                    <a:pt x="208238" y="1363650"/>
                  </a:lnTo>
                  <a:lnTo>
                    <a:pt x="184150" y="1306829"/>
                  </a:lnTo>
                  <a:lnTo>
                    <a:pt x="143646" y="1299787"/>
                  </a:lnTo>
                  <a:lnTo>
                    <a:pt x="109253" y="1282681"/>
                  </a:lnTo>
                  <a:lnTo>
                    <a:pt x="81013" y="1256644"/>
                  </a:lnTo>
                  <a:lnTo>
                    <a:pt x="58971" y="1222810"/>
                  </a:lnTo>
                  <a:lnTo>
                    <a:pt x="43172" y="1182310"/>
                  </a:lnTo>
                  <a:lnTo>
                    <a:pt x="33660" y="1136279"/>
                  </a:lnTo>
                  <a:lnTo>
                    <a:pt x="30479" y="1085850"/>
                  </a:lnTo>
                  <a:lnTo>
                    <a:pt x="32841" y="1044753"/>
                  </a:lnTo>
                  <a:lnTo>
                    <a:pt x="39846" y="1005681"/>
                  </a:lnTo>
                  <a:lnTo>
                    <a:pt x="51375" y="969228"/>
                  </a:lnTo>
                  <a:lnTo>
                    <a:pt x="67309" y="935989"/>
                  </a:lnTo>
                  <a:lnTo>
                    <a:pt x="38576" y="903247"/>
                  </a:lnTo>
                  <a:lnTo>
                    <a:pt x="17462" y="859789"/>
                  </a:lnTo>
                  <a:lnTo>
                    <a:pt x="4445" y="807759"/>
                  </a:lnTo>
                  <a:lnTo>
                    <a:pt x="0" y="749300"/>
                  </a:lnTo>
                  <a:lnTo>
                    <a:pt x="4268" y="694660"/>
                  </a:lnTo>
                  <a:lnTo>
                    <a:pt x="16368" y="644924"/>
                  </a:lnTo>
                  <a:lnTo>
                    <a:pt x="35242" y="601821"/>
                  </a:lnTo>
                  <a:lnTo>
                    <a:pt x="59831" y="567078"/>
                  </a:lnTo>
                  <a:lnTo>
                    <a:pt x="89076" y="542425"/>
                  </a:lnTo>
                  <a:lnTo>
                    <a:pt x="121920" y="529589"/>
                  </a:lnTo>
                  <a:close/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121920" y="529589"/>
                  </a:moveTo>
                  <a:lnTo>
                    <a:pt x="124221" y="544056"/>
                  </a:lnTo>
                  <a:lnTo>
                    <a:pt x="127000" y="558641"/>
                  </a:lnTo>
                  <a:lnTo>
                    <a:pt x="129778" y="572988"/>
                  </a:lnTo>
                  <a:lnTo>
                    <a:pt x="132079" y="586739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441959" y="191770"/>
                  </a:moveTo>
                  <a:lnTo>
                    <a:pt x="453747" y="203140"/>
                  </a:lnTo>
                  <a:lnTo>
                    <a:pt x="465772" y="216058"/>
                  </a:lnTo>
                  <a:lnTo>
                    <a:pt x="477321" y="230167"/>
                  </a:lnTo>
                  <a:lnTo>
                    <a:pt x="487679" y="245110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711200" y="125729"/>
                  </a:moveTo>
                  <a:lnTo>
                    <a:pt x="707826" y="137795"/>
                  </a:lnTo>
                  <a:lnTo>
                    <a:pt x="705167" y="150812"/>
                  </a:lnTo>
                  <a:lnTo>
                    <a:pt x="702984" y="164306"/>
                  </a:lnTo>
                  <a:lnTo>
                    <a:pt x="701040" y="177800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944879" y="85089"/>
                  </a:moveTo>
                  <a:lnTo>
                    <a:pt x="938113" y="99476"/>
                  </a:lnTo>
                  <a:lnTo>
                    <a:pt x="932656" y="115411"/>
                  </a:lnTo>
                  <a:lnTo>
                    <a:pt x="927913" y="132060"/>
                  </a:lnTo>
                  <a:lnTo>
                    <a:pt x="923290" y="148589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1214120" y="200660"/>
                  </a:moveTo>
                  <a:lnTo>
                    <a:pt x="1215806" y="212863"/>
                  </a:lnTo>
                  <a:lnTo>
                    <a:pt x="1218088" y="227806"/>
                  </a:lnTo>
                  <a:lnTo>
                    <a:pt x="1219656" y="241557"/>
                  </a:lnTo>
                  <a:lnTo>
                    <a:pt x="1219200" y="250189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1323340" y="566420"/>
                  </a:moveTo>
                  <a:lnTo>
                    <a:pt x="1314231" y="594221"/>
                  </a:lnTo>
                  <a:lnTo>
                    <a:pt x="1303813" y="620236"/>
                  </a:lnTo>
                  <a:lnTo>
                    <a:pt x="1291728" y="644108"/>
                  </a:lnTo>
                  <a:lnTo>
                    <a:pt x="1277620" y="665479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1184909" y="1111250"/>
                  </a:moveTo>
                  <a:lnTo>
                    <a:pt x="1177901" y="1028700"/>
                  </a:lnTo>
                  <a:lnTo>
                    <a:pt x="1164590" y="977900"/>
                  </a:lnTo>
                  <a:lnTo>
                    <a:pt x="1144081" y="927523"/>
                  </a:lnTo>
                  <a:lnTo>
                    <a:pt x="1115883" y="882650"/>
                  </a:lnTo>
                  <a:lnTo>
                    <a:pt x="1079500" y="848360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904240" y="1356360"/>
                  </a:moveTo>
                  <a:lnTo>
                    <a:pt x="907415" y="1338480"/>
                  </a:lnTo>
                  <a:lnTo>
                    <a:pt x="909637" y="1320958"/>
                  </a:lnTo>
                  <a:lnTo>
                    <a:pt x="911383" y="1303674"/>
                  </a:lnTo>
                  <a:lnTo>
                    <a:pt x="913129" y="1286510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521970" y="1445260"/>
                  </a:moveTo>
                  <a:lnTo>
                    <a:pt x="515004" y="1430317"/>
                  </a:lnTo>
                  <a:lnTo>
                    <a:pt x="509111" y="1414303"/>
                  </a:lnTo>
                  <a:lnTo>
                    <a:pt x="503932" y="1397575"/>
                  </a:lnTo>
                  <a:lnTo>
                    <a:pt x="499109" y="1380489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184150" y="1306829"/>
                  </a:moveTo>
                  <a:lnTo>
                    <a:pt x="192920" y="1303932"/>
                  </a:lnTo>
                  <a:lnTo>
                    <a:pt x="201929" y="1300797"/>
                  </a:lnTo>
                  <a:lnTo>
                    <a:pt x="210939" y="1297185"/>
                  </a:lnTo>
                  <a:lnTo>
                    <a:pt x="219709" y="1292860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67309" y="935989"/>
                  </a:moveTo>
                  <a:lnTo>
                    <a:pt x="84117" y="949682"/>
                  </a:lnTo>
                  <a:lnTo>
                    <a:pt x="102711" y="960754"/>
                  </a:lnTo>
                  <a:lnTo>
                    <a:pt x="123924" y="967065"/>
                  </a:lnTo>
                  <a:lnTo>
                    <a:pt x="148590" y="966470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34" name="object 27">
              <a:extLst>
                <a:ext uri="{FF2B5EF4-FFF2-40B4-BE49-F238E27FC236}">
                  <a16:creationId xmlns:a16="http://schemas.microsoft.com/office/drawing/2014/main" id="{DECA236D-0CCC-6D44-4046-AC78FC959ACC}"/>
                </a:ext>
              </a:extLst>
            </p:cNvPr>
            <p:cNvSpPr/>
            <p:nvPr/>
          </p:nvSpPr>
          <p:spPr>
            <a:xfrm>
              <a:off x="5128123" y="3086100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5334" y="3036"/>
                  </a:lnTo>
                  <a:lnTo>
                    <a:pt x="250031" y="11906"/>
                  </a:lnTo>
                  <a:lnTo>
                    <a:pt x="207347" y="26253"/>
                  </a:lnTo>
                  <a:lnTo>
                    <a:pt x="167639" y="45720"/>
                  </a:lnTo>
                  <a:lnTo>
                    <a:pt x="131266" y="69949"/>
                  </a:lnTo>
                  <a:lnTo>
                    <a:pt x="98583" y="98583"/>
                  </a:lnTo>
                  <a:lnTo>
                    <a:pt x="69949" y="131266"/>
                  </a:lnTo>
                  <a:lnTo>
                    <a:pt x="45719" y="167640"/>
                  </a:lnTo>
                  <a:lnTo>
                    <a:pt x="26253" y="207347"/>
                  </a:lnTo>
                  <a:lnTo>
                    <a:pt x="11906" y="250031"/>
                  </a:lnTo>
                  <a:lnTo>
                    <a:pt x="3036" y="295334"/>
                  </a:lnTo>
                  <a:lnTo>
                    <a:pt x="0" y="342900"/>
                  </a:lnTo>
                  <a:lnTo>
                    <a:pt x="3036" y="390465"/>
                  </a:lnTo>
                  <a:lnTo>
                    <a:pt x="11906" y="435768"/>
                  </a:lnTo>
                  <a:lnTo>
                    <a:pt x="26253" y="478452"/>
                  </a:lnTo>
                  <a:lnTo>
                    <a:pt x="45720" y="518160"/>
                  </a:lnTo>
                  <a:lnTo>
                    <a:pt x="69949" y="554533"/>
                  </a:lnTo>
                  <a:lnTo>
                    <a:pt x="98583" y="587216"/>
                  </a:lnTo>
                  <a:lnTo>
                    <a:pt x="131266" y="615850"/>
                  </a:lnTo>
                  <a:lnTo>
                    <a:pt x="167640" y="640080"/>
                  </a:lnTo>
                  <a:lnTo>
                    <a:pt x="207347" y="659546"/>
                  </a:lnTo>
                  <a:lnTo>
                    <a:pt x="250031" y="673893"/>
                  </a:lnTo>
                  <a:lnTo>
                    <a:pt x="295334" y="682763"/>
                  </a:lnTo>
                  <a:lnTo>
                    <a:pt x="342900" y="685800"/>
                  </a:lnTo>
                  <a:lnTo>
                    <a:pt x="390465" y="682763"/>
                  </a:lnTo>
                  <a:lnTo>
                    <a:pt x="435768" y="673893"/>
                  </a:lnTo>
                  <a:lnTo>
                    <a:pt x="478452" y="659546"/>
                  </a:lnTo>
                  <a:lnTo>
                    <a:pt x="518159" y="640079"/>
                  </a:lnTo>
                  <a:lnTo>
                    <a:pt x="554533" y="615850"/>
                  </a:lnTo>
                  <a:lnTo>
                    <a:pt x="587216" y="587216"/>
                  </a:lnTo>
                  <a:lnTo>
                    <a:pt x="615850" y="554533"/>
                  </a:lnTo>
                  <a:lnTo>
                    <a:pt x="640079" y="518159"/>
                  </a:lnTo>
                  <a:lnTo>
                    <a:pt x="659546" y="478452"/>
                  </a:lnTo>
                  <a:lnTo>
                    <a:pt x="673893" y="435768"/>
                  </a:lnTo>
                  <a:lnTo>
                    <a:pt x="682763" y="390465"/>
                  </a:lnTo>
                  <a:lnTo>
                    <a:pt x="685800" y="342900"/>
                  </a:lnTo>
                  <a:lnTo>
                    <a:pt x="682763" y="295334"/>
                  </a:lnTo>
                  <a:lnTo>
                    <a:pt x="673893" y="250031"/>
                  </a:lnTo>
                  <a:lnTo>
                    <a:pt x="659546" y="207347"/>
                  </a:lnTo>
                  <a:lnTo>
                    <a:pt x="640079" y="167639"/>
                  </a:lnTo>
                  <a:lnTo>
                    <a:pt x="615850" y="131266"/>
                  </a:lnTo>
                  <a:lnTo>
                    <a:pt x="587216" y="98583"/>
                  </a:lnTo>
                  <a:lnTo>
                    <a:pt x="554533" y="69949"/>
                  </a:lnTo>
                  <a:lnTo>
                    <a:pt x="518159" y="45719"/>
                  </a:lnTo>
                  <a:lnTo>
                    <a:pt x="478452" y="26253"/>
                  </a:lnTo>
                  <a:lnTo>
                    <a:pt x="435768" y="11906"/>
                  </a:lnTo>
                  <a:lnTo>
                    <a:pt x="390465" y="3036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35" name="object 28">
              <a:extLst>
                <a:ext uri="{FF2B5EF4-FFF2-40B4-BE49-F238E27FC236}">
                  <a16:creationId xmlns:a16="http://schemas.microsoft.com/office/drawing/2014/main" id="{9DBC956F-5FF4-C85C-ECD9-87EB7843CA6D}"/>
                </a:ext>
              </a:extLst>
            </p:cNvPr>
            <p:cNvSpPr/>
            <p:nvPr/>
          </p:nvSpPr>
          <p:spPr>
            <a:xfrm>
              <a:off x="5128123" y="3086100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390465" y="3036"/>
                  </a:lnTo>
                  <a:lnTo>
                    <a:pt x="435768" y="11906"/>
                  </a:lnTo>
                  <a:lnTo>
                    <a:pt x="478452" y="26253"/>
                  </a:lnTo>
                  <a:lnTo>
                    <a:pt x="518159" y="45719"/>
                  </a:lnTo>
                  <a:lnTo>
                    <a:pt x="554533" y="69949"/>
                  </a:lnTo>
                  <a:lnTo>
                    <a:pt x="587216" y="98583"/>
                  </a:lnTo>
                  <a:lnTo>
                    <a:pt x="615850" y="131266"/>
                  </a:lnTo>
                  <a:lnTo>
                    <a:pt x="640079" y="167639"/>
                  </a:lnTo>
                  <a:lnTo>
                    <a:pt x="659546" y="207347"/>
                  </a:lnTo>
                  <a:lnTo>
                    <a:pt x="673893" y="250031"/>
                  </a:lnTo>
                  <a:lnTo>
                    <a:pt x="682763" y="295334"/>
                  </a:lnTo>
                  <a:lnTo>
                    <a:pt x="685800" y="342900"/>
                  </a:lnTo>
                  <a:lnTo>
                    <a:pt x="682763" y="390465"/>
                  </a:lnTo>
                  <a:lnTo>
                    <a:pt x="673893" y="435768"/>
                  </a:lnTo>
                  <a:lnTo>
                    <a:pt x="659546" y="478452"/>
                  </a:lnTo>
                  <a:lnTo>
                    <a:pt x="640079" y="518159"/>
                  </a:lnTo>
                  <a:lnTo>
                    <a:pt x="615850" y="554533"/>
                  </a:lnTo>
                  <a:lnTo>
                    <a:pt x="587216" y="587216"/>
                  </a:lnTo>
                  <a:lnTo>
                    <a:pt x="554533" y="615850"/>
                  </a:lnTo>
                  <a:lnTo>
                    <a:pt x="518159" y="640079"/>
                  </a:lnTo>
                  <a:lnTo>
                    <a:pt x="478452" y="659546"/>
                  </a:lnTo>
                  <a:lnTo>
                    <a:pt x="435768" y="673893"/>
                  </a:lnTo>
                  <a:lnTo>
                    <a:pt x="390465" y="682763"/>
                  </a:lnTo>
                  <a:lnTo>
                    <a:pt x="342900" y="685800"/>
                  </a:lnTo>
                  <a:lnTo>
                    <a:pt x="295334" y="682763"/>
                  </a:lnTo>
                  <a:lnTo>
                    <a:pt x="250031" y="673893"/>
                  </a:lnTo>
                  <a:lnTo>
                    <a:pt x="207347" y="659546"/>
                  </a:lnTo>
                  <a:lnTo>
                    <a:pt x="167640" y="640080"/>
                  </a:lnTo>
                  <a:lnTo>
                    <a:pt x="131266" y="615850"/>
                  </a:lnTo>
                  <a:lnTo>
                    <a:pt x="98583" y="587216"/>
                  </a:lnTo>
                  <a:lnTo>
                    <a:pt x="69949" y="554533"/>
                  </a:lnTo>
                  <a:lnTo>
                    <a:pt x="45720" y="518160"/>
                  </a:lnTo>
                  <a:lnTo>
                    <a:pt x="26253" y="478452"/>
                  </a:lnTo>
                  <a:lnTo>
                    <a:pt x="11906" y="435768"/>
                  </a:lnTo>
                  <a:lnTo>
                    <a:pt x="3036" y="390465"/>
                  </a:lnTo>
                  <a:lnTo>
                    <a:pt x="0" y="342900"/>
                  </a:lnTo>
                  <a:lnTo>
                    <a:pt x="3036" y="295334"/>
                  </a:lnTo>
                  <a:lnTo>
                    <a:pt x="11906" y="250031"/>
                  </a:lnTo>
                  <a:lnTo>
                    <a:pt x="26253" y="207347"/>
                  </a:lnTo>
                  <a:lnTo>
                    <a:pt x="45719" y="167640"/>
                  </a:lnTo>
                  <a:lnTo>
                    <a:pt x="69949" y="131266"/>
                  </a:lnTo>
                  <a:lnTo>
                    <a:pt x="98583" y="98583"/>
                  </a:lnTo>
                  <a:lnTo>
                    <a:pt x="131266" y="69949"/>
                  </a:lnTo>
                  <a:lnTo>
                    <a:pt x="167639" y="45720"/>
                  </a:lnTo>
                  <a:lnTo>
                    <a:pt x="207347" y="26253"/>
                  </a:lnTo>
                  <a:lnTo>
                    <a:pt x="250031" y="11906"/>
                  </a:lnTo>
                  <a:lnTo>
                    <a:pt x="295334" y="3036"/>
                  </a:lnTo>
                  <a:lnTo>
                    <a:pt x="342900" y="0"/>
                  </a:lnTo>
                  <a:close/>
                </a:path>
                <a:path w="685800" h="685800">
                  <a:moveTo>
                    <a:pt x="0" y="0"/>
                  </a:moveTo>
                  <a:lnTo>
                    <a:pt x="0" y="0"/>
                  </a:lnTo>
                </a:path>
                <a:path w="685800" h="685800">
                  <a:moveTo>
                    <a:pt x="685800" y="685800"/>
                  </a:moveTo>
                  <a:lnTo>
                    <a:pt x="685800" y="68580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36" name="object 29">
              <a:extLst>
                <a:ext uri="{FF2B5EF4-FFF2-40B4-BE49-F238E27FC236}">
                  <a16:creationId xmlns:a16="http://schemas.microsoft.com/office/drawing/2014/main" id="{C6AF969F-9FF9-904A-EC2C-94CCC1EED33D}"/>
                </a:ext>
              </a:extLst>
            </p:cNvPr>
            <p:cNvSpPr/>
            <p:nvPr/>
          </p:nvSpPr>
          <p:spPr>
            <a:xfrm>
              <a:off x="6691748" y="3086100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5334" y="3036"/>
                  </a:lnTo>
                  <a:lnTo>
                    <a:pt x="250031" y="11906"/>
                  </a:lnTo>
                  <a:lnTo>
                    <a:pt x="207347" y="26253"/>
                  </a:lnTo>
                  <a:lnTo>
                    <a:pt x="167640" y="45720"/>
                  </a:lnTo>
                  <a:lnTo>
                    <a:pt x="131266" y="69949"/>
                  </a:lnTo>
                  <a:lnTo>
                    <a:pt x="98583" y="98583"/>
                  </a:lnTo>
                  <a:lnTo>
                    <a:pt x="69949" y="131266"/>
                  </a:lnTo>
                  <a:lnTo>
                    <a:pt x="45720" y="167640"/>
                  </a:lnTo>
                  <a:lnTo>
                    <a:pt x="26253" y="207347"/>
                  </a:lnTo>
                  <a:lnTo>
                    <a:pt x="11906" y="250031"/>
                  </a:lnTo>
                  <a:lnTo>
                    <a:pt x="3036" y="295334"/>
                  </a:lnTo>
                  <a:lnTo>
                    <a:pt x="0" y="342900"/>
                  </a:lnTo>
                  <a:lnTo>
                    <a:pt x="3036" y="390465"/>
                  </a:lnTo>
                  <a:lnTo>
                    <a:pt x="11906" y="435768"/>
                  </a:lnTo>
                  <a:lnTo>
                    <a:pt x="26253" y="478452"/>
                  </a:lnTo>
                  <a:lnTo>
                    <a:pt x="45719" y="518160"/>
                  </a:lnTo>
                  <a:lnTo>
                    <a:pt x="69949" y="554533"/>
                  </a:lnTo>
                  <a:lnTo>
                    <a:pt x="98583" y="587216"/>
                  </a:lnTo>
                  <a:lnTo>
                    <a:pt x="131266" y="615850"/>
                  </a:lnTo>
                  <a:lnTo>
                    <a:pt x="167639" y="640080"/>
                  </a:lnTo>
                  <a:lnTo>
                    <a:pt x="207347" y="659546"/>
                  </a:lnTo>
                  <a:lnTo>
                    <a:pt x="250031" y="673893"/>
                  </a:lnTo>
                  <a:lnTo>
                    <a:pt x="295334" y="682763"/>
                  </a:lnTo>
                  <a:lnTo>
                    <a:pt x="342900" y="685800"/>
                  </a:lnTo>
                  <a:lnTo>
                    <a:pt x="390465" y="682763"/>
                  </a:lnTo>
                  <a:lnTo>
                    <a:pt x="435768" y="673893"/>
                  </a:lnTo>
                  <a:lnTo>
                    <a:pt x="478452" y="659546"/>
                  </a:lnTo>
                  <a:lnTo>
                    <a:pt x="518159" y="640079"/>
                  </a:lnTo>
                  <a:lnTo>
                    <a:pt x="554533" y="615850"/>
                  </a:lnTo>
                  <a:lnTo>
                    <a:pt x="587216" y="587216"/>
                  </a:lnTo>
                  <a:lnTo>
                    <a:pt x="615850" y="554533"/>
                  </a:lnTo>
                  <a:lnTo>
                    <a:pt x="640079" y="518159"/>
                  </a:lnTo>
                  <a:lnTo>
                    <a:pt x="659546" y="478452"/>
                  </a:lnTo>
                  <a:lnTo>
                    <a:pt x="673893" y="435768"/>
                  </a:lnTo>
                  <a:lnTo>
                    <a:pt x="682763" y="390465"/>
                  </a:lnTo>
                  <a:lnTo>
                    <a:pt x="685800" y="342900"/>
                  </a:lnTo>
                  <a:lnTo>
                    <a:pt x="682763" y="295334"/>
                  </a:lnTo>
                  <a:lnTo>
                    <a:pt x="673893" y="250031"/>
                  </a:lnTo>
                  <a:lnTo>
                    <a:pt x="659546" y="207347"/>
                  </a:lnTo>
                  <a:lnTo>
                    <a:pt x="640079" y="167639"/>
                  </a:lnTo>
                  <a:lnTo>
                    <a:pt x="615850" y="131266"/>
                  </a:lnTo>
                  <a:lnTo>
                    <a:pt x="587216" y="98583"/>
                  </a:lnTo>
                  <a:lnTo>
                    <a:pt x="554533" y="69949"/>
                  </a:lnTo>
                  <a:lnTo>
                    <a:pt x="518159" y="45719"/>
                  </a:lnTo>
                  <a:lnTo>
                    <a:pt x="478452" y="26253"/>
                  </a:lnTo>
                  <a:lnTo>
                    <a:pt x="435768" y="11906"/>
                  </a:lnTo>
                  <a:lnTo>
                    <a:pt x="390465" y="3036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37" name="object 30">
              <a:extLst>
                <a:ext uri="{FF2B5EF4-FFF2-40B4-BE49-F238E27FC236}">
                  <a16:creationId xmlns:a16="http://schemas.microsoft.com/office/drawing/2014/main" id="{62F39A9A-7B1F-A29D-FE99-EE5ABB44E860}"/>
                </a:ext>
              </a:extLst>
            </p:cNvPr>
            <p:cNvSpPr/>
            <p:nvPr/>
          </p:nvSpPr>
          <p:spPr>
            <a:xfrm>
              <a:off x="6691748" y="3086100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390465" y="3036"/>
                  </a:lnTo>
                  <a:lnTo>
                    <a:pt x="435768" y="11906"/>
                  </a:lnTo>
                  <a:lnTo>
                    <a:pt x="478452" y="26253"/>
                  </a:lnTo>
                  <a:lnTo>
                    <a:pt x="518159" y="45719"/>
                  </a:lnTo>
                  <a:lnTo>
                    <a:pt x="554533" y="69949"/>
                  </a:lnTo>
                  <a:lnTo>
                    <a:pt x="587216" y="98583"/>
                  </a:lnTo>
                  <a:lnTo>
                    <a:pt x="615850" y="131266"/>
                  </a:lnTo>
                  <a:lnTo>
                    <a:pt x="640079" y="167639"/>
                  </a:lnTo>
                  <a:lnTo>
                    <a:pt x="659546" y="207347"/>
                  </a:lnTo>
                  <a:lnTo>
                    <a:pt x="673893" y="250031"/>
                  </a:lnTo>
                  <a:lnTo>
                    <a:pt x="682763" y="295334"/>
                  </a:lnTo>
                  <a:lnTo>
                    <a:pt x="685800" y="342900"/>
                  </a:lnTo>
                  <a:lnTo>
                    <a:pt x="682763" y="390465"/>
                  </a:lnTo>
                  <a:lnTo>
                    <a:pt x="673893" y="435768"/>
                  </a:lnTo>
                  <a:lnTo>
                    <a:pt x="659546" y="478452"/>
                  </a:lnTo>
                  <a:lnTo>
                    <a:pt x="640079" y="518159"/>
                  </a:lnTo>
                  <a:lnTo>
                    <a:pt x="615850" y="554533"/>
                  </a:lnTo>
                  <a:lnTo>
                    <a:pt x="587216" y="587216"/>
                  </a:lnTo>
                  <a:lnTo>
                    <a:pt x="554533" y="615850"/>
                  </a:lnTo>
                  <a:lnTo>
                    <a:pt x="518159" y="640079"/>
                  </a:lnTo>
                  <a:lnTo>
                    <a:pt x="478452" y="659546"/>
                  </a:lnTo>
                  <a:lnTo>
                    <a:pt x="435768" y="673893"/>
                  </a:lnTo>
                  <a:lnTo>
                    <a:pt x="390465" y="682763"/>
                  </a:lnTo>
                  <a:lnTo>
                    <a:pt x="342900" y="685800"/>
                  </a:lnTo>
                  <a:lnTo>
                    <a:pt x="295334" y="682763"/>
                  </a:lnTo>
                  <a:lnTo>
                    <a:pt x="250031" y="673893"/>
                  </a:lnTo>
                  <a:lnTo>
                    <a:pt x="207347" y="659546"/>
                  </a:lnTo>
                  <a:lnTo>
                    <a:pt x="167639" y="640080"/>
                  </a:lnTo>
                  <a:lnTo>
                    <a:pt x="131266" y="615850"/>
                  </a:lnTo>
                  <a:lnTo>
                    <a:pt x="98583" y="587216"/>
                  </a:lnTo>
                  <a:lnTo>
                    <a:pt x="69949" y="554533"/>
                  </a:lnTo>
                  <a:lnTo>
                    <a:pt x="45719" y="518160"/>
                  </a:lnTo>
                  <a:lnTo>
                    <a:pt x="26253" y="478452"/>
                  </a:lnTo>
                  <a:lnTo>
                    <a:pt x="11906" y="435768"/>
                  </a:lnTo>
                  <a:lnTo>
                    <a:pt x="3036" y="390465"/>
                  </a:lnTo>
                  <a:lnTo>
                    <a:pt x="0" y="342900"/>
                  </a:lnTo>
                  <a:lnTo>
                    <a:pt x="3036" y="295334"/>
                  </a:lnTo>
                  <a:lnTo>
                    <a:pt x="11906" y="250031"/>
                  </a:lnTo>
                  <a:lnTo>
                    <a:pt x="26253" y="207347"/>
                  </a:lnTo>
                  <a:lnTo>
                    <a:pt x="45720" y="167640"/>
                  </a:lnTo>
                  <a:lnTo>
                    <a:pt x="69949" y="131266"/>
                  </a:lnTo>
                  <a:lnTo>
                    <a:pt x="98583" y="98583"/>
                  </a:lnTo>
                  <a:lnTo>
                    <a:pt x="131266" y="69949"/>
                  </a:lnTo>
                  <a:lnTo>
                    <a:pt x="167640" y="45720"/>
                  </a:lnTo>
                  <a:lnTo>
                    <a:pt x="207347" y="26253"/>
                  </a:lnTo>
                  <a:lnTo>
                    <a:pt x="250031" y="11906"/>
                  </a:lnTo>
                  <a:lnTo>
                    <a:pt x="295334" y="3036"/>
                  </a:lnTo>
                  <a:lnTo>
                    <a:pt x="342900" y="0"/>
                  </a:lnTo>
                  <a:close/>
                </a:path>
                <a:path w="685800" h="685800">
                  <a:moveTo>
                    <a:pt x="0" y="0"/>
                  </a:moveTo>
                  <a:lnTo>
                    <a:pt x="0" y="0"/>
                  </a:lnTo>
                </a:path>
                <a:path w="685800" h="685800">
                  <a:moveTo>
                    <a:pt x="685800" y="685800"/>
                  </a:moveTo>
                  <a:lnTo>
                    <a:pt x="685800" y="68580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38" name="object 31">
              <a:extLst>
                <a:ext uri="{FF2B5EF4-FFF2-40B4-BE49-F238E27FC236}">
                  <a16:creationId xmlns:a16="http://schemas.microsoft.com/office/drawing/2014/main" id="{E4C81705-E91E-2E24-494F-A10A8FFFEAA6}"/>
                </a:ext>
              </a:extLst>
            </p:cNvPr>
            <p:cNvSpPr/>
            <p:nvPr/>
          </p:nvSpPr>
          <p:spPr>
            <a:xfrm>
              <a:off x="6732896" y="3127248"/>
              <a:ext cx="329184" cy="329184"/>
            </a:xfrm>
            <a:custGeom>
              <a:avLst/>
              <a:gdLst/>
              <a:ahLst/>
              <a:cxnLst/>
              <a:rect l="l" t="t" r="r" b="b"/>
              <a:pathLst>
                <a:path w="548640" h="548639">
                  <a:moveTo>
                    <a:pt x="274320" y="0"/>
                  </a:moveTo>
                  <a:lnTo>
                    <a:pt x="223770" y="4264"/>
                  </a:lnTo>
                  <a:lnTo>
                    <a:pt x="176702" y="16619"/>
                  </a:lnTo>
                  <a:lnTo>
                    <a:pt x="133773" y="36406"/>
                  </a:lnTo>
                  <a:lnTo>
                    <a:pt x="95641" y="62966"/>
                  </a:lnTo>
                  <a:lnTo>
                    <a:pt x="62966" y="95641"/>
                  </a:lnTo>
                  <a:lnTo>
                    <a:pt x="36406" y="133773"/>
                  </a:lnTo>
                  <a:lnTo>
                    <a:pt x="16619" y="176702"/>
                  </a:lnTo>
                  <a:lnTo>
                    <a:pt x="4264" y="223770"/>
                  </a:lnTo>
                  <a:lnTo>
                    <a:pt x="0" y="274320"/>
                  </a:lnTo>
                  <a:lnTo>
                    <a:pt x="4264" y="324534"/>
                  </a:lnTo>
                  <a:lnTo>
                    <a:pt x="16619" y="371425"/>
                  </a:lnTo>
                  <a:lnTo>
                    <a:pt x="36406" y="414302"/>
                  </a:lnTo>
                  <a:lnTo>
                    <a:pt x="62966" y="452475"/>
                  </a:lnTo>
                  <a:lnTo>
                    <a:pt x="95641" y="485254"/>
                  </a:lnTo>
                  <a:lnTo>
                    <a:pt x="133773" y="511951"/>
                  </a:lnTo>
                  <a:lnTo>
                    <a:pt x="176702" y="531873"/>
                  </a:lnTo>
                  <a:lnTo>
                    <a:pt x="223770" y="544333"/>
                  </a:lnTo>
                  <a:lnTo>
                    <a:pt x="274320" y="548640"/>
                  </a:lnTo>
                  <a:lnTo>
                    <a:pt x="324534" y="544333"/>
                  </a:lnTo>
                  <a:lnTo>
                    <a:pt x="371425" y="531873"/>
                  </a:lnTo>
                  <a:lnTo>
                    <a:pt x="414302" y="511951"/>
                  </a:lnTo>
                  <a:lnTo>
                    <a:pt x="452475" y="485254"/>
                  </a:lnTo>
                  <a:lnTo>
                    <a:pt x="485254" y="452475"/>
                  </a:lnTo>
                  <a:lnTo>
                    <a:pt x="511951" y="414302"/>
                  </a:lnTo>
                  <a:lnTo>
                    <a:pt x="531873" y="371425"/>
                  </a:lnTo>
                  <a:lnTo>
                    <a:pt x="544333" y="324534"/>
                  </a:lnTo>
                  <a:lnTo>
                    <a:pt x="548639" y="274320"/>
                  </a:lnTo>
                  <a:lnTo>
                    <a:pt x="544333" y="223770"/>
                  </a:lnTo>
                  <a:lnTo>
                    <a:pt x="531873" y="176702"/>
                  </a:lnTo>
                  <a:lnTo>
                    <a:pt x="511951" y="133773"/>
                  </a:lnTo>
                  <a:lnTo>
                    <a:pt x="485254" y="95641"/>
                  </a:lnTo>
                  <a:lnTo>
                    <a:pt x="452475" y="62966"/>
                  </a:lnTo>
                  <a:lnTo>
                    <a:pt x="414302" y="36406"/>
                  </a:lnTo>
                  <a:lnTo>
                    <a:pt x="371425" y="16619"/>
                  </a:lnTo>
                  <a:lnTo>
                    <a:pt x="324534" y="4264"/>
                  </a:lnTo>
                  <a:lnTo>
                    <a:pt x="2743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39" name="object 32">
              <a:extLst>
                <a:ext uri="{FF2B5EF4-FFF2-40B4-BE49-F238E27FC236}">
                  <a16:creationId xmlns:a16="http://schemas.microsoft.com/office/drawing/2014/main" id="{8FC2245F-F84E-E921-F583-7E8E7146A781}"/>
                </a:ext>
              </a:extLst>
            </p:cNvPr>
            <p:cNvSpPr/>
            <p:nvPr/>
          </p:nvSpPr>
          <p:spPr>
            <a:xfrm>
              <a:off x="6732896" y="3127248"/>
              <a:ext cx="329184" cy="329184"/>
            </a:xfrm>
            <a:custGeom>
              <a:avLst/>
              <a:gdLst/>
              <a:ahLst/>
              <a:cxnLst/>
              <a:rect l="l" t="t" r="r" b="b"/>
              <a:pathLst>
                <a:path w="548640" h="548639">
                  <a:moveTo>
                    <a:pt x="274320" y="0"/>
                  </a:moveTo>
                  <a:lnTo>
                    <a:pt x="324534" y="4264"/>
                  </a:lnTo>
                  <a:lnTo>
                    <a:pt x="371425" y="16619"/>
                  </a:lnTo>
                  <a:lnTo>
                    <a:pt x="414302" y="36406"/>
                  </a:lnTo>
                  <a:lnTo>
                    <a:pt x="452475" y="62966"/>
                  </a:lnTo>
                  <a:lnTo>
                    <a:pt x="485254" y="95641"/>
                  </a:lnTo>
                  <a:lnTo>
                    <a:pt x="511951" y="133773"/>
                  </a:lnTo>
                  <a:lnTo>
                    <a:pt x="531873" y="176702"/>
                  </a:lnTo>
                  <a:lnTo>
                    <a:pt x="544333" y="223770"/>
                  </a:lnTo>
                  <a:lnTo>
                    <a:pt x="548639" y="274320"/>
                  </a:lnTo>
                  <a:lnTo>
                    <a:pt x="544333" y="324534"/>
                  </a:lnTo>
                  <a:lnTo>
                    <a:pt x="531873" y="371425"/>
                  </a:lnTo>
                  <a:lnTo>
                    <a:pt x="511951" y="414302"/>
                  </a:lnTo>
                  <a:lnTo>
                    <a:pt x="485254" y="452475"/>
                  </a:lnTo>
                  <a:lnTo>
                    <a:pt x="452475" y="485254"/>
                  </a:lnTo>
                  <a:lnTo>
                    <a:pt x="414302" y="511951"/>
                  </a:lnTo>
                  <a:lnTo>
                    <a:pt x="371425" y="531873"/>
                  </a:lnTo>
                  <a:lnTo>
                    <a:pt x="324534" y="544333"/>
                  </a:lnTo>
                  <a:lnTo>
                    <a:pt x="274320" y="548640"/>
                  </a:lnTo>
                  <a:lnTo>
                    <a:pt x="223770" y="544333"/>
                  </a:lnTo>
                  <a:lnTo>
                    <a:pt x="176702" y="531873"/>
                  </a:lnTo>
                  <a:lnTo>
                    <a:pt x="133773" y="511951"/>
                  </a:lnTo>
                  <a:lnTo>
                    <a:pt x="95641" y="485254"/>
                  </a:lnTo>
                  <a:lnTo>
                    <a:pt x="62966" y="452475"/>
                  </a:lnTo>
                  <a:lnTo>
                    <a:pt x="36406" y="414302"/>
                  </a:lnTo>
                  <a:lnTo>
                    <a:pt x="16619" y="371425"/>
                  </a:lnTo>
                  <a:lnTo>
                    <a:pt x="4264" y="324534"/>
                  </a:lnTo>
                  <a:lnTo>
                    <a:pt x="0" y="274320"/>
                  </a:lnTo>
                  <a:lnTo>
                    <a:pt x="4264" y="223770"/>
                  </a:lnTo>
                  <a:lnTo>
                    <a:pt x="16619" y="176702"/>
                  </a:lnTo>
                  <a:lnTo>
                    <a:pt x="36406" y="133773"/>
                  </a:lnTo>
                  <a:lnTo>
                    <a:pt x="62966" y="95641"/>
                  </a:lnTo>
                  <a:lnTo>
                    <a:pt x="95641" y="62966"/>
                  </a:lnTo>
                  <a:lnTo>
                    <a:pt x="133773" y="36406"/>
                  </a:lnTo>
                  <a:lnTo>
                    <a:pt x="176702" y="16619"/>
                  </a:lnTo>
                  <a:lnTo>
                    <a:pt x="223770" y="4264"/>
                  </a:lnTo>
                  <a:lnTo>
                    <a:pt x="274320" y="0"/>
                  </a:lnTo>
                  <a:close/>
                </a:path>
                <a:path w="548640" h="548639">
                  <a:moveTo>
                    <a:pt x="0" y="0"/>
                  </a:moveTo>
                  <a:lnTo>
                    <a:pt x="0" y="0"/>
                  </a:lnTo>
                </a:path>
                <a:path w="548640" h="548639">
                  <a:moveTo>
                    <a:pt x="548639" y="548640"/>
                  </a:moveTo>
                  <a:lnTo>
                    <a:pt x="548639" y="5486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40" name="object 33">
              <a:extLst>
                <a:ext uri="{FF2B5EF4-FFF2-40B4-BE49-F238E27FC236}">
                  <a16:creationId xmlns:a16="http://schemas.microsoft.com/office/drawing/2014/main" id="{AB2FBF20-547D-246C-7E4C-849D2FFFBC0A}"/>
                </a:ext>
              </a:extLst>
            </p:cNvPr>
            <p:cNvSpPr/>
            <p:nvPr/>
          </p:nvSpPr>
          <p:spPr>
            <a:xfrm>
              <a:off x="6088244" y="3223259"/>
              <a:ext cx="274320" cy="137160"/>
            </a:xfrm>
            <a:custGeom>
              <a:avLst/>
              <a:gdLst/>
              <a:ahLst/>
              <a:cxnLst/>
              <a:rect l="l" t="t" r="r" b="b"/>
              <a:pathLst>
                <a:path w="457200" h="228600">
                  <a:moveTo>
                    <a:pt x="457200" y="0"/>
                  </a:moveTo>
                  <a:lnTo>
                    <a:pt x="228600" y="0"/>
                  </a:lnTo>
                  <a:lnTo>
                    <a:pt x="0" y="0"/>
                  </a:lnTo>
                  <a:lnTo>
                    <a:pt x="0" y="228600"/>
                  </a:lnTo>
                  <a:lnTo>
                    <a:pt x="114300" y="228600"/>
                  </a:lnTo>
                  <a:lnTo>
                    <a:pt x="228600" y="228600"/>
                  </a:lnTo>
                  <a:lnTo>
                    <a:pt x="342900" y="228600"/>
                  </a:lnTo>
                  <a:lnTo>
                    <a:pt x="457200" y="2286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41" name="object 34">
              <a:extLst>
                <a:ext uri="{FF2B5EF4-FFF2-40B4-BE49-F238E27FC236}">
                  <a16:creationId xmlns:a16="http://schemas.microsoft.com/office/drawing/2014/main" id="{8C6C9895-C863-5967-90A1-DDAFE566B3FA}"/>
                </a:ext>
              </a:extLst>
            </p:cNvPr>
            <p:cNvSpPr/>
            <p:nvPr/>
          </p:nvSpPr>
          <p:spPr>
            <a:xfrm>
              <a:off x="5539603" y="3291840"/>
              <a:ext cx="451104" cy="0"/>
            </a:xfrm>
            <a:custGeom>
              <a:avLst/>
              <a:gdLst/>
              <a:ahLst/>
              <a:cxnLst/>
              <a:rect l="l" t="t" r="r" b="b"/>
              <a:pathLst>
                <a:path w="751840">
                  <a:moveTo>
                    <a:pt x="0" y="0"/>
                  </a:moveTo>
                  <a:lnTo>
                    <a:pt x="751840" y="0"/>
                  </a:lnTo>
                </a:path>
              </a:pathLst>
            </a:custGeom>
            <a:ln w="3175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42" name="object 35">
              <a:extLst>
                <a:ext uri="{FF2B5EF4-FFF2-40B4-BE49-F238E27FC236}">
                  <a16:creationId xmlns:a16="http://schemas.microsoft.com/office/drawing/2014/main" id="{47E387DF-DAB4-837C-83E6-70A8C8B12184}"/>
                </a:ext>
              </a:extLst>
            </p:cNvPr>
            <p:cNvSpPr/>
            <p:nvPr/>
          </p:nvSpPr>
          <p:spPr>
            <a:xfrm>
              <a:off x="5990708" y="3259074"/>
              <a:ext cx="97536" cy="64770"/>
            </a:xfrm>
            <a:custGeom>
              <a:avLst/>
              <a:gdLst/>
              <a:ahLst/>
              <a:cxnLst/>
              <a:rect l="l" t="t" r="r" b="b"/>
              <a:pathLst>
                <a:path w="162559" h="107950">
                  <a:moveTo>
                    <a:pt x="0" y="0"/>
                  </a:moveTo>
                  <a:lnTo>
                    <a:pt x="0" y="107950"/>
                  </a:lnTo>
                  <a:lnTo>
                    <a:pt x="162559" y="546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43" name="object 36">
              <a:extLst>
                <a:ext uri="{FF2B5EF4-FFF2-40B4-BE49-F238E27FC236}">
                  <a16:creationId xmlns:a16="http://schemas.microsoft.com/office/drawing/2014/main" id="{AB00FEA4-F966-AABA-6386-C2599EF20775}"/>
                </a:ext>
              </a:extLst>
            </p:cNvPr>
            <p:cNvSpPr/>
            <p:nvPr/>
          </p:nvSpPr>
          <p:spPr>
            <a:xfrm>
              <a:off x="6362563" y="3291840"/>
              <a:ext cx="231648" cy="0"/>
            </a:xfrm>
            <a:custGeom>
              <a:avLst/>
              <a:gdLst/>
              <a:ahLst/>
              <a:cxnLst/>
              <a:rect l="l" t="t" r="r" b="b"/>
              <a:pathLst>
                <a:path w="386079">
                  <a:moveTo>
                    <a:pt x="0" y="0"/>
                  </a:moveTo>
                  <a:lnTo>
                    <a:pt x="17779" y="0"/>
                  </a:lnTo>
                </a:path>
                <a:path w="386079">
                  <a:moveTo>
                    <a:pt x="36829" y="0"/>
                  </a:moveTo>
                  <a:lnTo>
                    <a:pt x="54609" y="0"/>
                  </a:lnTo>
                </a:path>
                <a:path w="386079">
                  <a:moveTo>
                    <a:pt x="73659" y="0"/>
                  </a:moveTo>
                  <a:lnTo>
                    <a:pt x="91440" y="0"/>
                  </a:lnTo>
                </a:path>
                <a:path w="386079">
                  <a:moveTo>
                    <a:pt x="110490" y="0"/>
                  </a:moveTo>
                  <a:lnTo>
                    <a:pt x="128270" y="0"/>
                  </a:lnTo>
                </a:path>
                <a:path w="386079">
                  <a:moveTo>
                    <a:pt x="147320" y="0"/>
                  </a:moveTo>
                  <a:lnTo>
                    <a:pt x="165100" y="0"/>
                  </a:lnTo>
                </a:path>
                <a:path w="386079">
                  <a:moveTo>
                    <a:pt x="184150" y="0"/>
                  </a:moveTo>
                  <a:lnTo>
                    <a:pt x="201929" y="0"/>
                  </a:lnTo>
                </a:path>
                <a:path w="386079">
                  <a:moveTo>
                    <a:pt x="219709" y="0"/>
                  </a:moveTo>
                  <a:lnTo>
                    <a:pt x="238759" y="0"/>
                  </a:lnTo>
                </a:path>
                <a:path w="386079">
                  <a:moveTo>
                    <a:pt x="256540" y="0"/>
                  </a:moveTo>
                  <a:lnTo>
                    <a:pt x="275590" y="0"/>
                  </a:lnTo>
                </a:path>
                <a:path w="386079">
                  <a:moveTo>
                    <a:pt x="293370" y="0"/>
                  </a:moveTo>
                  <a:lnTo>
                    <a:pt x="312420" y="0"/>
                  </a:lnTo>
                </a:path>
                <a:path w="386079">
                  <a:moveTo>
                    <a:pt x="330200" y="0"/>
                  </a:moveTo>
                  <a:lnTo>
                    <a:pt x="349250" y="0"/>
                  </a:lnTo>
                </a:path>
                <a:path w="386079">
                  <a:moveTo>
                    <a:pt x="367029" y="0"/>
                  </a:moveTo>
                  <a:lnTo>
                    <a:pt x="386079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44" name="object 37">
              <a:extLst>
                <a:ext uri="{FF2B5EF4-FFF2-40B4-BE49-F238E27FC236}">
                  <a16:creationId xmlns:a16="http://schemas.microsoft.com/office/drawing/2014/main" id="{B3FB4E9F-CC9C-149F-D804-C4C7D5306319}"/>
                </a:ext>
              </a:extLst>
            </p:cNvPr>
            <p:cNvSpPr/>
            <p:nvPr/>
          </p:nvSpPr>
          <p:spPr>
            <a:xfrm>
              <a:off x="6594212" y="3259835"/>
              <a:ext cx="97536" cy="64770"/>
            </a:xfrm>
            <a:custGeom>
              <a:avLst/>
              <a:gdLst/>
              <a:ahLst/>
              <a:cxnLst/>
              <a:rect l="l" t="t" r="r" b="b"/>
              <a:pathLst>
                <a:path w="162559" h="107950">
                  <a:moveTo>
                    <a:pt x="0" y="0"/>
                  </a:moveTo>
                  <a:lnTo>
                    <a:pt x="0" y="107950"/>
                  </a:lnTo>
                  <a:lnTo>
                    <a:pt x="162560" y="53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78240668-D2AF-CF6B-AA13-6053F59ACD7D}"/>
                </a:ext>
              </a:extLst>
            </p:cNvPr>
            <p:cNvGrpSpPr/>
            <p:nvPr/>
          </p:nvGrpSpPr>
          <p:grpSpPr>
            <a:xfrm>
              <a:off x="4560821" y="3075803"/>
              <a:ext cx="558355" cy="248040"/>
              <a:chOff x="4560821" y="3075803"/>
              <a:chExt cx="558355" cy="248040"/>
            </a:xfrm>
          </p:grpSpPr>
          <p:sp>
            <p:nvSpPr>
              <p:cNvPr id="6" name="object 33">
                <a:extLst>
                  <a:ext uri="{FF2B5EF4-FFF2-40B4-BE49-F238E27FC236}">
                    <a16:creationId xmlns:a16="http://schemas.microsoft.com/office/drawing/2014/main" id="{374D0A30-AD93-7C70-FB1A-2ED79958E3A9}"/>
                  </a:ext>
                </a:extLst>
              </p:cNvPr>
              <p:cNvSpPr/>
              <p:nvPr/>
            </p:nvSpPr>
            <p:spPr>
              <a:xfrm>
                <a:off x="4570536" y="3291077"/>
                <a:ext cx="455676" cy="0"/>
              </a:xfrm>
              <a:custGeom>
                <a:avLst/>
                <a:gdLst/>
                <a:ahLst/>
                <a:cxnLst/>
                <a:rect l="l" t="t" r="r" b="b"/>
                <a:pathLst>
                  <a:path w="759460">
                    <a:moveTo>
                      <a:pt x="0" y="0"/>
                    </a:moveTo>
                    <a:lnTo>
                      <a:pt x="75946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600"/>
              </a:p>
            </p:txBody>
          </p:sp>
          <p:sp>
            <p:nvSpPr>
              <p:cNvPr id="7" name="object 34">
                <a:extLst>
                  <a:ext uri="{FF2B5EF4-FFF2-40B4-BE49-F238E27FC236}">
                    <a16:creationId xmlns:a16="http://schemas.microsoft.com/office/drawing/2014/main" id="{E60F91C7-D6C9-32C4-194E-6F744351C4EC}"/>
                  </a:ext>
                </a:extLst>
              </p:cNvPr>
              <p:cNvSpPr/>
              <p:nvPr/>
            </p:nvSpPr>
            <p:spPr>
              <a:xfrm>
                <a:off x="5021640" y="3259073"/>
                <a:ext cx="97536" cy="64770"/>
              </a:xfrm>
              <a:custGeom>
                <a:avLst/>
                <a:gdLst/>
                <a:ahLst/>
                <a:cxnLst/>
                <a:rect l="l" t="t" r="r" b="b"/>
                <a:pathLst>
                  <a:path w="162559" h="107950">
                    <a:moveTo>
                      <a:pt x="0" y="0"/>
                    </a:moveTo>
                    <a:lnTo>
                      <a:pt x="0" y="107950"/>
                    </a:lnTo>
                    <a:lnTo>
                      <a:pt x="162559" y="533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600"/>
              </a:p>
            </p:txBody>
          </p:sp>
          <p:sp>
            <p:nvSpPr>
              <p:cNvPr id="9" name="object 47">
                <a:extLst>
                  <a:ext uri="{FF2B5EF4-FFF2-40B4-BE49-F238E27FC236}">
                    <a16:creationId xmlns:a16="http://schemas.microsoft.com/office/drawing/2014/main" id="{3E29626C-AAFD-98E0-5E17-4481C0EBB472}"/>
                  </a:ext>
                </a:extLst>
              </p:cNvPr>
              <p:cNvSpPr txBox="1"/>
              <p:nvPr/>
            </p:nvSpPr>
            <p:spPr>
              <a:xfrm>
                <a:off x="4560821" y="3075803"/>
                <a:ext cx="470534" cy="19749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200" dirty="0">
                    <a:solidFill>
                      <a:srgbClr val="3B3B3B"/>
                    </a:solidFill>
                    <a:latin typeface="Arial MT"/>
                    <a:cs typeface="Arial MT"/>
                  </a:rPr>
                  <a:t>start</a:t>
                </a:r>
                <a:endParaRPr sz="1200" dirty="0">
                  <a:latin typeface="Arial MT"/>
                  <a:cs typeface="Arial MT"/>
                </a:endParaRPr>
              </a:p>
            </p:txBody>
          </p:sp>
        </p:grpSp>
      </p:grpSp>
      <p:sp>
        <p:nvSpPr>
          <p:cNvPr id="11" name="object 2">
            <a:extLst>
              <a:ext uri="{FF2B5EF4-FFF2-40B4-BE49-F238E27FC236}">
                <a16:creationId xmlns:a16="http://schemas.microsoft.com/office/drawing/2014/main" id="{3B5B27D3-2A07-9E3B-6B2A-313AA271D8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6864581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RE⟹NFA(Thompson</a:t>
            </a:r>
            <a:r>
              <a:rPr lang="zh-CN" altLang="en-US" spc="-5" dirty="0">
                <a:solidFill>
                  <a:schemeClr val="bg1"/>
                </a:solidFill>
              </a:rPr>
              <a:t>算法</a:t>
            </a:r>
            <a:r>
              <a:rPr lang="en-US" altLang="zh-CN" spc="-5" dirty="0">
                <a:solidFill>
                  <a:schemeClr val="bg1"/>
                </a:solidFill>
              </a:rPr>
              <a:t>)</a:t>
            </a:r>
            <a:endParaRPr spc="-10" dirty="0">
              <a:solidFill>
                <a:schemeClr val="bg1"/>
              </a:solidFill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367426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 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62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AF3FD49-3886-CADF-2181-F41FB75B0630}"/>
              </a:ext>
            </a:extLst>
          </p:cNvPr>
          <p:cNvGrpSpPr/>
          <p:nvPr/>
        </p:nvGrpSpPr>
        <p:grpSpPr>
          <a:xfrm>
            <a:off x="507519" y="952172"/>
            <a:ext cx="1895475" cy="852156"/>
            <a:chOff x="507519" y="952172"/>
            <a:chExt cx="1895475" cy="852156"/>
          </a:xfrm>
        </p:grpSpPr>
        <p:pic>
          <p:nvPicPr>
            <p:cNvPr id="14" name="图片 13" descr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%\item[\textcolor{blue}{\LARGE\textbullet}]&#10;&#10;\begin{document}&#10;&#10;$R_1R_2$ &#10;&#10;\end{document}" title="IguanaTex Bitmap Display">
              <a:extLst>
                <a:ext uri="{FF2B5EF4-FFF2-40B4-BE49-F238E27FC236}">
                  <a16:creationId xmlns:a16="http://schemas.microsoft.com/office/drawing/2014/main" id="{3715D0C3-82DD-606C-539B-D13A75AFAAF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200" y="1579369"/>
              <a:ext cx="547961" cy="212886"/>
            </a:xfrm>
            <a:prstGeom prst="rect">
              <a:avLst/>
            </a:prstGeom>
          </p:spPr>
        </p:pic>
        <p:sp>
          <p:nvSpPr>
            <p:cNvPr id="3" name="object 3"/>
            <p:cNvSpPr txBox="1"/>
            <p:nvPr/>
          </p:nvSpPr>
          <p:spPr>
            <a:xfrm>
              <a:off x="507519" y="952172"/>
              <a:ext cx="1895475" cy="852156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460375" indent="-448309">
                <a:lnSpc>
                  <a:spcPct val="100000"/>
                </a:lnSpc>
                <a:spcBef>
                  <a:spcPts val="825"/>
                </a:spcBef>
                <a:buClr>
                  <a:srgbClr val="CC9900"/>
                </a:buClr>
                <a:buSzPct val="69642"/>
                <a:buFont typeface="Palatino Linotype"/>
                <a:buChar char="•"/>
                <a:tabLst>
                  <a:tab pos="460375" algn="l"/>
                  <a:tab pos="461009" algn="l"/>
                </a:tabLst>
              </a:pPr>
              <a:r>
                <a:rPr sz="2800" spc="-5" dirty="0">
                  <a:solidFill>
                    <a:srgbClr val="29292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归纳部分</a:t>
              </a:r>
              <a:endParaRPr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461645">
                <a:lnSpc>
                  <a:spcPct val="100000"/>
                </a:lnSpc>
                <a:spcBef>
                  <a:spcPts val="625"/>
                </a:spcBef>
                <a:tabLst>
                  <a:tab pos="901065" algn="l"/>
                </a:tabLst>
              </a:pPr>
              <a:r>
                <a:rPr sz="1550" spc="10" dirty="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–	</a:t>
              </a:r>
              <a:r>
                <a:rPr lang="en-US" sz="1550" spc="10" dirty="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endParaRPr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object 2">
            <a:extLst>
              <a:ext uri="{FF2B5EF4-FFF2-40B4-BE49-F238E27FC236}">
                <a16:creationId xmlns:a16="http://schemas.microsoft.com/office/drawing/2014/main" id="{42D26997-0E37-8548-8E83-BBC3A66CA360}"/>
              </a:ext>
            </a:extLst>
          </p:cNvPr>
          <p:cNvGrpSpPr/>
          <p:nvPr/>
        </p:nvGrpSpPr>
        <p:grpSpPr>
          <a:xfrm>
            <a:off x="2247763" y="2674620"/>
            <a:ext cx="2194560" cy="1508760"/>
            <a:chOff x="1371600" y="2514600"/>
            <a:chExt cx="3657600" cy="2514600"/>
          </a:xfrm>
        </p:grpSpPr>
        <p:sp>
          <p:nvSpPr>
            <p:cNvPr id="60" name="object 3">
              <a:extLst>
                <a:ext uri="{FF2B5EF4-FFF2-40B4-BE49-F238E27FC236}">
                  <a16:creationId xmlns:a16="http://schemas.microsoft.com/office/drawing/2014/main" id="{1A36E0B7-30CC-AB4A-318B-11FA4997F0D2}"/>
                </a:ext>
              </a:extLst>
            </p:cNvPr>
            <p:cNvSpPr/>
            <p:nvPr/>
          </p:nvSpPr>
          <p:spPr>
            <a:xfrm>
              <a:off x="1371600" y="2514600"/>
              <a:ext cx="3657600" cy="2514600"/>
            </a:xfrm>
            <a:custGeom>
              <a:avLst/>
              <a:gdLst/>
              <a:ahLst/>
              <a:cxnLst/>
              <a:rect l="l" t="t" r="r" b="b"/>
              <a:pathLst>
                <a:path w="3657600" h="2514600">
                  <a:moveTo>
                    <a:pt x="3657600" y="0"/>
                  </a:moveTo>
                  <a:lnTo>
                    <a:pt x="0" y="0"/>
                  </a:lnTo>
                  <a:lnTo>
                    <a:pt x="0" y="2514600"/>
                  </a:lnTo>
                  <a:lnTo>
                    <a:pt x="1828800" y="2514600"/>
                  </a:lnTo>
                  <a:lnTo>
                    <a:pt x="3657600" y="2514600"/>
                  </a:lnTo>
                  <a:lnTo>
                    <a:pt x="3657600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61" name="object 4">
              <a:extLst>
                <a:ext uri="{FF2B5EF4-FFF2-40B4-BE49-F238E27FC236}">
                  <a16:creationId xmlns:a16="http://schemas.microsoft.com/office/drawing/2014/main" id="{3F7F38CB-7CA6-5B9A-779C-A59A699F0342}"/>
                </a:ext>
              </a:extLst>
            </p:cNvPr>
            <p:cNvSpPr/>
            <p:nvPr/>
          </p:nvSpPr>
          <p:spPr>
            <a:xfrm>
              <a:off x="1371600" y="2514600"/>
              <a:ext cx="3657600" cy="2514600"/>
            </a:xfrm>
            <a:custGeom>
              <a:avLst/>
              <a:gdLst/>
              <a:ahLst/>
              <a:cxnLst/>
              <a:rect l="l" t="t" r="r" b="b"/>
              <a:pathLst>
                <a:path w="3657600" h="2514600">
                  <a:moveTo>
                    <a:pt x="1828800" y="2514600"/>
                  </a:moveTo>
                  <a:lnTo>
                    <a:pt x="0" y="2514600"/>
                  </a:lnTo>
                  <a:lnTo>
                    <a:pt x="0" y="0"/>
                  </a:lnTo>
                  <a:lnTo>
                    <a:pt x="3657600" y="0"/>
                  </a:lnTo>
                  <a:lnTo>
                    <a:pt x="3657600" y="2514600"/>
                  </a:lnTo>
                  <a:lnTo>
                    <a:pt x="1828800" y="25146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</p:grpSp>
      <p:sp>
        <p:nvSpPr>
          <p:cNvPr id="21" name="object 5">
            <a:extLst>
              <a:ext uri="{FF2B5EF4-FFF2-40B4-BE49-F238E27FC236}">
                <a16:creationId xmlns:a16="http://schemas.microsoft.com/office/drawing/2014/main" id="{EB50F821-B101-9539-608A-F26BC5F0412C}"/>
              </a:ext>
            </a:extLst>
          </p:cNvPr>
          <p:cNvSpPr txBox="1"/>
          <p:nvPr/>
        </p:nvSpPr>
        <p:spPr>
          <a:xfrm>
            <a:off x="3210930" y="3850385"/>
            <a:ext cx="26860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3B3B3B"/>
                </a:solidFill>
                <a:latin typeface="Arial MT"/>
                <a:cs typeface="Arial MT"/>
              </a:rPr>
              <a:t>R</a:t>
            </a:r>
            <a:r>
              <a:rPr sz="1600" baseline="-32986" dirty="0">
                <a:solidFill>
                  <a:srgbClr val="3B3B3B"/>
                </a:solidFill>
                <a:latin typeface="Arial MT"/>
                <a:cs typeface="Arial MT"/>
              </a:rPr>
              <a:t>1</a:t>
            </a:r>
            <a:endParaRPr sz="1600" baseline="-32986">
              <a:latin typeface="Arial MT"/>
              <a:cs typeface="Arial MT"/>
            </a:endParaRPr>
          </a:p>
        </p:txBody>
      </p:sp>
      <p:grpSp>
        <p:nvGrpSpPr>
          <p:cNvPr id="22" name="object 7">
            <a:extLst>
              <a:ext uri="{FF2B5EF4-FFF2-40B4-BE49-F238E27FC236}">
                <a16:creationId xmlns:a16="http://schemas.microsoft.com/office/drawing/2014/main" id="{A8C5ED82-B6CE-DF4A-852A-B5173617BF2D}"/>
              </a:ext>
            </a:extLst>
          </p:cNvPr>
          <p:cNvGrpSpPr/>
          <p:nvPr/>
        </p:nvGrpSpPr>
        <p:grpSpPr>
          <a:xfrm>
            <a:off x="2384923" y="2674620"/>
            <a:ext cx="4800600" cy="1508760"/>
            <a:chOff x="1600200" y="2514600"/>
            <a:chExt cx="8001000" cy="2514600"/>
          </a:xfrm>
        </p:grpSpPr>
        <p:sp>
          <p:nvSpPr>
            <p:cNvPr id="45" name="object 8">
              <a:extLst>
                <a:ext uri="{FF2B5EF4-FFF2-40B4-BE49-F238E27FC236}">
                  <a16:creationId xmlns:a16="http://schemas.microsoft.com/office/drawing/2014/main" id="{482FC286-951D-A182-E728-EB1648182A40}"/>
                </a:ext>
              </a:extLst>
            </p:cNvPr>
            <p:cNvSpPr/>
            <p:nvPr/>
          </p:nvSpPr>
          <p:spPr>
            <a:xfrm>
              <a:off x="2514600" y="2743200"/>
              <a:ext cx="1371600" cy="1600200"/>
            </a:xfrm>
            <a:custGeom>
              <a:avLst/>
              <a:gdLst/>
              <a:ahLst/>
              <a:cxnLst/>
              <a:rect l="l" t="t" r="r" b="b"/>
              <a:pathLst>
                <a:path w="1371600" h="1600200">
                  <a:moveTo>
                    <a:pt x="877187" y="1445260"/>
                  </a:moveTo>
                  <a:lnTo>
                    <a:pt x="520700" y="1445260"/>
                  </a:lnTo>
                  <a:lnTo>
                    <a:pt x="547969" y="1497949"/>
                  </a:lnTo>
                  <a:lnTo>
                    <a:pt x="580359" y="1540946"/>
                  </a:lnTo>
                  <a:lnTo>
                    <a:pt x="616894" y="1573093"/>
                  </a:lnTo>
                  <a:lnTo>
                    <a:pt x="656600" y="1593230"/>
                  </a:lnTo>
                  <a:lnTo>
                    <a:pt x="698500" y="1600200"/>
                  </a:lnTo>
                  <a:lnTo>
                    <a:pt x="738088" y="1594223"/>
                  </a:lnTo>
                  <a:lnTo>
                    <a:pt x="775721" y="1576962"/>
                  </a:lnTo>
                  <a:lnTo>
                    <a:pt x="810533" y="1549414"/>
                  </a:lnTo>
                  <a:lnTo>
                    <a:pt x="841658" y="1512581"/>
                  </a:lnTo>
                  <a:lnTo>
                    <a:pt x="868228" y="1467460"/>
                  </a:lnTo>
                  <a:lnTo>
                    <a:pt x="877187" y="1445260"/>
                  </a:lnTo>
                  <a:close/>
                </a:path>
                <a:path w="1371600" h="1600200">
                  <a:moveTo>
                    <a:pt x="334010" y="146050"/>
                  </a:moveTo>
                  <a:lnTo>
                    <a:pt x="270338" y="163503"/>
                  </a:lnTo>
                  <a:lnTo>
                    <a:pt x="211681" y="211620"/>
                  </a:lnTo>
                  <a:lnTo>
                    <a:pt x="185879" y="245188"/>
                  </a:lnTo>
                  <a:lnTo>
                    <a:pt x="163307" y="284034"/>
                  </a:lnTo>
                  <a:lnTo>
                    <a:pt x="144621" y="327363"/>
                  </a:lnTo>
                  <a:lnTo>
                    <a:pt x="130481" y="374379"/>
                  </a:lnTo>
                  <a:lnTo>
                    <a:pt x="121545" y="424285"/>
                  </a:lnTo>
                  <a:lnTo>
                    <a:pt x="118472" y="476288"/>
                  </a:lnTo>
                  <a:lnTo>
                    <a:pt x="121919" y="529589"/>
                  </a:lnTo>
                  <a:lnTo>
                    <a:pt x="89076" y="542425"/>
                  </a:lnTo>
                  <a:lnTo>
                    <a:pt x="59831" y="567078"/>
                  </a:lnTo>
                  <a:lnTo>
                    <a:pt x="35242" y="601821"/>
                  </a:lnTo>
                  <a:lnTo>
                    <a:pt x="16368" y="644924"/>
                  </a:lnTo>
                  <a:lnTo>
                    <a:pt x="4268" y="694660"/>
                  </a:lnTo>
                  <a:lnTo>
                    <a:pt x="0" y="749300"/>
                  </a:lnTo>
                  <a:lnTo>
                    <a:pt x="4444" y="807759"/>
                  </a:lnTo>
                  <a:lnTo>
                    <a:pt x="17462" y="859789"/>
                  </a:lnTo>
                  <a:lnTo>
                    <a:pt x="38576" y="903247"/>
                  </a:lnTo>
                  <a:lnTo>
                    <a:pt x="67310" y="935989"/>
                  </a:lnTo>
                  <a:lnTo>
                    <a:pt x="51375" y="969228"/>
                  </a:lnTo>
                  <a:lnTo>
                    <a:pt x="39846" y="1005681"/>
                  </a:lnTo>
                  <a:lnTo>
                    <a:pt x="32841" y="1044753"/>
                  </a:lnTo>
                  <a:lnTo>
                    <a:pt x="30480" y="1085850"/>
                  </a:lnTo>
                  <a:lnTo>
                    <a:pt x="33660" y="1136279"/>
                  </a:lnTo>
                  <a:lnTo>
                    <a:pt x="43172" y="1182310"/>
                  </a:lnTo>
                  <a:lnTo>
                    <a:pt x="58971" y="1222810"/>
                  </a:lnTo>
                  <a:lnTo>
                    <a:pt x="81013" y="1256644"/>
                  </a:lnTo>
                  <a:lnTo>
                    <a:pt x="109253" y="1282681"/>
                  </a:lnTo>
                  <a:lnTo>
                    <a:pt x="143646" y="1299787"/>
                  </a:lnTo>
                  <a:lnTo>
                    <a:pt x="184150" y="1306829"/>
                  </a:lnTo>
                  <a:lnTo>
                    <a:pt x="208238" y="1363650"/>
                  </a:lnTo>
                  <a:lnTo>
                    <a:pt x="238007" y="1411722"/>
                  </a:lnTo>
                  <a:lnTo>
                    <a:pt x="272573" y="1450339"/>
                  </a:lnTo>
                  <a:lnTo>
                    <a:pt x="311055" y="1478797"/>
                  </a:lnTo>
                  <a:lnTo>
                    <a:pt x="352571" y="1496389"/>
                  </a:lnTo>
                  <a:lnTo>
                    <a:pt x="396239" y="1502410"/>
                  </a:lnTo>
                  <a:lnTo>
                    <a:pt x="456049" y="1498480"/>
                  </a:lnTo>
                  <a:lnTo>
                    <a:pt x="485139" y="1487169"/>
                  </a:lnTo>
                  <a:lnTo>
                    <a:pt x="500895" y="1469191"/>
                  </a:lnTo>
                  <a:lnTo>
                    <a:pt x="520700" y="1445260"/>
                  </a:lnTo>
                  <a:lnTo>
                    <a:pt x="877187" y="1445260"/>
                  </a:lnTo>
                  <a:lnTo>
                    <a:pt x="889377" y="1415053"/>
                  </a:lnTo>
                  <a:lnTo>
                    <a:pt x="904239" y="1356360"/>
                  </a:lnTo>
                  <a:lnTo>
                    <a:pt x="1100522" y="1356360"/>
                  </a:lnTo>
                  <a:lnTo>
                    <a:pt x="1131570" y="1317625"/>
                  </a:lnTo>
                  <a:lnTo>
                    <a:pt x="1153834" y="1274707"/>
                  </a:lnTo>
                  <a:lnTo>
                    <a:pt x="1170622" y="1225272"/>
                  </a:lnTo>
                  <a:lnTo>
                    <a:pt x="1181219" y="1170419"/>
                  </a:lnTo>
                  <a:lnTo>
                    <a:pt x="1184910" y="1111250"/>
                  </a:lnTo>
                  <a:lnTo>
                    <a:pt x="1219074" y="1098955"/>
                  </a:lnTo>
                  <a:lnTo>
                    <a:pt x="1280160" y="1051089"/>
                  </a:lnTo>
                  <a:lnTo>
                    <a:pt x="1306140" y="1017001"/>
                  </a:lnTo>
                  <a:lnTo>
                    <a:pt x="1328451" y="977133"/>
                  </a:lnTo>
                  <a:lnTo>
                    <a:pt x="1346623" y="932227"/>
                  </a:lnTo>
                  <a:lnTo>
                    <a:pt x="1360185" y="883024"/>
                  </a:lnTo>
                  <a:lnTo>
                    <a:pt x="1368668" y="830268"/>
                  </a:lnTo>
                  <a:lnTo>
                    <a:pt x="1371600" y="774700"/>
                  </a:lnTo>
                  <a:lnTo>
                    <a:pt x="1368345" y="718939"/>
                  </a:lnTo>
                  <a:lnTo>
                    <a:pt x="1358900" y="664845"/>
                  </a:lnTo>
                  <a:lnTo>
                    <a:pt x="1343739" y="613608"/>
                  </a:lnTo>
                  <a:lnTo>
                    <a:pt x="1323339" y="566420"/>
                  </a:lnTo>
                  <a:lnTo>
                    <a:pt x="1329809" y="541198"/>
                  </a:lnTo>
                  <a:lnTo>
                    <a:pt x="1334135" y="515143"/>
                  </a:lnTo>
                  <a:lnTo>
                    <a:pt x="1336555" y="488374"/>
                  </a:lnTo>
                  <a:lnTo>
                    <a:pt x="1337310" y="461010"/>
                  </a:lnTo>
                  <a:lnTo>
                    <a:pt x="1333123" y="401596"/>
                  </a:lnTo>
                  <a:lnTo>
                    <a:pt x="1321176" y="346380"/>
                  </a:lnTo>
                  <a:lnTo>
                    <a:pt x="1302385" y="297021"/>
                  </a:lnTo>
                  <a:lnTo>
                    <a:pt x="1277667" y="255175"/>
                  </a:lnTo>
                  <a:lnTo>
                    <a:pt x="1247939" y="222502"/>
                  </a:lnTo>
                  <a:lnTo>
                    <a:pt x="1214120" y="200660"/>
                  </a:lnTo>
                  <a:lnTo>
                    <a:pt x="1212380" y="191770"/>
                  </a:lnTo>
                  <a:lnTo>
                    <a:pt x="441960" y="191770"/>
                  </a:lnTo>
                  <a:lnTo>
                    <a:pt x="417056" y="171946"/>
                  </a:lnTo>
                  <a:lnTo>
                    <a:pt x="390366" y="157003"/>
                  </a:lnTo>
                  <a:lnTo>
                    <a:pt x="362485" y="148014"/>
                  </a:lnTo>
                  <a:lnTo>
                    <a:pt x="334010" y="146050"/>
                  </a:lnTo>
                  <a:close/>
                </a:path>
                <a:path w="1371600" h="1600200">
                  <a:moveTo>
                    <a:pt x="1100522" y="1356360"/>
                  </a:moveTo>
                  <a:lnTo>
                    <a:pt x="904239" y="1356360"/>
                  </a:lnTo>
                  <a:lnTo>
                    <a:pt x="926842" y="1375826"/>
                  </a:lnTo>
                  <a:lnTo>
                    <a:pt x="950753" y="1390173"/>
                  </a:lnTo>
                  <a:lnTo>
                    <a:pt x="975856" y="1399043"/>
                  </a:lnTo>
                  <a:lnTo>
                    <a:pt x="1002029" y="1402079"/>
                  </a:lnTo>
                  <a:lnTo>
                    <a:pt x="1039058" y="1396250"/>
                  </a:lnTo>
                  <a:lnTo>
                    <a:pt x="1073467" y="1379497"/>
                  </a:lnTo>
                  <a:lnTo>
                    <a:pt x="1100522" y="1356360"/>
                  </a:lnTo>
                  <a:close/>
                </a:path>
                <a:path w="1371600" h="1600200">
                  <a:moveTo>
                    <a:pt x="593089" y="46989"/>
                  </a:moveTo>
                  <a:lnTo>
                    <a:pt x="521238" y="72349"/>
                  </a:lnTo>
                  <a:lnTo>
                    <a:pt x="490037" y="102402"/>
                  </a:lnTo>
                  <a:lnTo>
                    <a:pt x="463285" y="142575"/>
                  </a:lnTo>
                  <a:lnTo>
                    <a:pt x="441960" y="191770"/>
                  </a:lnTo>
                  <a:lnTo>
                    <a:pt x="1212380" y="191770"/>
                  </a:lnTo>
                  <a:lnTo>
                    <a:pt x="1203189" y="144785"/>
                  </a:lnTo>
                  <a:lnTo>
                    <a:pt x="1196102" y="125729"/>
                  </a:lnTo>
                  <a:lnTo>
                    <a:pt x="711200" y="125729"/>
                  </a:lnTo>
                  <a:lnTo>
                    <a:pt x="685244" y="93602"/>
                  </a:lnTo>
                  <a:lnTo>
                    <a:pt x="655955" y="69691"/>
                  </a:lnTo>
                  <a:lnTo>
                    <a:pt x="624760" y="54113"/>
                  </a:lnTo>
                  <a:lnTo>
                    <a:pt x="593089" y="46989"/>
                  </a:lnTo>
                  <a:close/>
                </a:path>
                <a:path w="1371600" h="1600200">
                  <a:moveTo>
                    <a:pt x="835660" y="0"/>
                  </a:moveTo>
                  <a:lnTo>
                    <a:pt x="797639" y="8393"/>
                  </a:lnTo>
                  <a:lnTo>
                    <a:pt x="762952" y="32861"/>
                  </a:lnTo>
                  <a:lnTo>
                    <a:pt x="733496" y="72349"/>
                  </a:lnTo>
                  <a:lnTo>
                    <a:pt x="711200" y="125729"/>
                  </a:lnTo>
                  <a:lnTo>
                    <a:pt x="1196102" y="125729"/>
                  </a:lnTo>
                  <a:lnTo>
                    <a:pt x="1185098" y="96143"/>
                  </a:lnTo>
                  <a:lnTo>
                    <a:pt x="1178439" y="85089"/>
                  </a:lnTo>
                  <a:lnTo>
                    <a:pt x="944879" y="85089"/>
                  </a:lnTo>
                  <a:lnTo>
                    <a:pt x="923170" y="49827"/>
                  </a:lnTo>
                  <a:lnTo>
                    <a:pt x="896937" y="23018"/>
                  </a:lnTo>
                  <a:lnTo>
                    <a:pt x="867370" y="5972"/>
                  </a:lnTo>
                  <a:lnTo>
                    <a:pt x="835660" y="0"/>
                  </a:lnTo>
                  <a:close/>
                </a:path>
                <a:path w="1371600" h="1600200">
                  <a:moveTo>
                    <a:pt x="1062989" y="0"/>
                  </a:moveTo>
                  <a:lnTo>
                    <a:pt x="1029176" y="5794"/>
                  </a:lnTo>
                  <a:lnTo>
                    <a:pt x="997267" y="22542"/>
                  </a:lnTo>
                  <a:lnTo>
                    <a:pt x="968692" y="49291"/>
                  </a:lnTo>
                  <a:lnTo>
                    <a:pt x="944879" y="85089"/>
                  </a:lnTo>
                  <a:lnTo>
                    <a:pt x="1178439" y="85089"/>
                  </a:lnTo>
                  <a:lnTo>
                    <a:pt x="1160938" y="56038"/>
                  </a:lnTo>
                  <a:lnTo>
                    <a:pt x="1131805" y="25776"/>
                  </a:lnTo>
                  <a:lnTo>
                    <a:pt x="1098791" y="6661"/>
                  </a:lnTo>
                  <a:lnTo>
                    <a:pt x="1062989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46" name="object 9">
              <a:extLst>
                <a:ext uri="{FF2B5EF4-FFF2-40B4-BE49-F238E27FC236}">
                  <a16:creationId xmlns:a16="http://schemas.microsoft.com/office/drawing/2014/main" id="{D05A3C62-4C76-57F7-E391-8333F6F7A2F7}"/>
                </a:ext>
              </a:extLst>
            </p:cNvPr>
            <p:cNvSpPr/>
            <p:nvPr/>
          </p:nvSpPr>
          <p:spPr>
            <a:xfrm>
              <a:off x="2514600" y="2743200"/>
              <a:ext cx="1371600" cy="1600200"/>
            </a:xfrm>
            <a:custGeom>
              <a:avLst/>
              <a:gdLst/>
              <a:ahLst/>
              <a:cxnLst/>
              <a:rect l="l" t="t" r="r" b="b"/>
              <a:pathLst>
                <a:path w="1371600" h="1600200">
                  <a:moveTo>
                    <a:pt x="121919" y="529589"/>
                  </a:moveTo>
                  <a:lnTo>
                    <a:pt x="118472" y="476288"/>
                  </a:lnTo>
                  <a:lnTo>
                    <a:pt x="121545" y="424285"/>
                  </a:lnTo>
                  <a:lnTo>
                    <a:pt x="130481" y="374379"/>
                  </a:lnTo>
                  <a:lnTo>
                    <a:pt x="144621" y="327363"/>
                  </a:lnTo>
                  <a:lnTo>
                    <a:pt x="163307" y="284034"/>
                  </a:lnTo>
                  <a:lnTo>
                    <a:pt x="185879" y="245188"/>
                  </a:lnTo>
                  <a:lnTo>
                    <a:pt x="211681" y="211620"/>
                  </a:lnTo>
                  <a:lnTo>
                    <a:pt x="240053" y="184127"/>
                  </a:lnTo>
                  <a:lnTo>
                    <a:pt x="301876" y="150546"/>
                  </a:lnTo>
                  <a:lnTo>
                    <a:pt x="334010" y="146050"/>
                  </a:lnTo>
                  <a:lnTo>
                    <a:pt x="362485" y="148014"/>
                  </a:lnTo>
                  <a:lnTo>
                    <a:pt x="390366" y="157003"/>
                  </a:lnTo>
                  <a:lnTo>
                    <a:pt x="417056" y="171946"/>
                  </a:lnTo>
                  <a:lnTo>
                    <a:pt x="441960" y="191770"/>
                  </a:lnTo>
                  <a:lnTo>
                    <a:pt x="463285" y="142575"/>
                  </a:lnTo>
                  <a:lnTo>
                    <a:pt x="490037" y="102402"/>
                  </a:lnTo>
                  <a:lnTo>
                    <a:pt x="521238" y="72349"/>
                  </a:lnTo>
                  <a:lnTo>
                    <a:pt x="555914" y="53512"/>
                  </a:lnTo>
                  <a:lnTo>
                    <a:pt x="593089" y="46989"/>
                  </a:lnTo>
                  <a:lnTo>
                    <a:pt x="624760" y="54113"/>
                  </a:lnTo>
                  <a:lnTo>
                    <a:pt x="655955" y="69691"/>
                  </a:lnTo>
                  <a:lnTo>
                    <a:pt x="685244" y="93602"/>
                  </a:lnTo>
                  <a:lnTo>
                    <a:pt x="711200" y="125729"/>
                  </a:lnTo>
                  <a:lnTo>
                    <a:pt x="733504" y="72330"/>
                  </a:lnTo>
                  <a:lnTo>
                    <a:pt x="762952" y="32861"/>
                  </a:lnTo>
                  <a:lnTo>
                    <a:pt x="797639" y="8393"/>
                  </a:lnTo>
                  <a:lnTo>
                    <a:pt x="835660" y="0"/>
                  </a:lnTo>
                  <a:lnTo>
                    <a:pt x="867370" y="5972"/>
                  </a:lnTo>
                  <a:lnTo>
                    <a:pt x="896937" y="23018"/>
                  </a:lnTo>
                  <a:lnTo>
                    <a:pt x="923170" y="49827"/>
                  </a:lnTo>
                  <a:lnTo>
                    <a:pt x="944879" y="85089"/>
                  </a:lnTo>
                  <a:lnTo>
                    <a:pt x="968692" y="49291"/>
                  </a:lnTo>
                  <a:lnTo>
                    <a:pt x="997267" y="22542"/>
                  </a:lnTo>
                  <a:lnTo>
                    <a:pt x="1029176" y="5794"/>
                  </a:lnTo>
                  <a:lnTo>
                    <a:pt x="1062989" y="0"/>
                  </a:lnTo>
                  <a:lnTo>
                    <a:pt x="1098791" y="6661"/>
                  </a:lnTo>
                  <a:lnTo>
                    <a:pt x="1131805" y="25776"/>
                  </a:lnTo>
                  <a:lnTo>
                    <a:pt x="1160938" y="56038"/>
                  </a:lnTo>
                  <a:lnTo>
                    <a:pt x="1185098" y="96143"/>
                  </a:lnTo>
                  <a:lnTo>
                    <a:pt x="1203189" y="144785"/>
                  </a:lnTo>
                  <a:lnTo>
                    <a:pt x="1214120" y="200660"/>
                  </a:lnTo>
                  <a:lnTo>
                    <a:pt x="1247939" y="222502"/>
                  </a:lnTo>
                  <a:lnTo>
                    <a:pt x="1277667" y="255175"/>
                  </a:lnTo>
                  <a:lnTo>
                    <a:pt x="1302385" y="297021"/>
                  </a:lnTo>
                  <a:lnTo>
                    <a:pt x="1321176" y="346380"/>
                  </a:lnTo>
                  <a:lnTo>
                    <a:pt x="1333123" y="401596"/>
                  </a:lnTo>
                  <a:lnTo>
                    <a:pt x="1337310" y="461010"/>
                  </a:lnTo>
                  <a:lnTo>
                    <a:pt x="1336555" y="488374"/>
                  </a:lnTo>
                  <a:lnTo>
                    <a:pt x="1334135" y="515143"/>
                  </a:lnTo>
                  <a:lnTo>
                    <a:pt x="1329809" y="541198"/>
                  </a:lnTo>
                  <a:lnTo>
                    <a:pt x="1323339" y="566420"/>
                  </a:lnTo>
                  <a:lnTo>
                    <a:pt x="1343739" y="613608"/>
                  </a:lnTo>
                  <a:lnTo>
                    <a:pt x="1358900" y="664845"/>
                  </a:lnTo>
                  <a:lnTo>
                    <a:pt x="1368345" y="718939"/>
                  </a:lnTo>
                  <a:lnTo>
                    <a:pt x="1371600" y="774700"/>
                  </a:lnTo>
                  <a:lnTo>
                    <a:pt x="1368668" y="830268"/>
                  </a:lnTo>
                  <a:lnTo>
                    <a:pt x="1360185" y="883024"/>
                  </a:lnTo>
                  <a:lnTo>
                    <a:pt x="1346623" y="932227"/>
                  </a:lnTo>
                  <a:lnTo>
                    <a:pt x="1328451" y="977133"/>
                  </a:lnTo>
                  <a:lnTo>
                    <a:pt x="1306140" y="1017001"/>
                  </a:lnTo>
                  <a:lnTo>
                    <a:pt x="1280160" y="1051089"/>
                  </a:lnTo>
                  <a:lnTo>
                    <a:pt x="1250981" y="1078655"/>
                  </a:lnTo>
                  <a:lnTo>
                    <a:pt x="1184910" y="1111250"/>
                  </a:lnTo>
                  <a:lnTo>
                    <a:pt x="1181219" y="1170419"/>
                  </a:lnTo>
                  <a:lnTo>
                    <a:pt x="1170622" y="1225272"/>
                  </a:lnTo>
                  <a:lnTo>
                    <a:pt x="1153834" y="1274707"/>
                  </a:lnTo>
                  <a:lnTo>
                    <a:pt x="1131570" y="1317625"/>
                  </a:lnTo>
                  <a:lnTo>
                    <a:pt x="1104542" y="1352922"/>
                  </a:lnTo>
                  <a:lnTo>
                    <a:pt x="1073467" y="1379497"/>
                  </a:lnTo>
                  <a:lnTo>
                    <a:pt x="1039058" y="1396250"/>
                  </a:lnTo>
                  <a:lnTo>
                    <a:pt x="1002029" y="1402079"/>
                  </a:lnTo>
                  <a:lnTo>
                    <a:pt x="975856" y="1399043"/>
                  </a:lnTo>
                  <a:lnTo>
                    <a:pt x="950753" y="1390173"/>
                  </a:lnTo>
                  <a:lnTo>
                    <a:pt x="926842" y="1375826"/>
                  </a:lnTo>
                  <a:lnTo>
                    <a:pt x="904239" y="1356360"/>
                  </a:lnTo>
                  <a:lnTo>
                    <a:pt x="889377" y="1415053"/>
                  </a:lnTo>
                  <a:lnTo>
                    <a:pt x="868228" y="1467460"/>
                  </a:lnTo>
                  <a:lnTo>
                    <a:pt x="841658" y="1512581"/>
                  </a:lnTo>
                  <a:lnTo>
                    <a:pt x="810533" y="1549414"/>
                  </a:lnTo>
                  <a:lnTo>
                    <a:pt x="775721" y="1576962"/>
                  </a:lnTo>
                  <a:lnTo>
                    <a:pt x="738088" y="1594223"/>
                  </a:lnTo>
                  <a:lnTo>
                    <a:pt x="698500" y="1600200"/>
                  </a:lnTo>
                  <a:lnTo>
                    <a:pt x="656600" y="1593230"/>
                  </a:lnTo>
                  <a:lnTo>
                    <a:pt x="616894" y="1573093"/>
                  </a:lnTo>
                  <a:lnTo>
                    <a:pt x="580359" y="1540946"/>
                  </a:lnTo>
                  <a:lnTo>
                    <a:pt x="547969" y="1497949"/>
                  </a:lnTo>
                  <a:lnTo>
                    <a:pt x="520700" y="1445260"/>
                  </a:lnTo>
                  <a:lnTo>
                    <a:pt x="500895" y="1469191"/>
                  </a:lnTo>
                  <a:lnTo>
                    <a:pt x="485139" y="1487169"/>
                  </a:lnTo>
                  <a:lnTo>
                    <a:pt x="456049" y="1498480"/>
                  </a:lnTo>
                  <a:lnTo>
                    <a:pt x="396239" y="1502410"/>
                  </a:lnTo>
                  <a:lnTo>
                    <a:pt x="352571" y="1496389"/>
                  </a:lnTo>
                  <a:lnTo>
                    <a:pt x="311055" y="1478797"/>
                  </a:lnTo>
                  <a:lnTo>
                    <a:pt x="272573" y="1450339"/>
                  </a:lnTo>
                  <a:lnTo>
                    <a:pt x="238007" y="1411722"/>
                  </a:lnTo>
                  <a:lnTo>
                    <a:pt x="208238" y="1363650"/>
                  </a:lnTo>
                  <a:lnTo>
                    <a:pt x="184150" y="1306829"/>
                  </a:lnTo>
                  <a:lnTo>
                    <a:pt x="143646" y="1299787"/>
                  </a:lnTo>
                  <a:lnTo>
                    <a:pt x="109253" y="1282681"/>
                  </a:lnTo>
                  <a:lnTo>
                    <a:pt x="81013" y="1256644"/>
                  </a:lnTo>
                  <a:lnTo>
                    <a:pt x="58971" y="1222810"/>
                  </a:lnTo>
                  <a:lnTo>
                    <a:pt x="43172" y="1182310"/>
                  </a:lnTo>
                  <a:lnTo>
                    <a:pt x="33660" y="1136279"/>
                  </a:lnTo>
                  <a:lnTo>
                    <a:pt x="30480" y="1085850"/>
                  </a:lnTo>
                  <a:lnTo>
                    <a:pt x="32841" y="1044753"/>
                  </a:lnTo>
                  <a:lnTo>
                    <a:pt x="39846" y="1005681"/>
                  </a:lnTo>
                  <a:lnTo>
                    <a:pt x="51375" y="969228"/>
                  </a:lnTo>
                  <a:lnTo>
                    <a:pt x="67310" y="935989"/>
                  </a:lnTo>
                  <a:lnTo>
                    <a:pt x="38576" y="903247"/>
                  </a:lnTo>
                  <a:lnTo>
                    <a:pt x="17462" y="859789"/>
                  </a:lnTo>
                  <a:lnTo>
                    <a:pt x="4444" y="807759"/>
                  </a:lnTo>
                  <a:lnTo>
                    <a:pt x="0" y="749300"/>
                  </a:lnTo>
                  <a:lnTo>
                    <a:pt x="4268" y="694660"/>
                  </a:lnTo>
                  <a:lnTo>
                    <a:pt x="16368" y="644924"/>
                  </a:lnTo>
                  <a:lnTo>
                    <a:pt x="35242" y="601821"/>
                  </a:lnTo>
                  <a:lnTo>
                    <a:pt x="59831" y="567078"/>
                  </a:lnTo>
                  <a:lnTo>
                    <a:pt x="89076" y="542425"/>
                  </a:lnTo>
                  <a:lnTo>
                    <a:pt x="121919" y="529589"/>
                  </a:lnTo>
                  <a:close/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121919" y="529589"/>
                  </a:moveTo>
                  <a:lnTo>
                    <a:pt x="124221" y="544056"/>
                  </a:lnTo>
                  <a:lnTo>
                    <a:pt x="127000" y="558641"/>
                  </a:lnTo>
                  <a:lnTo>
                    <a:pt x="129778" y="572988"/>
                  </a:lnTo>
                  <a:lnTo>
                    <a:pt x="132080" y="586739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441960" y="191770"/>
                  </a:moveTo>
                  <a:lnTo>
                    <a:pt x="453747" y="203140"/>
                  </a:lnTo>
                  <a:lnTo>
                    <a:pt x="465772" y="216058"/>
                  </a:lnTo>
                  <a:lnTo>
                    <a:pt x="477321" y="230167"/>
                  </a:lnTo>
                  <a:lnTo>
                    <a:pt x="487680" y="245110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711200" y="125729"/>
                  </a:moveTo>
                  <a:lnTo>
                    <a:pt x="707826" y="137795"/>
                  </a:lnTo>
                  <a:lnTo>
                    <a:pt x="705167" y="150812"/>
                  </a:lnTo>
                  <a:lnTo>
                    <a:pt x="702984" y="164306"/>
                  </a:lnTo>
                  <a:lnTo>
                    <a:pt x="701039" y="177800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944879" y="85089"/>
                  </a:moveTo>
                  <a:lnTo>
                    <a:pt x="938113" y="99476"/>
                  </a:lnTo>
                  <a:lnTo>
                    <a:pt x="932656" y="115411"/>
                  </a:lnTo>
                  <a:lnTo>
                    <a:pt x="927913" y="132060"/>
                  </a:lnTo>
                  <a:lnTo>
                    <a:pt x="923289" y="148589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1214120" y="200660"/>
                  </a:moveTo>
                  <a:lnTo>
                    <a:pt x="1215806" y="212863"/>
                  </a:lnTo>
                  <a:lnTo>
                    <a:pt x="1218088" y="227806"/>
                  </a:lnTo>
                  <a:lnTo>
                    <a:pt x="1219656" y="241557"/>
                  </a:lnTo>
                  <a:lnTo>
                    <a:pt x="1219200" y="250189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1323339" y="566420"/>
                  </a:moveTo>
                  <a:lnTo>
                    <a:pt x="1314231" y="594221"/>
                  </a:lnTo>
                  <a:lnTo>
                    <a:pt x="1303813" y="620236"/>
                  </a:lnTo>
                  <a:lnTo>
                    <a:pt x="1291728" y="644108"/>
                  </a:lnTo>
                  <a:lnTo>
                    <a:pt x="1277620" y="665479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1184910" y="1111250"/>
                  </a:moveTo>
                  <a:lnTo>
                    <a:pt x="1177901" y="1028700"/>
                  </a:lnTo>
                  <a:lnTo>
                    <a:pt x="1164590" y="977900"/>
                  </a:lnTo>
                  <a:lnTo>
                    <a:pt x="1144081" y="927523"/>
                  </a:lnTo>
                  <a:lnTo>
                    <a:pt x="1115883" y="882650"/>
                  </a:lnTo>
                  <a:lnTo>
                    <a:pt x="1079500" y="848360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904239" y="1356360"/>
                  </a:moveTo>
                  <a:lnTo>
                    <a:pt x="907414" y="1338480"/>
                  </a:lnTo>
                  <a:lnTo>
                    <a:pt x="909637" y="1320958"/>
                  </a:lnTo>
                  <a:lnTo>
                    <a:pt x="911383" y="1303674"/>
                  </a:lnTo>
                  <a:lnTo>
                    <a:pt x="913129" y="1286510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521969" y="1445260"/>
                  </a:moveTo>
                  <a:lnTo>
                    <a:pt x="515004" y="1430317"/>
                  </a:lnTo>
                  <a:lnTo>
                    <a:pt x="509111" y="1414303"/>
                  </a:lnTo>
                  <a:lnTo>
                    <a:pt x="503932" y="1397575"/>
                  </a:lnTo>
                  <a:lnTo>
                    <a:pt x="499110" y="1380489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184150" y="1306829"/>
                  </a:moveTo>
                  <a:lnTo>
                    <a:pt x="192920" y="1303932"/>
                  </a:lnTo>
                  <a:lnTo>
                    <a:pt x="201930" y="1300797"/>
                  </a:lnTo>
                  <a:lnTo>
                    <a:pt x="210939" y="1297185"/>
                  </a:lnTo>
                  <a:lnTo>
                    <a:pt x="219710" y="1292860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67310" y="935989"/>
                  </a:moveTo>
                  <a:lnTo>
                    <a:pt x="84117" y="949682"/>
                  </a:lnTo>
                  <a:lnTo>
                    <a:pt x="102711" y="960754"/>
                  </a:lnTo>
                  <a:lnTo>
                    <a:pt x="123924" y="967065"/>
                  </a:lnTo>
                  <a:lnTo>
                    <a:pt x="148589" y="966470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47" name="object 10">
              <a:extLst>
                <a:ext uri="{FF2B5EF4-FFF2-40B4-BE49-F238E27FC236}">
                  <a16:creationId xmlns:a16="http://schemas.microsoft.com/office/drawing/2014/main" id="{8C77A477-734D-4B78-0035-3005E61AC499}"/>
                </a:ext>
              </a:extLst>
            </p:cNvPr>
            <p:cNvSpPr/>
            <p:nvPr/>
          </p:nvSpPr>
          <p:spPr>
            <a:xfrm>
              <a:off x="1600200" y="320040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5334" y="3036"/>
                  </a:lnTo>
                  <a:lnTo>
                    <a:pt x="250031" y="11906"/>
                  </a:lnTo>
                  <a:lnTo>
                    <a:pt x="207347" y="26253"/>
                  </a:lnTo>
                  <a:lnTo>
                    <a:pt x="167639" y="45720"/>
                  </a:lnTo>
                  <a:lnTo>
                    <a:pt x="131266" y="69949"/>
                  </a:lnTo>
                  <a:lnTo>
                    <a:pt x="98583" y="98583"/>
                  </a:lnTo>
                  <a:lnTo>
                    <a:pt x="69949" y="131266"/>
                  </a:lnTo>
                  <a:lnTo>
                    <a:pt x="45719" y="167640"/>
                  </a:lnTo>
                  <a:lnTo>
                    <a:pt x="26253" y="207347"/>
                  </a:lnTo>
                  <a:lnTo>
                    <a:pt x="11906" y="250031"/>
                  </a:lnTo>
                  <a:lnTo>
                    <a:pt x="3036" y="295334"/>
                  </a:lnTo>
                  <a:lnTo>
                    <a:pt x="0" y="342900"/>
                  </a:lnTo>
                  <a:lnTo>
                    <a:pt x="3036" y="390465"/>
                  </a:lnTo>
                  <a:lnTo>
                    <a:pt x="11906" y="435768"/>
                  </a:lnTo>
                  <a:lnTo>
                    <a:pt x="26253" y="478452"/>
                  </a:lnTo>
                  <a:lnTo>
                    <a:pt x="45719" y="518160"/>
                  </a:lnTo>
                  <a:lnTo>
                    <a:pt x="69949" y="554533"/>
                  </a:lnTo>
                  <a:lnTo>
                    <a:pt x="98583" y="587216"/>
                  </a:lnTo>
                  <a:lnTo>
                    <a:pt x="131266" y="615850"/>
                  </a:lnTo>
                  <a:lnTo>
                    <a:pt x="167639" y="640080"/>
                  </a:lnTo>
                  <a:lnTo>
                    <a:pt x="207347" y="659546"/>
                  </a:lnTo>
                  <a:lnTo>
                    <a:pt x="250031" y="673893"/>
                  </a:lnTo>
                  <a:lnTo>
                    <a:pt x="295334" y="682763"/>
                  </a:lnTo>
                  <a:lnTo>
                    <a:pt x="342900" y="685800"/>
                  </a:lnTo>
                  <a:lnTo>
                    <a:pt x="390465" y="682763"/>
                  </a:lnTo>
                  <a:lnTo>
                    <a:pt x="435768" y="673893"/>
                  </a:lnTo>
                  <a:lnTo>
                    <a:pt x="478452" y="659546"/>
                  </a:lnTo>
                  <a:lnTo>
                    <a:pt x="518160" y="640079"/>
                  </a:lnTo>
                  <a:lnTo>
                    <a:pt x="554533" y="615850"/>
                  </a:lnTo>
                  <a:lnTo>
                    <a:pt x="587216" y="587216"/>
                  </a:lnTo>
                  <a:lnTo>
                    <a:pt x="615850" y="554533"/>
                  </a:lnTo>
                  <a:lnTo>
                    <a:pt x="640080" y="518159"/>
                  </a:lnTo>
                  <a:lnTo>
                    <a:pt x="659546" y="478452"/>
                  </a:lnTo>
                  <a:lnTo>
                    <a:pt x="673893" y="435768"/>
                  </a:lnTo>
                  <a:lnTo>
                    <a:pt x="682763" y="390465"/>
                  </a:lnTo>
                  <a:lnTo>
                    <a:pt x="685800" y="342900"/>
                  </a:lnTo>
                  <a:lnTo>
                    <a:pt x="682763" y="295334"/>
                  </a:lnTo>
                  <a:lnTo>
                    <a:pt x="673893" y="250031"/>
                  </a:lnTo>
                  <a:lnTo>
                    <a:pt x="659546" y="207347"/>
                  </a:lnTo>
                  <a:lnTo>
                    <a:pt x="640080" y="167639"/>
                  </a:lnTo>
                  <a:lnTo>
                    <a:pt x="615850" y="131266"/>
                  </a:lnTo>
                  <a:lnTo>
                    <a:pt x="587216" y="98583"/>
                  </a:lnTo>
                  <a:lnTo>
                    <a:pt x="554533" y="69949"/>
                  </a:lnTo>
                  <a:lnTo>
                    <a:pt x="518160" y="45719"/>
                  </a:lnTo>
                  <a:lnTo>
                    <a:pt x="478452" y="26253"/>
                  </a:lnTo>
                  <a:lnTo>
                    <a:pt x="435768" y="11906"/>
                  </a:lnTo>
                  <a:lnTo>
                    <a:pt x="390465" y="3036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48" name="object 11">
              <a:extLst>
                <a:ext uri="{FF2B5EF4-FFF2-40B4-BE49-F238E27FC236}">
                  <a16:creationId xmlns:a16="http://schemas.microsoft.com/office/drawing/2014/main" id="{5B3D6472-A710-5147-9958-A0B718D99465}"/>
                </a:ext>
              </a:extLst>
            </p:cNvPr>
            <p:cNvSpPr/>
            <p:nvPr/>
          </p:nvSpPr>
          <p:spPr>
            <a:xfrm>
              <a:off x="1600200" y="320040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390465" y="3036"/>
                  </a:lnTo>
                  <a:lnTo>
                    <a:pt x="435768" y="11906"/>
                  </a:lnTo>
                  <a:lnTo>
                    <a:pt x="478452" y="26253"/>
                  </a:lnTo>
                  <a:lnTo>
                    <a:pt x="518160" y="45719"/>
                  </a:lnTo>
                  <a:lnTo>
                    <a:pt x="554533" y="69949"/>
                  </a:lnTo>
                  <a:lnTo>
                    <a:pt x="587216" y="98583"/>
                  </a:lnTo>
                  <a:lnTo>
                    <a:pt x="615850" y="131266"/>
                  </a:lnTo>
                  <a:lnTo>
                    <a:pt x="640080" y="167639"/>
                  </a:lnTo>
                  <a:lnTo>
                    <a:pt x="659546" y="207347"/>
                  </a:lnTo>
                  <a:lnTo>
                    <a:pt x="673893" y="250031"/>
                  </a:lnTo>
                  <a:lnTo>
                    <a:pt x="682763" y="295334"/>
                  </a:lnTo>
                  <a:lnTo>
                    <a:pt x="685800" y="342900"/>
                  </a:lnTo>
                  <a:lnTo>
                    <a:pt x="682763" y="390465"/>
                  </a:lnTo>
                  <a:lnTo>
                    <a:pt x="673893" y="435768"/>
                  </a:lnTo>
                  <a:lnTo>
                    <a:pt x="659546" y="478452"/>
                  </a:lnTo>
                  <a:lnTo>
                    <a:pt x="640080" y="518159"/>
                  </a:lnTo>
                  <a:lnTo>
                    <a:pt x="615850" y="554533"/>
                  </a:lnTo>
                  <a:lnTo>
                    <a:pt x="587216" y="587216"/>
                  </a:lnTo>
                  <a:lnTo>
                    <a:pt x="554533" y="615850"/>
                  </a:lnTo>
                  <a:lnTo>
                    <a:pt x="518160" y="640079"/>
                  </a:lnTo>
                  <a:lnTo>
                    <a:pt x="478452" y="659546"/>
                  </a:lnTo>
                  <a:lnTo>
                    <a:pt x="435768" y="673893"/>
                  </a:lnTo>
                  <a:lnTo>
                    <a:pt x="390465" y="682763"/>
                  </a:lnTo>
                  <a:lnTo>
                    <a:pt x="342900" y="685800"/>
                  </a:lnTo>
                  <a:lnTo>
                    <a:pt x="295334" y="682763"/>
                  </a:lnTo>
                  <a:lnTo>
                    <a:pt x="250031" y="673893"/>
                  </a:lnTo>
                  <a:lnTo>
                    <a:pt x="207347" y="659546"/>
                  </a:lnTo>
                  <a:lnTo>
                    <a:pt x="167639" y="640080"/>
                  </a:lnTo>
                  <a:lnTo>
                    <a:pt x="131266" y="615850"/>
                  </a:lnTo>
                  <a:lnTo>
                    <a:pt x="98583" y="587216"/>
                  </a:lnTo>
                  <a:lnTo>
                    <a:pt x="69949" y="554533"/>
                  </a:lnTo>
                  <a:lnTo>
                    <a:pt x="45719" y="518160"/>
                  </a:lnTo>
                  <a:lnTo>
                    <a:pt x="26253" y="478452"/>
                  </a:lnTo>
                  <a:lnTo>
                    <a:pt x="11906" y="435768"/>
                  </a:lnTo>
                  <a:lnTo>
                    <a:pt x="3036" y="390465"/>
                  </a:lnTo>
                  <a:lnTo>
                    <a:pt x="0" y="342900"/>
                  </a:lnTo>
                  <a:lnTo>
                    <a:pt x="3036" y="295334"/>
                  </a:lnTo>
                  <a:lnTo>
                    <a:pt x="11906" y="250031"/>
                  </a:lnTo>
                  <a:lnTo>
                    <a:pt x="26253" y="207347"/>
                  </a:lnTo>
                  <a:lnTo>
                    <a:pt x="45719" y="167640"/>
                  </a:lnTo>
                  <a:lnTo>
                    <a:pt x="69949" y="131266"/>
                  </a:lnTo>
                  <a:lnTo>
                    <a:pt x="98583" y="98583"/>
                  </a:lnTo>
                  <a:lnTo>
                    <a:pt x="131266" y="69949"/>
                  </a:lnTo>
                  <a:lnTo>
                    <a:pt x="167639" y="45720"/>
                  </a:lnTo>
                  <a:lnTo>
                    <a:pt x="207347" y="26253"/>
                  </a:lnTo>
                  <a:lnTo>
                    <a:pt x="250031" y="11906"/>
                  </a:lnTo>
                  <a:lnTo>
                    <a:pt x="295334" y="3036"/>
                  </a:lnTo>
                  <a:lnTo>
                    <a:pt x="342900" y="0"/>
                  </a:lnTo>
                  <a:close/>
                </a:path>
                <a:path w="685800" h="685800">
                  <a:moveTo>
                    <a:pt x="0" y="0"/>
                  </a:moveTo>
                  <a:lnTo>
                    <a:pt x="0" y="0"/>
                  </a:lnTo>
                </a:path>
                <a:path w="685800" h="685800">
                  <a:moveTo>
                    <a:pt x="685800" y="685800"/>
                  </a:moveTo>
                  <a:lnTo>
                    <a:pt x="685800" y="68580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49" name="object 12">
              <a:extLst>
                <a:ext uri="{FF2B5EF4-FFF2-40B4-BE49-F238E27FC236}">
                  <a16:creationId xmlns:a16="http://schemas.microsoft.com/office/drawing/2014/main" id="{1074BFFA-7084-FC2E-1586-622B5E06C76C}"/>
                </a:ext>
              </a:extLst>
            </p:cNvPr>
            <p:cNvSpPr/>
            <p:nvPr/>
          </p:nvSpPr>
          <p:spPr>
            <a:xfrm>
              <a:off x="4206239" y="320040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5334" y="3036"/>
                  </a:lnTo>
                  <a:lnTo>
                    <a:pt x="250031" y="11906"/>
                  </a:lnTo>
                  <a:lnTo>
                    <a:pt x="207347" y="26253"/>
                  </a:lnTo>
                  <a:lnTo>
                    <a:pt x="167639" y="45720"/>
                  </a:lnTo>
                  <a:lnTo>
                    <a:pt x="131266" y="69949"/>
                  </a:lnTo>
                  <a:lnTo>
                    <a:pt x="98583" y="98583"/>
                  </a:lnTo>
                  <a:lnTo>
                    <a:pt x="69949" y="131266"/>
                  </a:lnTo>
                  <a:lnTo>
                    <a:pt x="45719" y="167640"/>
                  </a:lnTo>
                  <a:lnTo>
                    <a:pt x="26253" y="207347"/>
                  </a:lnTo>
                  <a:lnTo>
                    <a:pt x="11906" y="250031"/>
                  </a:lnTo>
                  <a:lnTo>
                    <a:pt x="3036" y="295334"/>
                  </a:lnTo>
                  <a:lnTo>
                    <a:pt x="0" y="342900"/>
                  </a:lnTo>
                  <a:lnTo>
                    <a:pt x="3036" y="390465"/>
                  </a:lnTo>
                  <a:lnTo>
                    <a:pt x="11906" y="435768"/>
                  </a:lnTo>
                  <a:lnTo>
                    <a:pt x="26253" y="478452"/>
                  </a:lnTo>
                  <a:lnTo>
                    <a:pt x="45720" y="518160"/>
                  </a:lnTo>
                  <a:lnTo>
                    <a:pt x="69949" y="554533"/>
                  </a:lnTo>
                  <a:lnTo>
                    <a:pt x="98583" y="587216"/>
                  </a:lnTo>
                  <a:lnTo>
                    <a:pt x="131266" y="615850"/>
                  </a:lnTo>
                  <a:lnTo>
                    <a:pt x="167640" y="640080"/>
                  </a:lnTo>
                  <a:lnTo>
                    <a:pt x="207347" y="659546"/>
                  </a:lnTo>
                  <a:lnTo>
                    <a:pt x="250031" y="673893"/>
                  </a:lnTo>
                  <a:lnTo>
                    <a:pt x="295334" y="682763"/>
                  </a:lnTo>
                  <a:lnTo>
                    <a:pt x="342900" y="685800"/>
                  </a:lnTo>
                  <a:lnTo>
                    <a:pt x="390465" y="682763"/>
                  </a:lnTo>
                  <a:lnTo>
                    <a:pt x="435768" y="673893"/>
                  </a:lnTo>
                  <a:lnTo>
                    <a:pt x="478452" y="659546"/>
                  </a:lnTo>
                  <a:lnTo>
                    <a:pt x="518160" y="640079"/>
                  </a:lnTo>
                  <a:lnTo>
                    <a:pt x="554533" y="615850"/>
                  </a:lnTo>
                  <a:lnTo>
                    <a:pt x="587216" y="587216"/>
                  </a:lnTo>
                  <a:lnTo>
                    <a:pt x="615850" y="554533"/>
                  </a:lnTo>
                  <a:lnTo>
                    <a:pt x="640080" y="518159"/>
                  </a:lnTo>
                  <a:lnTo>
                    <a:pt x="659546" y="478452"/>
                  </a:lnTo>
                  <a:lnTo>
                    <a:pt x="673893" y="435768"/>
                  </a:lnTo>
                  <a:lnTo>
                    <a:pt x="682763" y="390465"/>
                  </a:lnTo>
                  <a:lnTo>
                    <a:pt x="685800" y="342900"/>
                  </a:lnTo>
                  <a:lnTo>
                    <a:pt x="682763" y="295334"/>
                  </a:lnTo>
                  <a:lnTo>
                    <a:pt x="673893" y="250031"/>
                  </a:lnTo>
                  <a:lnTo>
                    <a:pt x="659546" y="207347"/>
                  </a:lnTo>
                  <a:lnTo>
                    <a:pt x="640079" y="167639"/>
                  </a:lnTo>
                  <a:lnTo>
                    <a:pt x="615850" y="131266"/>
                  </a:lnTo>
                  <a:lnTo>
                    <a:pt x="587216" y="98583"/>
                  </a:lnTo>
                  <a:lnTo>
                    <a:pt x="554533" y="69949"/>
                  </a:lnTo>
                  <a:lnTo>
                    <a:pt x="518159" y="45719"/>
                  </a:lnTo>
                  <a:lnTo>
                    <a:pt x="478452" y="26253"/>
                  </a:lnTo>
                  <a:lnTo>
                    <a:pt x="435768" y="11906"/>
                  </a:lnTo>
                  <a:lnTo>
                    <a:pt x="390465" y="3036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50" name="object 13">
              <a:extLst>
                <a:ext uri="{FF2B5EF4-FFF2-40B4-BE49-F238E27FC236}">
                  <a16:creationId xmlns:a16="http://schemas.microsoft.com/office/drawing/2014/main" id="{2DA50A83-61DE-2041-9D80-B2EA1930AC80}"/>
                </a:ext>
              </a:extLst>
            </p:cNvPr>
            <p:cNvSpPr/>
            <p:nvPr/>
          </p:nvSpPr>
          <p:spPr>
            <a:xfrm>
              <a:off x="4206239" y="320040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390465" y="3036"/>
                  </a:lnTo>
                  <a:lnTo>
                    <a:pt x="435768" y="11906"/>
                  </a:lnTo>
                  <a:lnTo>
                    <a:pt x="478452" y="26253"/>
                  </a:lnTo>
                  <a:lnTo>
                    <a:pt x="518159" y="45719"/>
                  </a:lnTo>
                  <a:lnTo>
                    <a:pt x="554533" y="69949"/>
                  </a:lnTo>
                  <a:lnTo>
                    <a:pt x="587216" y="98583"/>
                  </a:lnTo>
                  <a:lnTo>
                    <a:pt x="615850" y="131266"/>
                  </a:lnTo>
                  <a:lnTo>
                    <a:pt x="640079" y="167639"/>
                  </a:lnTo>
                  <a:lnTo>
                    <a:pt x="659546" y="207347"/>
                  </a:lnTo>
                  <a:lnTo>
                    <a:pt x="673893" y="250031"/>
                  </a:lnTo>
                  <a:lnTo>
                    <a:pt x="682763" y="295334"/>
                  </a:lnTo>
                  <a:lnTo>
                    <a:pt x="685800" y="342900"/>
                  </a:lnTo>
                  <a:lnTo>
                    <a:pt x="682763" y="390465"/>
                  </a:lnTo>
                  <a:lnTo>
                    <a:pt x="673893" y="435768"/>
                  </a:lnTo>
                  <a:lnTo>
                    <a:pt x="659546" y="478452"/>
                  </a:lnTo>
                  <a:lnTo>
                    <a:pt x="640080" y="518159"/>
                  </a:lnTo>
                  <a:lnTo>
                    <a:pt x="615850" y="554533"/>
                  </a:lnTo>
                  <a:lnTo>
                    <a:pt x="587216" y="587216"/>
                  </a:lnTo>
                  <a:lnTo>
                    <a:pt x="554533" y="615850"/>
                  </a:lnTo>
                  <a:lnTo>
                    <a:pt x="518160" y="640079"/>
                  </a:lnTo>
                  <a:lnTo>
                    <a:pt x="478452" y="659546"/>
                  </a:lnTo>
                  <a:lnTo>
                    <a:pt x="435768" y="673893"/>
                  </a:lnTo>
                  <a:lnTo>
                    <a:pt x="390465" y="682763"/>
                  </a:lnTo>
                  <a:lnTo>
                    <a:pt x="342900" y="685800"/>
                  </a:lnTo>
                  <a:lnTo>
                    <a:pt x="295334" y="682763"/>
                  </a:lnTo>
                  <a:lnTo>
                    <a:pt x="250031" y="673893"/>
                  </a:lnTo>
                  <a:lnTo>
                    <a:pt x="207347" y="659546"/>
                  </a:lnTo>
                  <a:lnTo>
                    <a:pt x="167640" y="640080"/>
                  </a:lnTo>
                  <a:lnTo>
                    <a:pt x="131266" y="615850"/>
                  </a:lnTo>
                  <a:lnTo>
                    <a:pt x="98583" y="587216"/>
                  </a:lnTo>
                  <a:lnTo>
                    <a:pt x="69949" y="554533"/>
                  </a:lnTo>
                  <a:lnTo>
                    <a:pt x="45720" y="518160"/>
                  </a:lnTo>
                  <a:lnTo>
                    <a:pt x="26253" y="478452"/>
                  </a:lnTo>
                  <a:lnTo>
                    <a:pt x="11906" y="435768"/>
                  </a:lnTo>
                  <a:lnTo>
                    <a:pt x="3036" y="390465"/>
                  </a:lnTo>
                  <a:lnTo>
                    <a:pt x="0" y="342900"/>
                  </a:lnTo>
                  <a:lnTo>
                    <a:pt x="3036" y="295334"/>
                  </a:lnTo>
                  <a:lnTo>
                    <a:pt x="11906" y="250031"/>
                  </a:lnTo>
                  <a:lnTo>
                    <a:pt x="26253" y="207347"/>
                  </a:lnTo>
                  <a:lnTo>
                    <a:pt x="45719" y="167640"/>
                  </a:lnTo>
                  <a:lnTo>
                    <a:pt x="69949" y="131266"/>
                  </a:lnTo>
                  <a:lnTo>
                    <a:pt x="98583" y="98583"/>
                  </a:lnTo>
                  <a:lnTo>
                    <a:pt x="131266" y="69949"/>
                  </a:lnTo>
                  <a:lnTo>
                    <a:pt x="167639" y="45720"/>
                  </a:lnTo>
                  <a:lnTo>
                    <a:pt x="207347" y="26253"/>
                  </a:lnTo>
                  <a:lnTo>
                    <a:pt x="250031" y="11906"/>
                  </a:lnTo>
                  <a:lnTo>
                    <a:pt x="295334" y="3036"/>
                  </a:lnTo>
                  <a:lnTo>
                    <a:pt x="342900" y="0"/>
                  </a:lnTo>
                  <a:close/>
                </a:path>
                <a:path w="685800" h="685800">
                  <a:moveTo>
                    <a:pt x="0" y="0"/>
                  </a:moveTo>
                  <a:lnTo>
                    <a:pt x="0" y="0"/>
                  </a:lnTo>
                </a:path>
                <a:path w="685800" h="685800">
                  <a:moveTo>
                    <a:pt x="685800" y="685800"/>
                  </a:moveTo>
                  <a:lnTo>
                    <a:pt x="685800" y="68580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51" name="object 14">
              <a:extLst>
                <a:ext uri="{FF2B5EF4-FFF2-40B4-BE49-F238E27FC236}">
                  <a16:creationId xmlns:a16="http://schemas.microsoft.com/office/drawing/2014/main" id="{7B93E649-E193-D4EC-A78D-A9E2D64FD625}"/>
                </a:ext>
              </a:extLst>
            </p:cNvPr>
            <p:cNvSpPr/>
            <p:nvPr/>
          </p:nvSpPr>
          <p:spPr>
            <a:xfrm>
              <a:off x="3200400" y="3428999"/>
              <a:ext cx="457200" cy="228600"/>
            </a:xfrm>
            <a:custGeom>
              <a:avLst/>
              <a:gdLst/>
              <a:ahLst/>
              <a:cxnLst/>
              <a:rect l="l" t="t" r="r" b="b"/>
              <a:pathLst>
                <a:path w="457200" h="228600">
                  <a:moveTo>
                    <a:pt x="457200" y="0"/>
                  </a:moveTo>
                  <a:lnTo>
                    <a:pt x="228600" y="0"/>
                  </a:lnTo>
                  <a:lnTo>
                    <a:pt x="0" y="0"/>
                  </a:lnTo>
                  <a:lnTo>
                    <a:pt x="0" y="228600"/>
                  </a:lnTo>
                  <a:lnTo>
                    <a:pt x="114300" y="228600"/>
                  </a:lnTo>
                  <a:lnTo>
                    <a:pt x="228600" y="228600"/>
                  </a:lnTo>
                  <a:lnTo>
                    <a:pt x="342900" y="228600"/>
                  </a:lnTo>
                  <a:lnTo>
                    <a:pt x="457200" y="2286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52" name="object 15">
              <a:extLst>
                <a:ext uri="{FF2B5EF4-FFF2-40B4-BE49-F238E27FC236}">
                  <a16:creationId xmlns:a16="http://schemas.microsoft.com/office/drawing/2014/main" id="{287E51C7-DF24-EA4C-F8DA-52F9C359108A}"/>
                </a:ext>
              </a:extLst>
            </p:cNvPr>
            <p:cNvSpPr/>
            <p:nvPr/>
          </p:nvSpPr>
          <p:spPr>
            <a:xfrm>
              <a:off x="2286000" y="3543300"/>
              <a:ext cx="751840" cy="0"/>
            </a:xfrm>
            <a:custGeom>
              <a:avLst/>
              <a:gdLst/>
              <a:ahLst/>
              <a:cxnLst/>
              <a:rect l="l" t="t" r="r" b="b"/>
              <a:pathLst>
                <a:path w="751839">
                  <a:moveTo>
                    <a:pt x="0" y="0"/>
                  </a:moveTo>
                  <a:lnTo>
                    <a:pt x="751839" y="0"/>
                  </a:lnTo>
                </a:path>
              </a:pathLst>
            </a:custGeom>
            <a:ln w="3175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53" name="object 16">
              <a:extLst>
                <a:ext uri="{FF2B5EF4-FFF2-40B4-BE49-F238E27FC236}">
                  <a16:creationId xmlns:a16="http://schemas.microsoft.com/office/drawing/2014/main" id="{E0DF2351-F510-292E-E6D9-EE5B3E28F99E}"/>
                </a:ext>
              </a:extLst>
            </p:cNvPr>
            <p:cNvSpPr/>
            <p:nvPr/>
          </p:nvSpPr>
          <p:spPr>
            <a:xfrm>
              <a:off x="3037839" y="3488689"/>
              <a:ext cx="162560" cy="107950"/>
            </a:xfrm>
            <a:custGeom>
              <a:avLst/>
              <a:gdLst/>
              <a:ahLst/>
              <a:cxnLst/>
              <a:rect l="l" t="t" r="r" b="b"/>
              <a:pathLst>
                <a:path w="162560" h="107950">
                  <a:moveTo>
                    <a:pt x="0" y="0"/>
                  </a:moveTo>
                  <a:lnTo>
                    <a:pt x="0" y="107950"/>
                  </a:lnTo>
                  <a:lnTo>
                    <a:pt x="162560" y="546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54" name="object 17">
              <a:extLst>
                <a:ext uri="{FF2B5EF4-FFF2-40B4-BE49-F238E27FC236}">
                  <a16:creationId xmlns:a16="http://schemas.microsoft.com/office/drawing/2014/main" id="{7C3807AA-0BFE-4FC6-691E-5E8AEB7DAB70}"/>
                </a:ext>
              </a:extLst>
            </p:cNvPr>
            <p:cNvSpPr/>
            <p:nvPr/>
          </p:nvSpPr>
          <p:spPr>
            <a:xfrm>
              <a:off x="3657600" y="3543300"/>
              <a:ext cx="386080" cy="0"/>
            </a:xfrm>
            <a:custGeom>
              <a:avLst/>
              <a:gdLst/>
              <a:ahLst/>
              <a:cxnLst/>
              <a:rect l="l" t="t" r="r" b="b"/>
              <a:pathLst>
                <a:path w="386079">
                  <a:moveTo>
                    <a:pt x="0" y="0"/>
                  </a:moveTo>
                  <a:lnTo>
                    <a:pt x="17779" y="0"/>
                  </a:lnTo>
                </a:path>
                <a:path w="386079">
                  <a:moveTo>
                    <a:pt x="36829" y="0"/>
                  </a:moveTo>
                  <a:lnTo>
                    <a:pt x="54610" y="0"/>
                  </a:lnTo>
                </a:path>
                <a:path w="386079">
                  <a:moveTo>
                    <a:pt x="73660" y="0"/>
                  </a:moveTo>
                  <a:lnTo>
                    <a:pt x="91439" y="0"/>
                  </a:lnTo>
                </a:path>
                <a:path w="386079">
                  <a:moveTo>
                    <a:pt x="110489" y="0"/>
                  </a:moveTo>
                  <a:lnTo>
                    <a:pt x="128270" y="0"/>
                  </a:lnTo>
                </a:path>
                <a:path w="386079">
                  <a:moveTo>
                    <a:pt x="147320" y="0"/>
                  </a:moveTo>
                  <a:lnTo>
                    <a:pt x="165100" y="0"/>
                  </a:lnTo>
                </a:path>
                <a:path w="386079">
                  <a:moveTo>
                    <a:pt x="184150" y="0"/>
                  </a:moveTo>
                  <a:lnTo>
                    <a:pt x="201929" y="0"/>
                  </a:lnTo>
                </a:path>
                <a:path w="386079">
                  <a:moveTo>
                    <a:pt x="219710" y="0"/>
                  </a:moveTo>
                  <a:lnTo>
                    <a:pt x="238760" y="0"/>
                  </a:lnTo>
                </a:path>
                <a:path w="386079">
                  <a:moveTo>
                    <a:pt x="256539" y="0"/>
                  </a:moveTo>
                  <a:lnTo>
                    <a:pt x="275589" y="0"/>
                  </a:lnTo>
                </a:path>
                <a:path w="386079">
                  <a:moveTo>
                    <a:pt x="293370" y="0"/>
                  </a:moveTo>
                  <a:lnTo>
                    <a:pt x="312420" y="0"/>
                  </a:lnTo>
                </a:path>
                <a:path w="386079">
                  <a:moveTo>
                    <a:pt x="330200" y="0"/>
                  </a:moveTo>
                  <a:lnTo>
                    <a:pt x="349250" y="0"/>
                  </a:lnTo>
                </a:path>
                <a:path w="386079">
                  <a:moveTo>
                    <a:pt x="367029" y="0"/>
                  </a:moveTo>
                  <a:lnTo>
                    <a:pt x="386079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55" name="object 18">
              <a:extLst>
                <a:ext uri="{FF2B5EF4-FFF2-40B4-BE49-F238E27FC236}">
                  <a16:creationId xmlns:a16="http://schemas.microsoft.com/office/drawing/2014/main" id="{91B1A28F-CF9A-0BBD-9C1F-ABB23834DCE8}"/>
                </a:ext>
              </a:extLst>
            </p:cNvPr>
            <p:cNvSpPr/>
            <p:nvPr/>
          </p:nvSpPr>
          <p:spPr>
            <a:xfrm>
              <a:off x="4043679" y="3489960"/>
              <a:ext cx="162560" cy="107950"/>
            </a:xfrm>
            <a:custGeom>
              <a:avLst/>
              <a:gdLst/>
              <a:ahLst/>
              <a:cxnLst/>
              <a:rect l="l" t="t" r="r" b="b"/>
              <a:pathLst>
                <a:path w="162560" h="107950">
                  <a:moveTo>
                    <a:pt x="0" y="0"/>
                  </a:moveTo>
                  <a:lnTo>
                    <a:pt x="0" y="107950"/>
                  </a:lnTo>
                  <a:lnTo>
                    <a:pt x="162560" y="53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56" name="object 19">
              <a:extLst>
                <a:ext uri="{FF2B5EF4-FFF2-40B4-BE49-F238E27FC236}">
                  <a16:creationId xmlns:a16="http://schemas.microsoft.com/office/drawing/2014/main" id="{2136D5F4-6B08-9103-38F2-29D20056F98B}"/>
                </a:ext>
              </a:extLst>
            </p:cNvPr>
            <p:cNvSpPr/>
            <p:nvPr/>
          </p:nvSpPr>
          <p:spPr>
            <a:xfrm>
              <a:off x="5943600" y="2514600"/>
              <a:ext cx="3657600" cy="2514600"/>
            </a:xfrm>
            <a:custGeom>
              <a:avLst/>
              <a:gdLst/>
              <a:ahLst/>
              <a:cxnLst/>
              <a:rect l="l" t="t" r="r" b="b"/>
              <a:pathLst>
                <a:path w="3657600" h="2514600">
                  <a:moveTo>
                    <a:pt x="3657600" y="0"/>
                  </a:moveTo>
                  <a:lnTo>
                    <a:pt x="0" y="0"/>
                  </a:lnTo>
                  <a:lnTo>
                    <a:pt x="0" y="2514600"/>
                  </a:lnTo>
                  <a:lnTo>
                    <a:pt x="1828800" y="2514600"/>
                  </a:lnTo>
                  <a:lnTo>
                    <a:pt x="3657600" y="2514600"/>
                  </a:lnTo>
                  <a:lnTo>
                    <a:pt x="3657600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57" name="object 20">
              <a:extLst>
                <a:ext uri="{FF2B5EF4-FFF2-40B4-BE49-F238E27FC236}">
                  <a16:creationId xmlns:a16="http://schemas.microsoft.com/office/drawing/2014/main" id="{61075B23-229B-EBDE-54DE-C7716F229F7F}"/>
                </a:ext>
              </a:extLst>
            </p:cNvPr>
            <p:cNvSpPr/>
            <p:nvPr/>
          </p:nvSpPr>
          <p:spPr>
            <a:xfrm>
              <a:off x="5943600" y="2514600"/>
              <a:ext cx="3657600" cy="2514600"/>
            </a:xfrm>
            <a:custGeom>
              <a:avLst/>
              <a:gdLst/>
              <a:ahLst/>
              <a:cxnLst/>
              <a:rect l="l" t="t" r="r" b="b"/>
              <a:pathLst>
                <a:path w="3657600" h="2514600">
                  <a:moveTo>
                    <a:pt x="1828800" y="2514600"/>
                  </a:moveTo>
                  <a:lnTo>
                    <a:pt x="0" y="2514600"/>
                  </a:lnTo>
                  <a:lnTo>
                    <a:pt x="0" y="0"/>
                  </a:lnTo>
                  <a:lnTo>
                    <a:pt x="3657600" y="0"/>
                  </a:lnTo>
                  <a:lnTo>
                    <a:pt x="3657600" y="2514600"/>
                  </a:lnTo>
                  <a:lnTo>
                    <a:pt x="1828800" y="25146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</p:grpSp>
      <p:sp>
        <p:nvSpPr>
          <p:cNvPr id="23" name="object 21">
            <a:extLst>
              <a:ext uri="{FF2B5EF4-FFF2-40B4-BE49-F238E27FC236}">
                <a16:creationId xmlns:a16="http://schemas.microsoft.com/office/drawing/2014/main" id="{8E5A6928-415C-BDEE-E29E-7AFDAF311438}"/>
              </a:ext>
            </a:extLst>
          </p:cNvPr>
          <p:cNvSpPr txBox="1"/>
          <p:nvPr/>
        </p:nvSpPr>
        <p:spPr>
          <a:xfrm>
            <a:off x="5954131" y="3850385"/>
            <a:ext cx="26860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3B3B3B"/>
                </a:solidFill>
                <a:latin typeface="Arial MT"/>
                <a:cs typeface="Arial MT"/>
              </a:rPr>
              <a:t>R</a:t>
            </a:r>
            <a:r>
              <a:rPr sz="1600" baseline="-32986" dirty="0">
                <a:solidFill>
                  <a:srgbClr val="3B3B3B"/>
                </a:solidFill>
                <a:latin typeface="Arial MT"/>
                <a:cs typeface="Arial MT"/>
              </a:rPr>
              <a:t>2</a:t>
            </a:r>
            <a:endParaRPr sz="1600" baseline="-32986">
              <a:latin typeface="Arial MT"/>
              <a:cs typeface="Arial MT"/>
            </a:endParaRPr>
          </a:p>
        </p:txBody>
      </p:sp>
      <p:grpSp>
        <p:nvGrpSpPr>
          <p:cNvPr id="24" name="object 22">
            <a:extLst>
              <a:ext uri="{FF2B5EF4-FFF2-40B4-BE49-F238E27FC236}">
                <a16:creationId xmlns:a16="http://schemas.microsoft.com/office/drawing/2014/main" id="{1C3E8A1E-817D-84A9-E500-FE1013399372}"/>
              </a:ext>
            </a:extLst>
          </p:cNvPr>
          <p:cNvGrpSpPr/>
          <p:nvPr/>
        </p:nvGrpSpPr>
        <p:grpSpPr>
          <a:xfrm>
            <a:off x="5128123" y="2811780"/>
            <a:ext cx="1975105" cy="960120"/>
            <a:chOff x="6172199" y="2743200"/>
            <a:chExt cx="3291841" cy="1600200"/>
          </a:xfrm>
        </p:grpSpPr>
        <p:sp>
          <p:nvSpPr>
            <p:cNvPr id="32" name="object 25">
              <a:extLst>
                <a:ext uri="{FF2B5EF4-FFF2-40B4-BE49-F238E27FC236}">
                  <a16:creationId xmlns:a16="http://schemas.microsoft.com/office/drawing/2014/main" id="{26C0D983-2598-24C9-B1A2-DE2FDA64BD70}"/>
                </a:ext>
              </a:extLst>
            </p:cNvPr>
            <p:cNvSpPr/>
            <p:nvPr/>
          </p:nvSpPr>
          <p:spPr>
            <a:xfrm>
              <a:off x="7086599" y="2743200"/>
              <a:ext cx="1371600" cy="1600200"/>
            </a:xfrm>
            <a:custGeom>
              <a:avLst/>
              <a:gdLst/>
              <a:ahLst/>
              <a:cxnLst/>
              <a:rect l="l" t="t" r="r" b="b"/>
              <a:pathLst>
                <a:path w="1371600" h="1600200">
                  <a:moveTo>
                    <a:pt x="877187" y="1445260"/>
                  </a:moveTo>
                  <a:lnTo>
                    <a:pt x="520700" y="1445260"/>
                  </a:lnTo>
                  <a:lnTo>
                    <a:pt x="547969" y="1497949"/>
                  </a:lnTo>
                  <a:lnTo>
                    <a:pt x="580359" y="1540946"/>
                  </a:lnTo>
                  <a:lnTo>
                    <a:pt x="616894" y="1573093"/>
                  </a:lnTo>
                  <a:lnTo>
                    <a:pt x="656600" y="1593230"/>
                  </a:lnTo>
                  <a:lnTo>
                    <a:pt x="698500" y="1600200"/>
                  </a:lnTo>
                  <a:lnTo>
                    <a:pt x="738088" y="1594223"/>
                  </a:lnTo>
                  <a:lnTo>
                    <a:pt x="775721" y="1576962"/>
                  </a:lnTo>
                  <a:lnTo>
                    <a:pt x="810533" y="1549414"/>
                  </a:lnTo>
                  <a:lnTo>
                    <a:pt x="841658" y="1512581"/>
                  </a:lnTo>
                  <a:lnTo>
                    <a:pt x="868228" y="1467460"/>
                  </a:lnTo>
                  <a:lnTo>
                    <a:pt x="877187" y="1445260"/>
                  </a:lnTo>
                  <a:close/>
                </a:path>
                <a:path w="1371600" h="1600200">
                  <a:moveTo>
                    <a:pt x="334009" y="146050"/>
                  </a:moveTo>
                  <a:lnTo>
                    <a:pt x="270338" y="163503"/>
                  </a:lnTo>
                  <a:lnTo>
                    <a:pt x="211681" y="211620"/>
                  </a:lnTo>
                  <a:lnTo>
                    <a:pt x="185879" y="245188"/>
                  </a:lnTo>
                  <a:lnTo>
                    <a:pt x="163307" y="284034"/>
                  </a:lnTo>
                  <a:lnTo>
                    <a:pt x="144621" y="327363"/>
                  </a:lnTo>
                  <a:lnTo>
                    <a:pt x="130481" y="374379"/>
                  </a:lnTo>
                  <a:lnTo>
                    <a:pt x="121545" y="424285"/>
                  </a:lnTo>
                  <a:lnTo>
                    <a:pt x="118472" y="476288"/>
                  </a:lnTo>
                  <a:lnTo>
                    <a:pt x="121920" y="529589"/>
                  </a:lnTo>
                  <a:lnTo>
                    <a:pt x="89076" y="542425"/>
                  </a:lnTo>
                  <a:lnTo>
                    <a:pt x="59831" y="567078"/>
                  </a:lnTo>
                  <a:lnTo>
                    <a:pt x="35242" y="601821"/>
                  </a:lnTo>
                  <a:lnTo>
                    <a:pt x="16368" y="644924"/>
                  </a:lnTo>
                  <a:lnTo>
                    <a:pt x="4268" y="694660"/>
                  </a:lnTo>
                  <a:lnTo>
                    <a:pt x="0" y="749300"/>
                  </a:lnTo>
                  <a:lnTo>
                    <a:pt x="4445" y="807759"/>
                  </a:lnTo>
                  <a:lnTo>
                    <a:pt x="17462" y="859789"/>
                  </a:lnTo>
                  <a:lnTo>
                    <a:pt x="38576" y="903247"/>
                  </a:lnTo>
                  <a:lnTo>
                    <a:pt x="67309" y="935989"/>
                  </a:lnTo>
                  <a:lnTo>
                    <a:pt x="51375" y="969228"/>
                  </a:lnTo>
                  <a:lnTo>
                    <a:pt x="39846" y="1005681"/>
                  </a:lnTo>
                  <a:lnTo>
                    <a:pt x="32841" y="1044753"/>
                  </a:lnTo>
                  <a:lnTo>
                    <a:pt x="30479" y="1085850"/>
                  </a:lnTo>
                  <a:lnTo>
                    <a:pt x="33660" y="1136279"/>
                  </a:lnTo>
                  <a:lnTo>
                    <a:pt x="43172" y="1182310"/>
                  </a:lnTo>
                  <a:lnTo>
                    <a:pt x="58971" y="1222810"/>
                  </a:lnTo>
                  <a:lnTo>
                    <a:pt x="81013" y="1256644"/>
                  </a:lnTo>
                  <a:lnTo>
                    <a:pt x="109253" y="1282681"/>
                  </a:lnTo>
                  <a:lnTo>
                    <a:pt x="143646" y="1299787"/>
                  </a:lnTo>
                  <a:lnTo>
                    <a:pt x="184150" y="1306829"/>
                  </a:lnTo>
                  <a:lnTo>
                    <a:pt x="208238" y="1363650"/>
                  </a:lnTo>
                  <a:lnTo>
                    <a:pt x="238007" y="1411722"/>
                  </a:lnTo>
                  <a:lnTo>
                    <a:pt x="272573" y="1450339"/>
                  </a:lnTo>
                  <a:lnTo>
                    <a:pt x="311055" y="1478797"/>
                  </a:lnTo>
                  <a:lnTo>
                    <a:pt x="352571" y="1496389"/>
                  </a:lnTo>
                  <a:lnTo>
                    <a:pt x="396240" y="1502410"/>
                  </a:lnTo>
                  <a:lnTo>
                    <a:pt x="456049" y="1498480"/>
                  </a:lnTo>
                  <a:lnTo>
                    <a:pt x="485140" y="1487169"/>
                  </a:lnTo>
                  <a:lnTo>
                    <a:pt x="500895" y="1469191"/>
                  </a:lnTo>
                  <a:lnTo>
                    <a:pt x="520700" y="1445260"/>
                  </a:lnTo>
                  <a:lnTo>
                    <a:pt x="877187" y="1445260"/>
                  </a:lnTo>
                  <a:lnTo>
                    <a:pt x="889377" y="1415053"/>
                  </a:lnTo>
                  <a:lnTo>
                    <a:pt x="904240" y="1356360"/>
                  </a:lnTo>
                  <a:lnTo>
                    <a:pt x="1100522" y="1356360"/>
                  </a:lnTo>
                  <a:lnTo>
                    <a:pt x="1131570" y="1317625"/>
                  </a:lnTo>
                  <a:lnTo>
                    <a:pt x="1153834" y="1274707"/>
                  </a:lnTo>
                  <a:lnTo>
                    <a:pt x="1170622" y="1225272"/>
                  </a:lnTo>
                  <a:lnTo>
                    <a:pt x="1181219" y="1170419"/>
                  </a:lnTo>
                  <a:lnTo>
                    <a:pt x="1184909" y="1111250"/>
                  </a:lnTo>
                  <a:lnTo>
                    <a:pt x="1219074" y="1098955"/>
                  </a:lnTo>
                  <a:lnTo>
                    <a:pt x="1280160" y="1051089"/>
                  </a:lnTo>
                  <a:lnTo>
                    <a:pt x="1306140" y="1017001"/>
                  </a:lnTo>
                  <a:lnTo>
                    <a:pt x="1328451" y="977133"/>
                  </a:lnTo>
                  <a:lnTo>
                    <a:pt x="1346623" y="932227"/>
                  </a:lnTo>
                  <a:lnTo>
                    <a:pt x="1360185" y="883024"/>
                  </a:lnTo>
                  <a:lnTo>
                    <a:pt x="1368668" y="830268"/>
                  </a:lnTo>
                  <a:lnTo>
                    <a:pt x="1371600" y="774700"/>
                  </a:lnTo>
                  <a:lnTo>
                    <a:pt x="1368345" y="718939"/>
                  </a:lnTo>
                  <a:lnTo>
                    <a:pt x="1358900" y="664845"/>
                  </a:lnTo>
                  <a:lnTo>
                    <a:pt x="1343739" y="613608"/>
                  </a:lnTo>
                  <a:lnTo>
                    <a:pt x="1323340" y="566420"/>
                  </a:lnTo>
                  <a:lnTo>
                    <a:pt x="1329809" y="541198"/>
                  </a:lnTo>
                  <a:lnTo>
                    <a:pt x="1334134" y="515143"/>
                  </a:lnTo>
                  <a:lnTo>
                    <a:pt x="1336555" y="488374"/>
                  </a:lnTo>
                  <a:lnTo>
                    <a:pt x="1337309" y="461010"/>
                  </a:lnTo>
                  <a:lnTo>
                    <a:pt x="1333123" y="401596"/>
                  </a:lnTo>
                  <a:lnTo>
                    <a:pt x="1321176" y="346380"/>
                  </a:lnTo>
                  <a:lnTo>
                    <a:pt x="1302385" y="297021"/>
                  </a:lnTo>
                  <a:lnTo>
                    <a:pt x="1277667" y="255175"/>
                  </a:lnTo>
                  <a:lnTo>
                    <a:pt x="1247939" y="222502"/>
                  </a:lnTo>
                  <a:lnTo>
                    <a:pt x="1214120" y="200660"/>
                  </a:lnTo>
                  <a:lnTo>
                    <a:pt x="1212380" y="191770"/>
                  </a:lnTo>
                  <a:lnTo>
                    <a:pt x="441959" y="191770"/>
                  </a:lnTo>
                  <a:lnTo>
                    <a:pt x="417056" y="171946"/>
                  </a:lnTo>
                  <a:lnTo>
                    <a:pt x="390366" y="157003"/>
                  </a:lnTo>
                  <a:lnTo>
                    <a:pt x="362485" y="148014"/>
                  </a:lnTo>
                  <a:lnTo>
                    <a:pt x="334009" y="146050"/>
                  </a:lnTo>
                  <a:close/>
                </a:path>
                <a:path w="1371600" h="1600200">
                  <a:moveTo>
                    <a:pt x="1100522" y="1356360"/>
                  </a:moveTo>
                  <a:lnTo>
                    <a:pt x="904240" y="1356360"/>
                  </a:lnTo>
                  <a:lnTo>
                    <a:pt x="926842" y="1375826"/>
                  </a:lnTo>
                  <a:lnTo>
                    <a:pt x="950753" y="1390173"/>
                  </a:lnTo>
                  <a:lnTo>
                    <a:pt x="975856" y="1399043"/>
                  </a:lnTo>
                  <a:lnTo>
                    <a:pt x="1002029" y="1402079"/>
                  </a:lnTo>
                  <a:lnTo>
                    <a:pt x="1039058" y="1396250"/>
                  </a:lnTo>
                  <a:lnTo>
                    <a:pt x="1073467" y="1379497"/>
                  </a:lnTo>
                  <a:lnTo>
                    <a:pt x="1100522" y="1356360"/>
                  </a:lnTo>
                  <a:close/>
                </a:path>
                <a:path w="1371600" h="1600200">
                  <a:moveTo>
                    <a:pt x="593090" y="46989"/>
                  </a:moveTo>
                  <a:lnTo>
                    <a:pt x="521238" y="72349"/>
                  </a:lnTo>
                  <a:lnTo>
                    <a:pt x="490037" y="102402"/>
                  </a:lnTo>
                  <a:lnTo>
                    <a:pt x="463285" y="142575"/>
                  </a:lnTo>
                  <a:lnTo>
                    <a:pt x="441959" y="191770"/>
                  </a:lnTo>
                  <a:lnTo>
                    <a:pt x="1212380" y="191770"/>
                  </a:lnTo>
                  <a:lnTo>
                    <a:pt x="1203189" y="144785"/>
                  </a:lnTo>
                  <a:lnTo>
                    <a:pt x="1196102" y="125729"/>
                  </a:lnTo>
                  <a:lnTo>
                    <a:pt x="711200" y="125729"/>
                  </a:lnTo>
                  <a:lnTo>
                    <a:pt x="685244" y="93602"/>
                  </a:lnTo>
                  <a:lnTo>
                    <a:pt x="655954" y="69691"/>
                  </a:lnTo>
                  <a:lnTo>
                    <a:pt x="624760" y="54113"/>
                  </a:lnTo>
                  <a:lnTo>
                    <a:pt x="593090" y="46989"/>
                  </a:lnTo>
                  <a:close/>
                </a:path>
                <a:path w="1371600" h="1600200">
                  <a:moveTo>
                    <a:pt x="835659" y="0"/>
                  </a:moveTo>
                  <a:lnTo>
                    <a:pt x="797639" y="8393"/>
                  </a:lnTo>
                  <a:lnTo>
                    <a:pt x="762952" y="32861"/>
                  </a:lnTo>
                  <a:lnTo>
                    <a:pt x="733496" y="72349"/>
                  </a:lnTo>
                  <a:lnTo>
                    <a:pt x="711200" y="125729"/>
                  </a:lnTo>
                  <a:lnTo>
                    <a:pt x="1196102" y="125729"/>
                  </a:lnTo>
                  <a:lnTo>
                    <a:pt x="1185098" y="96143"/>
                  </a:lnTo>
                  <a:lnTo>
                    <a:pt x="1178439" y="85089"/>
                  </a:lnTo>
                  <a:lnTo>
                    <a:pt x="944879" y="85089"/>
                  </a:lnTo>
                  <a:lnTo>
                    <a:pt x="923170" y="49827"/>
                  </a:lnTo>
                  <a:lnTo>
                    <a:pt x="896937" y="23018"/>
                  </a:lnTo>
                  <a:lnTo>
                    <a:pt x="867370" y="5972"/>
                  </a:lnTo>
                  <a:lnTo>
                    <a:pt x="835659" y="0"/>
                  </a:lnTo>
                  <a:close/>
                </a:path>
                <a:path w="1371600" h="1600200">
                  <a:moveTo>
                    <a:pt x="1062990" y="0"/>
                  </a:moveTo>
                  <a:lnTo>
                    <a:pt x="1029176" y="5794"/>
                  </a:lnTo>
                  <a:lnTo>
                    <a:pt x="997267" y="22542"/>
                  </a:lnTo>
                  <a:lnTo>
                    <a:pt x="968692" y="49291"/>
                  </a:lnTo>
                  <a:lnTo>
                    <a:pt x="944879" y="85089"/>
                  </a:lnTo>
                  <a:lnTo>
                    <a:pt x="1178439" y="85089"/>
                  </a:lnTo>
                  <a:lnTo>
                    <a:pt x="1160938" y="56038"/>
                  </a:lnTo>
                  <a:lnTo>
                    <a:pt x="1131805" y="25776"/>
                  </a:lnTo>
                  <a:lnTo>
                    <a:pt x="1098791" y="6661"/>
                  </a:lnTo>
                  <a:lnTo>
                    <a:pt x="106299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33" name="object 26">
              <a:extLst>
                <a:ext uri="{FF2B5EF4-FFF2-40B4-BE49-F238E27FC236}">
                  <a16:creationId xmlns:a16="http://schemas.microsoft.com/office/drawing/2014/main" id="{23F6F014-4914-99FD-DBDE-4CB89C713E24}"/>
                </a:ext>
              </a:extLst>
            </p:cNvPr>
            <p:cNvSpPr/>
            <p:nvPr/>
          </p:nvSpPr>
          <p:spPr>
            <a:xfrm>
              <a:off x="7086599" y="2743200"/>
              <a:ext cx="1371600" cy="1600200"/>
            </a:xfrm>
            <a:custGeom>
              <a:avLst/>
              <a:gdLst/>
              <a:ahLst/>
              <a:cxnLst/>
              <a:rect l="l" t="t" r="r" b="b"/>
              <a:pathLst>
                <a:path w="1371600" h="1600200">
                  <a:moveTo>
                    <a:pt x="121920" y="529589"/>
                  </a:moveTo>
                  <a:lnTo>
                    <a:pt x="118472" y="476288"/>
                  </a:lnTo>
                  <a:lnTo>
                    <a:pt x="121545" y="424285"/>
                  </a:lnTo>
                  <a:lnTo>
                    <a:pt x="130481" y="374379"/>
                  </a:lnTo>
                  <a:lnTo>
                    <a:pt x="144621" y="327363"/>
                  </a:lnTo>
                  <a:lnTo>
                    <a:pt x="163307" y="284034"/>
                  </a:lnTo>
                  <a:lnTo>
                    <a:pt x="185879" y="245188"/>
                  </a:lnTo>
                  <a:lnTo>
                    <a:pt x="211681" y="211620"/>
                  </a:lnTo>
                  <a:lnTo>
                    <a:pt x="240053" y="184127"/>
                  </a:lnTo>
                  <a:lnTo>
                    <a:pt x="301876" y="150546"/>
                  </a:lnTo>
                  <a:lnTo>
                    <a:pt x="334009" y="146050"/>
                  </a:lnTo>
                  <a:lnTo>
                    <a:pt x="362485" y="148014"/>
                  </a:lnTo>
                  <a:lnTo>
                    <a:pt x="390366" y="157003"/>
                  </a:lnTo>
                  <a:lnTo>
                    <a:pt x="417056" y="171946"/>
                  </a:lnTo>
                  <a:lnTo>
                    <a:pt x="441959" y="191770"/>
                  </a:lnTo>
                  <a:lnTo>
                    <a:pt x="463285" y="142575"/>
                  </a:lnTo>
                  <a:lnTo>
                    <a:pt x="490037" y="102402"/>
                  </a:lnTo>
                  <a:lnTo>
                    <a:pt x="521238" y="72349"/>
                  </a:lnTo>
                  <a:lnTo>
                    <a:pt x="555914" y="53512"/>
                  </a:lnTo>
                  <a:lnTo>
                    <a:pt x="593090" y="46989"/>
                  </a:lnTo>
                  <a:lnTo>
                    <a:pt x="624760" y="54113"/>
                  </a:lnTo>
                  <a:lnTo>
                    <a:pt x="655954" y="69691"/>
                  </a:lnTo>
                  <a:lnTo>
                    <a:pt x="685244" y="93602"/>
                  </a:lnTo>
                  <a:lnTo>
                    <a:pt x="711200" y="125729"/>
                  </a:lnTo>
                  <a:lnTo>
                    <a:pt x="733504" y="72330"/>
                  </a:lnTo>
                  <a:lnTo>
                    <a:pt x="762952" y="32861"/>
                  </a:lnTo>
                  <a:lnTo>
                    <a:pt x="797639" y="8393"/>
                  </a:lnTo>
                  <a:lnTo>
                    <a:pt x="835659" y="0"/>
                  </a:lnTo>
                  <a:lnTo>
                    <a:pt x="867370" y="5972"/>
                  </a:lnTo>
                  <a:lnTo>
                    <a:pt x="896937" y="23018"/>
                  </a:lnTo>
                  <a:lnTo>
                    <a:pt x="923170" y="49827"/>
                  </a:lnTo>
                  <a:lnTo>
                    <a:pt x="944879" y="85089"/>
                  </a:lnTo>
                  <a:lnTo>
                    <a:pt x="968692" y="49291"/>
                  </a:lnTo>
                  <a:lnTo>
                    <a:pt x="997267" y="22542"/>
                  </a:lnTo>
                  <a:lnTo>
                    <a:pt x="1029176" y="5794"/>
                  </a:lnTo>
                  <a:lnTo>
                    <a:pt x="1062990" y="0"/>
                  </a:lnTo>
                  <a:lnTo>
                    <a:pt x="1098791" y="6661"/>
                  </a:lnTo>
                  <a:lnTo>
                    <a:pt x="1131805" y="25776"/>
                  </a:lnTo>
                  <a:lnTo>
                    <a:pt x="1160938" y="56038"/>
                  </a:lnTo>
                  <a:lnTo>
                    <a:pt x="1185098" y="96143"/>
                  </a:lnTo>
                  <a:lnTo>
                    <a:pt x="1203189" y="144785"/>
                  </a:lnTo>
                  <a:lnTo>
                    <a:pt x="1214120" y="200660"/>
                  </a:lnTo>
                  <a:lnTo>
                    <a:pt x="1247939" y="222502"/>
                  </a:lnTo>
                  <a:lnTo>
                    <a:pt x="1277667" y="255175"/>
                  </a:lnTo>
                  <a:lnTo>
                    <a:pt x="1302385" y="297021"/>
                  </a:lnTo>
                  <a:lnTo>
                    <a:pt x="1321176" y="346380"/>
                  </a:lnTo>
                  <a:lnTo>
                    <a:pt x="1333123" y="401596"/>
                  </a:lnTo>
                  <a:lnTo>
                    <a:pt x="1337309" y="461010"/>
                  </a:lnTo>
                  <a:lnTo>
                    <a:pt x="1336555" y="488374"/>
                  </a:lnTo>
                  <a:lnTo>
                    <a:pt x="1334134" y="515143"/>
                  </a:lnTo>
                  <a:lnTo>
                    <a:pt x="1329809" y="541198"/>
                  </a:lnTo>
                  <a:lnTo>
                    <a:pt x="1323340" y="566420"/>
                  </a:lnTo>
                  <a:lnTo>
                    <a:pt x="1343739" y="613608"/>
                  </a:lnTo>
                  <a:lnTo>
                    <a:pt x="1358900" y="664845"/>
                  </a:lnTo>
                  <a:lnTo>
                    <a:pt x="1368345" y="718939"/>
                  </a:lnTo>
                  <a:lnTo>
                    <a:pt x="1371600" y="774700"/>
                  </a:lnTo>
                  <a:lnTo>
                    <a:pt x="1368668" y="830268"/>
                  </a:lnTo>
                  <a:lnTo>
                    <a:pt x="1360185" y="883024"/>
                  </a:lnTo>
                  <a:lnTo>
                    <a:pt x="1346623" y="932227"/>
                  </a:lnTo>
                  <a:lnTo>
                    <a:pt x="1328451" y="977133"/>
                  </a:lnTo>
                  <a:lnTo>
                    <a:pt x="1306140" y="1017001"/>
                  </a:lnTo>
                  <a:lnTo>
                    <a:pt x="1280160" y="1051089"/>
                  </a:lnTo>
                  <a:lnTo>
                    <a:pt x="1250981" y="1078655"/>
                  </a:lnTo>
                  <a:lnTo>
                    <a:pt x="1184909" y="1111250"/>
                  </a:lnTo>
                  <a:lnTo>
                    <a:pt x="1181219" y="1170419"/>
                  </a:lnTo>
                  <a:lnTo>
                    <a:pt x="1170622" y="1225272"/>
                  </a:lnTo>
                  <a:lnTo>
                    <a:pt x="1153834" y="1274707"/>
                  </a:lnTo>
                  <a:lnTo>
                    <a:pt x="1131570" y="1317625"/>
                  </a:lnTo>
                  <a:lnTo>
                    <a:pt x="1104542" y="1352922"/>
                  </a:lnTo>
                  <a:lnTo>
                    <a:pt x="1073467" y="1379497"/>
                  </a:lnTo>
                  <a:lnTo>
                    <a:pt x="1039058" y="1396250"/>
                  </a:lnTo>
                  <a:lnTo>
                    <a:pt x="1002029" y="1402079"/>
                  </a:lnTo>
                  <a:lnTo>
                    <a:pt x="975856" y="1399043"/>
                  </a:lnTo>
                  <a:lnTo>
                    <a:pt x="950753" y="1390173"/>
                  </a:lnTo>
                  <a:lnTo>
                    <a:pt x="926842" y="1375826"/>
                  </a:lnTo>
                  <a:lnTo>
                    <a:pt x="904240" y="1356360"/>
                  </a:lnTo>
                  <a:lnTo>
                    <a:pt x="889377" y="1415053"/>
                  </a:lnTo>
                  <a:lnTo>
                    <a:pt x="868228" y="1467460"/>
                  </a:lnTo>
                  <a:lnTo>
                    <a:pt x="841658" y="1512581"/>
                  </a:lnTo>
                  <a:lnTo>
                    <a:pt x="810533" y="1549414"/>
                  </a:lnTo>
                  <a:lnTo>
                    <a:pt x="775721" y="1576962"/>
                  </a:lnTo>
                  <a:lnTo>
                    <a:pt x="738088" y="1594223"/>
                  </a:lnTo>
                  <a:lnTo>
                    <a:pt x="698500" y="1600200"/>
                  </a:lnTo>
                  <a:lnTo>
                    <a:pt x="656600" y="1593230"/>
                  </a:lnTo>
                  <a:lnTo>
                    <a:pt x="616894" y="1573093"/>
                  </a:lnTo>
                  <a:lnTo>
                    <a:pt x="580359" y="1540946"/>
                  </a:lnTo>
                  <a:lnTo>
                    <a:pt x="547969" y="1497949"/>
                  </a:lnTo>
                  <a:lnTo>
                    <a:pt x="520700" y="1445260"/>
                  </a:lnTo>
                  <a:lnTo>
                    <a:pt x="500895" y="1469191"/>
                  </a:lnTo>
                  <a:lnTo>
                    <a:pt x="485140" y="1487169"/>
                  </a:lnTo>
                  <a:lnTo>
                    <a:pt x="456049" y="1498480"/>
                  </a:lnTo>
                  <a:lnTo>
                    <a:pt x="396240" y="1502410"/>
                  </a:lnTo>
                  <a:lnTo>
                    <a:pt x="352571" y="1496389"/>
                  </a:lnTo>
                  <a:lnTo>
                    <a:pt x="311055" y="1478797"/>
                  </a:lnTo>
                  <a:lnTo>
                    <a:pt x="272573" y="1450339"/>
                  </a:lnTo>
                  <a:lnTo>
                    <a:pt x="238007" y="1411722"/>
                  </a:lnTo>
                  <a:lnTo>
                    <a:pt x="208238" y="1363650"/>
                  </a:lnTo>
                  <a:lnTo>
                    <a:pt x="184150" y="1306829"/>
                  </a:lnTo>
                  <a:lnTo>
                    <a:pt x="143646" y="1299787"/>
                  </a:lnTo>
                  <a:lnTo>
                    <a:pt x="109253" y="1282681"/>
                  </a:lnTo>
                  <a:lnTo>
                    <a:pt x="81013" y="1256644"/>
                  </a:lnTo>
                  <a:lnTo>
                    <a:pt x="58971" y="1222810"/>
                  </a:lnTo>
                  <a:lnTo>
                    <a:pt x="43172" y="1182310"/>
                  </a:lnTo>
                  <a:lnTo>
                    <a:pt x="33660" y="1136279"/>
                  </a:lnTo>
                  <a:lnTo>
                    <a:pt x="30479" y="1085850"/>
                  </a:lnTo>
                  <a:lnTo>
                    <a:pt x="32841" y="1044753"/>
                  </a:lnTo>
                  <a:lnTo>
                    <a:pt x="39846" y="1005681"/>
                  </a:lnTo>
                  <a:lnTo>
                    <a:pt x="51375" y="969228"/>
                  </a:lnTo>
                  <a:lnTo>
                    <a:pt x="67309" y="935989"/>
                  </a:lnTo>
                  <a:lnTo>
                    <a:pt x="38576" y="903247"/>
                  </a:lnTo>
                  <a:lnTo>
                    <a:pt x="17462" y="859789"/>
                  </a:lnTo>
                  <a:lnTo>
                    <a:pt x="4445" y="807759"/>
                  </a:lnTo>
                  <a:lnTo>
                    <a:pt x="0" y="749300"/>
                  </a:lnTo>
                  <a:lnTo>
                    <a:pt x="4268" y="694660"/>
                  </a:lnTo>
                  <a:lnTo>
                    <a:pt x="16368" y="644924"/>
                  </a:lnTo>
                  <a:lnTo>
                    <a:pt x="35242" y="601821"/>
                  </a:lnTo>
                  <a:lnTo>
                    <a:pt x="59831" y="567078"/>
                  </a:lnTo>
                  <a:lnTo>
                    <a:pt x="89076" y="542425"/>
                  </a:lnTo>
                  <a:lnTo>
                    <a:pt x="121920" y="529589"/>
                  </a:lnTo>
                  <a:close/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121920" y="529589"/>
                  </a:moveTo>
                  <a:lnTo>
                    <a:pt x="124221" y="544056"/>
                  </a:lnTo>
                  <a:lnTo>
                    <a:pt x="127000" y="558641"/>
                  </a:lnTo>
                  <a:lnTo>
                    <a:pt x="129778" y="572988"/>
                  </a:lnTo>
                  <a:lnTo>
                    <a:pt x="132079" y="586739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441959" y="191770"/>
                  </a:moveTo>
                  <a:lnTo>
                    <a:pt x="453747" y="203140"/>
                  </a:lnTo>
                  <a:lnTo>
                    <a:pt x="465772" y="216058"/>
                  </a:lnTo>
                  <a:lnTo>
                    <a:pt x="477321" y="230167"/>
                  </a:lnTo>
                  <a:lnTo>
                    <a:pt x="487679" y="245110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711200" y="125729"/>
                  </a:moveTo>
                  <a:lnTo>
                    <a:pt x="707826" y="137795"/>
                  </a:lnTo>
                  <a:lnTo>
                    <a:pt x="705167" y="150812"/>
                  </a:lnTo>
                  <a:lnTo>
                    <a:pt x="702984" y="164306"/>
                  </a:lnTo>
                  <a:lnTo>
                    <a:pt x="701040" y="177800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944879" y="85089"/>
                  </a:moveTo>
                  <a:lnTo>
                    <a:pt x="938113" y="99476"/>
                  </a:lnTo>
                  <a:lnTo>
                    <a:pt x="932656" y="115411"/>
                  </a:lnTo>
                  <a:lnTo>
                    <a:pt x="927913" y="132060"/>
                  </a:lnTo>
                  <a:lnTo>
                    <a:pt x="923290" y="148589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1214120" y="200660"/>
                  </a:moveTo>
                  <a:lnTo>
                    <a:pt x="1215806" y="212863"/>
                  </a:lnTo>
                  <a:lnTo>
                    <a:pt x="1218088" y="227806"/>
                  </a:lnTo>
                  <a:lnTo>
                    <a:pt x="1219656" y="241557"/>
                  </a:lnTo>
                  <a:lnTo>
                    <a:pt x="1219200" y="250189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1323340" y="566420"/>
                  </a:moveTo>
                  <a:lnTo>
                    <a:pt x="1314231" y="594221"/>
                  </a:lnTo>
                  <a:lnTo>
                    <a:pt x="1303813" y="620236"/>
                  </a:lnTo>
                  <a:lnTo>
                    <a:pt x="1291728" y="644108"/>
                  </a:lnTo>
                  <a:lnTo>
                    <a:pt x="1277620" y="665479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1184909" y="1111250"/>
                  </a:moveTo>
                  <a:lnTo>
                    <a:pt x="1177901" y="1028700"/>
                  </a:lnTo>
                  <a:lnTo>
                    <a:pt x="1164590" y="977900"/>
                  </a:lnTo>
                  <a:lnTo>
                    <a:pt x="1144081" y="927523"/>
                  </a:lnTo>
                  <a:lnTo>
                    <a:pt x="1115883" y="882650"/>
                  </a:lnTo>
                  <a:lnTo>
                    <a:pt x="1079500" y="848360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904240" y="1356360"/>
                  </a:moveTo>
                  <a:lnTo>
                    <a:pt x="907415" y="1338480"/>
                  </a:lnTo>
                  <a:lnTo>
                    <a:pt x="909637" y="1320958"/>
                  </a:lnTo>
                  <a:lnTo>
                    <a:pt x="911383" y="1303674"/>
                  </a:lnTo>
                  <a:lnTo>
                    <a:pt x="913129" y="1286510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521970" y="1445260"/>
                  </a:moveTo>
                  <a:lnTo>
                    <a:pt x="515004" y="1430317"/>
                  </a:lnTo>
                  <a:lnTo>
                    <a:pt x="509111" y="1414303"/>
                  </a:lnTo>
                  <a:lnTo>
                    <a:pt x="503932" y="1397575"/>
                  </a:lnTo>
                  <a:lnTo>
                    <a:pt x="499109" y="1380489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184150" y="1306829"/>
                  </a:moveTo>
                  <a:lnTo>
                    <a:pt x="192920" y="1303932"/>
                  </a:lnTo>
                  <a:lnTo>
                    <a:pt x="201929" y="1300797"/>
                  </a:lnTo>
                  <a:lnTo>
                    <a:pt x="210939" y="1297185"/>
                  </a:lnTo>
                  <a:lnTo>
                    <a:pt x="219709" y="1292860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67309" y="935989"/>
                  </a:moveTo>
                  <a:lnTo>
                    <a:pt x="84117" y="949682"/>
                  </a:lnTo>
                  <a:lnTo>
                    <a:pt x="102711" y="960754"/>
                  </a:lnTo>
                  <a:lnTo>
                    <a:pt x="123924" y="967065"/>
                  </a:lnTo>
                  <a:lnTo>
                    <a:pt x="148590" y="966470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34" name="object 27">
              <a:extLst>
                <a:ext uri="{FF2B5EF4-FFF2-40B4-BE49-F238E27FC236}">
                  <a16:creationId xmlns:a16="http://schemas.microsoft.com/office/drawing/2014/main" id="{DECA236D-0CCC-6D44-4046-AC78FC959ACC}"/>
                </a:ext>
              </a:extLst>
            </p:cNvPr>
            <p:cNvSpPr/>
            <p:nvPr/>
          </p:nvSpPr>
          <p:spPr>
            <a:xfrm>
              <a:off x="6172199" y="320040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5334" y="3036"/>
                  </a:lnTo>
                  <a:lnTo>
                    <a:pt x="250031" y="11906"/>
                  </a:lnTo>
                  <a:lnTo>
                    <a:pt x="207347" y="26253"/>
                  </a:lnTo>
                  <a:lnTo>
                    <a:pt x="167639" y="45720"/>
                  </a:lnTo>
                  <a:lnTo>
                    <a:pt x="131266" y="69949"/>
                  </a:lnTo>
                  <a:lnTo>
                    <a:pt x="98583" y="98583"/>
                  </a:lnTo>
                  <a:lnTo>
                    <a:pt x="69949" y="131266"/>
                  </a:lnTo>
                  <a:lnTo>
                    <a:pt x="45719" y="167640"/>
                  </a:lnTo>
                  <a:lnTo>
                    <a:pt x="26253" y="207347"/>
                  </a:lnTo>
                  <a:lnTo>
                    <a:pt x="11906" y="250031"/>
                  </a:lnTo>
                  <a:lnTo>
                    <a:pt x="3036" y="295334"/>
                  </a:lnTo>
                  <a:lnTo>
                    <a:pt x="0" y="342900"/>
                  </a:lnTo>
                  <a:lnTo>
                    <a:pt x="3036" y="390465"/>
                  </a:lnTo>
                  <a:lnTo>
                    <a:pt x="11906" y="435768"/>
                  </a:lnTo>
                  <a:lnTo>
                    <a:pt x="26253" y="478452"/>
                  </a:lnTo>
                  <a:lnTo>
                    <a:pt x="45720" y="518160"/>
                  </a:lnTo>
                  <a:lnTo>
                    <a:pt x="69949" y="554533"/>
                  </a:lnTo>
                  <a:lnTo>
                    <a:pt x="98583" y="587216"/>
                  </a:lnTo>
                  <a:lnTo>
                    <a:pt x="131266" y="615850"/>
                  </a:lnTo>
                  <a:lnTo>
                    <a:pt x="167640" y="640080"/>
                  </a:lnTo>
                  <a:lnTo>
                    <a:pt x="207347" y="659546"/>
                  </a:lnTo>
                  <a:lnTo>
                    <a:pt x="250031" y="673893"/>
                  </a:lnTo>
                  <a:lnTo>
                    <a:pt x="295334" y="682763"/>
                  </a:lnTo>
                  <a:lnTo>
                    <a:pt x="342900" y="685800"/>
                  </a:lnTo>
                  <a:lnTo>
                    <a:pt x="390465" y="682763"/>
                  </a:lnTo>
                  <a:lnTo>
                    <a:pt x="435768" y="673893"/>
                  </a:lnTo>
                  <a:lnTo>
                    <a:pt x="478452" y="659546"/>
                  </a:lnTo>
                  <a:lnTo>
                    <a:pt x="518159" y="640079"/>
                  </a:lnTo>
                  <a:lnTo>
                    <a:pt x="554533" y="615850"/>
                  </a:lnTo>
                  <a:lnTo>
                    <a:pt x="587216" y="587216"/>
                  </a:lnTo>
                  <a:lnTo>
                    <a:pt x="615850" y="554533"/>
                  </a:lnTo>
                  <a:lnTo>
                    <a:pt x="640079" y="518159"/>
                  </a:lnTo>
                  <a:lnTo>
                    <a:pt x="659546" y="478452"/>
                  </a:lnTo>
                  <a:lnTo>
                    <a:pt x="673893" y="435768"/>
                  </a:lnTo>
                  <a:lnTo>
                    <a:pt x="682763" y="390465"/>
                  </a:lnTo>
                  <a:lnTo>
                    <a:pt x="685800" y="342900"/>
                  </a:lnTo>
                  <a:lnTo>
                    <a:pt x="682763" y="295334"/>
                  </a:lnTo>
                  <a:lnTo>
                    <a:pt x="673893" y="250031"/>
                  </a:lnTo>
                  <a:lnTo>
                    <a:pt x="659546" y="207347"/>
                  </a:lnTo>
                  <a:lnTo>
                    <a:pt x="640079" y="167639"/>
                  </a:lnTo>
                  <a:lnTo>
                    <a:pt x="615850" y="131266"/>
                  </a:lnTo>
                  <a:lnTo>
                    <a:pt x="587216" y="98583"/>
                  </a:lnTo>
                  <a:lnTo>
                    <a:pt x="554533" y="69949"/>
                  </a:lnTo>
                  <a:lnTo>
                    <a:pt x="518159" y="45719"/>
                  </a:lnTo>
                  <a:lnTo>
                    <a:pt x="478452" y="26253"/>
                  </a:lnTo>
                  <a:lnTo>
                    <a:pt x="435768" y="11906"/>
                  </a:lnTo>
                  <a:lnTo>
                    <a:pt x="390465" y="3036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35" name="object 28">
              <a:extLst>
                <a:ext uri="{FF2B5EF4-FFF2-40B4-BE49-F238E27FC236}">
                  <a16:creationId xmlns:a16="http://schemas.microsoft.com/office/drawing/2014/main" id="{9DBC956F-5FF4-C85C-ECD9-87EB7843CA6D}"/>
                </a:ext>
              </a:extLst>
            </p:cNvPr>
            <p:cNvSpPr/>
            <p:nvPr/>
          </p:nvSpPr>
          <p:spPr>
            <a:xfrm>
              <a:off x="6172199" y="320040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390465" y="3036"/>
                  </a:lnTo>
                  <a:lnTo>
                    <a:pt x="435768" y="11906"/>
                  </a:lnTo>
                  <a:lnTo>
                    <a:pt x="478452" y="26253"/>
                  </a:lnTo>
                  <a:lnTo>
                    <a:pt x="518159" y="45719"/>
                  </a:lnTo>
                  <a:lnTo>
                    <a:pt x="554533" y="69949"/>
                  </a:lnTo>
                  <a:lnTo>
                    <a:pt x="587216" y="98583"/>
                  </a:lnTo>
                  <a:lnTo>
                    <a:pt x="615850" y="131266"/>
                  </a:lnTo>
                  <a:lnTo>
                    <a:pt x="640079" y="167639"/>
                  </a:lnTo>
                  <a:lnTo>
                    <a:pt x="659546" y="207347"/>
                  </a:lnTo>
                  <a:lnTo>
                    <a:pt x="673893" y="250031"/>
                  </a:lnTo>
                  <a:lnTo>
                    <a:pt x="682763" y="295334"/>
                  </a:lnTo>
                  <a:lnTo>
                    <a:pt x="685800" y="342900"/>
                  </a:lnTo>
                  <a:lnTo>
                    <a:pt x="682763" y="390465"/>
                  </a:lnTo>
                  <a:lnTo>
                    <a:pt x="673893" y="435768"/>
                  </a:lnTo>
                  <a:lnTo>
                    <a:pt x="659546" y="478452"/>
                  </a:lnTo>
                  <a:lnTo>
                    <a:pt x="640079" y="518159"/>
                  </a:lnTo>
                  <a:lnTo>
                    <a:pt x="615850" y="554533"/>
                  </a:lnTo>
                  <a:lnTo>
                    <a:pt x="587216" y="587216"/>
                  </a:lnTo>
                  <a:lnTo>
                    <a:pt x="554533" y="615850"/>
                  </a:lnTo>
                  <a:lnTo>
                    <a:pt x="518159" y="640079"/>
                  </a:lnTo>
                  <a:lnTo>
                    <a:pt x="478452" y="659546"/>
                  </a:lnTo>
                  <a:lnTo>
                    <a:pt x="435768" y="673893"/>
                  </a:lnTo>
                  <a:lnTo>
                    <a:pt x="390465" y="682763"/>
                  </a:lnTo>
                  <a:lnTo>
                    <a:pt x="342900" y="685800"/>
                  </a:lnTo>
                  <a:lnTo>
                    <a:pt x="295334" y="682763"/>
                  </a:lnTo>
                  <a:lnTo>
                    <a:pt x="250031" y="673893"/>
                  </a:lnTo>
                  <a:lnTo>
                    <a:pt x="207347" y="659546"/>
                  </a:lnTo>
                  <a:lnTo>
                    <a:pt x="167640" y="640080"/>
                  </a:lnTo>
                  <a:lnTo>
                    <a:pt x="131266" y="615850"/>
                  </a:lnTo>
                  <a:lnTo>
                    <a:pt x="98583" y="587216"/>
                  </a:lnTo>
                  <a:lnTo>
                    <a:pt x="69949" y="554533"/>
                  </a:lnTo>
                  <a:lnTo>
                    <a:pt x="45720" y="518160"/>
                  </a:lnTo>
                  <a:lnTo>
                    <a:pt x="26253" y="478452"/>
                  </a:lnTo>
                  <a:lnTo>
                    <a:pt x="11906" y="435768"/>
                  </a:lnTo>
                  <a:lnTo>
                    <a:pt x="3036" y="390465"/>
                  </a:lnTo>
                  <a:lnTo>
                    <a:pt x="0" y="342900"/>
                  </a:lnTo>
                  <a:lnTo>
                    <a:pt x="3036" y="295334"/>
                  </a:lnTo>
                  <a:lnTo>
                    <a:pt x="11906" y="250031"/>
                  </a:lnTo>
                  <a:lnTo>
                    <a:pt x="26253" y="207347"/>
                  </a:lnTo>
                  <a:lnTo>
                    <a:pt x="45719" y="167640"/>
                  </a:lnTo>
                  <a:lnTo>
                    <a:pt x="69949" y="131266"/>
                  </a:lnTo>
                  <a:lnTo>
                    <a:pt x="98583" y="98583"/>
                  </a:lnTo>
                  <a:lnTo>
                    <a:pt x="131266" y="69949"/>
                  </a:lnTo>
                  <a:lnTo>
                    <a:pt x="167639" y="45720"/>
                  </a:lnTo>
                  <a:lnTo>
                    <a:pt x="207347" y="26253"/>
                  </a:lnTo>
                  <a:lnTo>
                    <a:pt x="250031" y="11906"/>
                  </a:lnTo>
                  <a:lnTo>
                    <a:pt x="295334" y="3036"/>
                  </a:lnTo>
                  <a:lnTo>
                    <a:pt x="342900" y="0"/>
                  </a:lnTo>
                  <a:close/>
                </a:path>
                <a:path w="685800" h="685800">
                  <a:moveTo>
                    <a:pt x="0" y="0"/>
                  </a:moveTo>
                  <a:lnTo>
                    <a:pt x="0" y="0"/>
                  </a:lnTo>
                </a:path>
                <a:path w="685800" h="685800">
                  <a:moveTo>
                    <a:pt x="685800" y="685800"/>
                  </a:moveTo>
                  <a:lnTo>
                    <a:pt x="685800" y="68580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36" name="object 29">
              <a:extLst>
                <a:ext uri="{FF2B5EF4-FFF2-40B4-BE49-F238E27FC236}">
                  <a16:creationId xmlns:a16="http://schemas.microsoft.com/office/drawing/2014/main" id="{C6AF969F-9FF9-904A-EC2C-94CCC1EED33D}"/>
                </a:ext>
              </a:extLst>
            </p:cNvPr>
            <p:cNvSpPr/>
            <p:nvPr/>
          </p:nvSpPr>
          <p:spPr>
            <a:xfrm>
              <a:off x="8778240" y="320040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5334" y="3036"/>
                  </a:lnTo>
                  <a:lnTo>
                    <a:pt x="250031" y="11906"/>
                  </a:lnTo>
                  <a:lnTo>
                    <a:pt x="207347" y="26253"/>
                  </a:lnTo>
                  <a:lnTo>
                    <a:pt x="167640" y="45720"/>
                  </a:lnTo>
                  <a:lnTo>
                    <a:pt x="131266" y="69949"/>
                  </a:lnTo>
                  <a:lnTo>
                    <a:pt x="98583" y="98583"/>
                  </a:lnTo>
                  <a:lnTo>
                    <a:pt x="69949" y="131266"/>
                  </a:lnTo>
                  <a:lnTo>
                    <a:pt x="45720" y="167640"/>
                  </a:lnTo>
                  <a:lnTo>
                    <a:pt x="26253" y="207347"/>
                  </a:lnTo>
                  <a:lnTo>
                    <a:pt x="11906" y="250031"/>
                  </a:lnTo>
                  <a:lnTo>
                    <a:pt x="3036" y="295334"/>
                  </a:lnTo>
                  <a:lnTo>
                    <a:pt x="0" y="342900"/>
                  </a:lnTo>
                  <a:lnTo>
                    <a:pt x="3036" y="390465"/>
                  </a:lnTo>
                  <a:lnTo>
                    <a:pt x="11906" y="435768"/>
                  </a:lnTo>
                  <a:lnTo>
                    <a:pt x="26253" y="478452"/>
                  </a:lnTo>
                  <a:lnTo>
                    <a:pt x="45719" y="518160"/>
                  </a:lnTo>
                  <a:lnTo>
                    <a:pt x="69949" y="554533"/>
                  </a:lnTo>
                  <a:lnTo>
                    <a:pt x="98583" y="587216"/>
                  </a:lnTo>
                  <a:lnTo>
                    <a:pt x="131266" y="615850"/>
                  </a:lnTo>
                  <a:lnTo>
                    <a:pt x="167639" y="640080"/>
                  </a:lnTo>
                  <a:lnTo>
                    <a:pt x="207347" y="659546"/>
                  </a:lnTo>
                  <a:lnTo>
                    <a:pt x="250031" y="673893"/>
                  </a:lnTo>
                  <a:lnTo>
                    <a:pt x="295334" y="682763"/>
                  </a:lnTo>
                  <a:lnTo>
                    <a:pt x="342900" y="685800"/>
                  </a:lnTo>
                  <a:lnTo>
                    <a:pt x="390465" y="682763"/>
                  </a:lnTo>
                  <a:lnTo>
                    <a:pt x="435768" y="673893"/>
                  </a:lnTo>
                  <a:lnTo>
                    <a:pt x="478452" y="659546"/>
                  </a:lnTo>
                  <a:lnTo>
                    <a:pt x="518159" y="640079"/>
                  </a:lnTo>
                  <a:lnTo>
                    <a:pt x="554533" y="615850"/>
                  </a:lnTo>
                  <a:lnTo>
                    <a:pt x="587216" y="587216"/>
                  </a:lnTo>
                  <a:lnTo>
                    <a:pt x="615850" y="554533"/>
                  </a:lnTo>
                  <a:lnTo>
                    <a:pt x="640079" y="518159"/>
                  </a:lnTo>
                  <a:lnTo>
                    <a:pt x="659546" y="478452"/>
                  </a:lnTo>
                  <a:lnTo>
                    <a:pt x="673893" y="435768"/>
                  </a:lnTo>
                  <a:lnTo>
                    <a:pt x="682763" y="390465"/>
                  </a:lnTo>
                  <a:lnTo>
                    <a:pt x="685800" y="342900"/>
                  </a:lnTo>
                  <a:lnTo>
                    <a:pt x="682763" y="295334"/>
                  </a:lnTo>
                  <a:lnTo>
                    <a:pt x="673893" y="250031"/>
                  </a:lnTo>
                  <a:lnTo>
                    <a:pt x="659546" y="207347"/>
                  </a:lnTo>
                  <a:lnTo>
                    <a:pt x="640079" y="167639"/>
                  </a:lnTo>
                  <a:lnTo>
                    <a:pt x="615850" y="131266"/>
                  </a:lnTo>
                  <a:lnTo>
                    <a:pt x="587216" y="98583"/>
                  </a:lnTo>
                  <a:lnTo>
                    <a:pt x="554533" y="69949"/>
                  </a:lnTo>
                  <a:lnTo>
                    <a:pt x="518159" y="45719"/>
                  </a:lnTo>
                  <a:lnTo>
                    <a:pt x="478452" y="26253"/>
                  </a:lnTo>
                  <a:lnTo>
                    <a:pt x="435768" y="11906"/>
                  </a:lnTo>
                  <a:lnTo>
                    <a:pt x="390465" y="3036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37" name="object 30">
              <a:extLst>
                <a:ext uri="{FF2B5EF4-FFF2-40B4-BE49-F238E27FC236}">
                  <a16:creationId xmlns:a16="http://schemas.microsoft.com/office/drawing/2014/main" id="{62F39A9A-7B1F-A29D-FE99-EE5ABB44E860}"/>
                </a:ext>
              </a:extLst>
            </p:cNvPr>
            <p:cNvSpPr/>
            <p:nvPr/>
          </p:nvSpPr>
          <p:spPr>
            <a:xfrm>
              <a:off x="8778240" y="320040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390465" y="3036"/>
                  </a:lnTo>
                  <a:lnTo>
                    <a:pt x="435768" y="11906"/>
                  </a:lnTo>
                  <a:lnTo>
                    <a:pt x="478452" y="26253"/>
                  </a:lnTo>
                  <a:lnTo>
                    <a:pt x="518159" y="45719"/>
                  </a:lnTo>
                  <a:lnTo>
                    <a:pt x="554533" y="69949"/>
                  </a:lnTo>
                  <a:lnTo>
                    <a:pt x="587216" y="98583"/>
                  </a:lnTo>
                  <a:lnTo>
                    <a:pt x="615850" y="131266"/>
                  </a:lnTo>
                  <a:lnTo>
                    <a:pt x="640079" y="167639"/>
                  </a:lnTo>
                  <a:lnTo>
                    <a:pt x="659546" y="207347"/>
                  </a:lnTo>
                  <a:lnTo>
                    <a:pt x="673893" y="250031"/>
                  </a:lnTo>
                  <a:lnTo>
                    <a:pt x="682763" y="295334"/>
                  </a:lnTo>
                  <a:lnTo>
                    <a:pt x="685800" y="342900"/>
                  </a:lnTo>
                  <a:lnTo>
                    <a:pt x="682763" y="390465"/>
                  </a:lnTo>
                  <a:lnTo>
                    <a:pt x="673893" y="435768"/>
                  </a:lnTo>
                  <a:lnTo>
                    <a:pt x="659546" y="478452"/>
                  </a:lnTo>
                  <a:lnTo>
                    <a:pt x="640079" y="518159"/>
                  </a:lnTo>
                  <a:lnTo>
                    <a:pt x="615850" y="554533"/>
                  </a:lnTo>
                  <a:lnTo>
                    <a:pt x="587216" y="587216"/>
                  </a:lnTo>
                  <a:lnTo>
                    <a:pt x="554533" y="615850"/>
                  </a:lnTo>
                  <a:lnTo>
                    <a:pt x="518159" y="640079"/>
                  </a:lnTo>
                  <a:lnTo>
                    <a:pt x="478452" y="659546"/>
                  </a:lnTo>
                  <a:lnTo>
                    <a:pt x="435768" y="673893"/>
                  </a:lnTo>
                  <a:lnTo>
                    <a:pt x="390465" y="682763"/>
                  </a:lnTo>
                  <a:lnTo>
                    <a:pt x="342900" y="685800"/>
                  </a:lnTo>
                  <a:lnTo>
                    <a:pt x="295334" y="682763"/>
                  </a:lnTo>
                  <a:lnTo>
                    <a:pt x="250031" y="673893"/>
                  </a:lnTo>
                  <a:lnTo>
                    <a:pt x="207347" y="659546"/>
                  </a:lnTo>
                  <a:lnTo>
                    <a:pt x="167639" y="640080"/>
                  </a:lnTo>
                  <a:lnTo>
                    <a:pt x="131266" y="615850"/>
                  </a:lnTo>
                  <a:lnTo>
                    <a:pt x="98583" y="587216"/>
                  </a:lnTo>
                  <a:lnTo>
                    <a:pt x="69949" y="554533"/>
                  </a:lnTo>
                  <a:lnTo>
                    <a:pt x="45719" y="518160"/>
                  </a:lnTo>
                  <a:lnTo>
                    <a:pt x="26253" y="478452"/>
                  </a:lnTo>
                  <a:lnTo>
                    <a:pt x="11906" y="435768"/>
                  </a:lnTo>
                  <a:lnTo>
                    <a:pt x="3036" y="390465"/>
                  </a:lnTo>
                  <a:lnTo>
                    <a:pt x="0" y="342900"/>
                  </a:lnTo>
                  <a:lnTo>
                    <a:pt x="3036" y="295334"/>
                  </a:lnTo>
                  <a:lnTo>
                    <a:pt x="11906" y="250031"/>
                  </a:lnTo>
                  <a:lnTo>
                    <a:pt x="26253" y="207347"/>
                  </a:lnTo>
                  <a:lnTo>
                    <a:pt x="45720" y="167640"/>
                  </a:lnTo>
                  <a:lnTo>
                    <a:pt x="69949" y="131266"/>
                  </a:lnTo>
                  <a:lnTo>
                    <a:pt x="98583" y="98583"/>
                  </a:lnTo>
                  <a:lnTo>
                    <a:pt x="131266" y="69949"/>
                  </a:lnTo>
                  <a:lnTo>
                    <a:pt x="167640" y="45720"/>
                  </a:lnTo>
                  <a:lnTo>
                    <a:pt x="207347" y="26253"/>
                  </a:lnTo>
                  <a:lnTo>
                    <a:pt x="250031" y="11906"/>
                  </a:lnTo>
                  <a:lnTo>
                    <a:pt x="295334" y="3036"/>
                  </a:lnTo>
                  <a:lnTo>
                    <a:pt x="342900" y="0"/>
                  </a:lnTo>
                  <a:close/>
                </a:path>
                <a:path w="685800" h="685800">
                  <a:moveTo>
                    <a:pt x="0" y="0"/>
                  </a:moveTo>
                  <a:lnTo>
                    <a:pt x="0" y="0"/>
                  </a:lnTo>
                </a:path>
                <a:path w="685800" h="685800">
                  <a:moveTo>
                    <a:pt x="685800" y="685800"/>
                  </a:moveTo>
                  <a:lnTo>
                    <a:pt x="685800" y="68580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38" name="object 31">
              <a:extLst>
                <a:ext uri="{FF2B5EF4-FFF2-40B4-BE49-F238E27FC236}">
                  <a16:creationId xmlns:a16="http://schemas.microsoft.com/office/drawing/2014/main" id="{E4C81705-E91E-2E24-494F-A10A8FFFEAA6}"/>
                </a:ext>
              </a:extLst>
            </p:cNvPr>
            <p:cNvSpPr/>
            <p:nvPr/>
          </p:nvSpPr>
          <p:spPr>
            <a:xfrm>
              <a:off x="8846820" y="3268980"/>
              <a:ext cx="548640" cy="548640"/>
            </a:xfrm>
            <a:custGeom>
              <a:avLst/>
              <a:gdLst/>
              <a:ahLst/>
              <a:cxnLst/>
              <a:rect l="l" t="t" r="r" b="b"/>
              <a:pathLst>
                <a:path w="548640" h="548639">
                  <a:moveTo>
                    <a:pt x="274320" y="0"/>
                  </a:moveTo>
                  <a:lnTo>
                    <a:pt x="223770" y="4264"/>
                  </a:lnTo>
                  <a:lnTo>
                    <a:pt x="176702" y="16619"/>
                  </a:lnTo>
                  <a:lnTo>
                    <a:pt x="133773" y="36406"/>
                  </a:lnTo>
                  <a:lnTo>
                    <a:pt x="95641" y="62966"/>
                  </a:lnTo>
                  <a:lnTo>
                    <a:pt x="62966" y="95641"/>
                  </a:lnTo>
                  <a:lnTo>
                    <a:pt x="36406" y="133773"/>
                  </a:lnTo>
                  <a:lnTo>
                    <a:pt x="16619" y="176702"/>
                  </a:lnTo>
                  <a:lnTo>
                    <a:pt x="4264" y="223770"/>
                  </a:lnTo>
                  <a:lnTo>
                    <a:pt x="0" y="274320"/>
                  </a:lnTo>
                  <a:lnTo>
                    <a:pt x="4264" y="324534"/>
                  </a:lnTo>
                  <a:lnTo>
                    <a:pt x="16619" y="371425"/>
                  </a:lnTo>
                  <a:lnTo>
                    <a:pt x="36406" y="414302"/>
                  </a:lnTo>
                  <a:lnTo>
                    <a:pt x="62966" y="452475"/>
                  </a:lnTo>
                  <a:lnTo>
                    <a:pt x="95641" y="485254"/>
                  </a:lnTo>
                  <a:lnTo>
                    <a:pt x="133773" y="511951"/>
                  </a:lnTo>
                  <a:lnTo>
                    <a:pt x="176702" y="531873"/>
                  </a:lnTo>
                  <a:lnTo>
                    <a:pt x="223770" y="544333"/>
                  </a:lnTo>
                  <a:lnTo>
                    <a:pt x="274320" y="548640"/>
                  </a:lnTo>
                  <a:lnTo>
                    <a:pt x="324534" y="544333"/>
                  </a:lnTo>
                  <a:lnTo>
                    <a:pt x="371425" y="531873"/>
                  </a:lnTo>
                  <a:lnTo>
                    <a:pt x="414302" y="511951"/>
                  </a:lnTo>
                  <a:lnTo>
                    <a:pt x="452475" y="485254"/>
                  </a:lnTo>
                  <a:lnTo>
                    <a:pt x="485254" y="452475"/>
                  </a:lnTo>
                  <a:lnTo>
                    <a:pt x="511951" y="414302"/>
                  </a:lnTo>
                  <a:lnTo>
                    <a:pt x="531873" y="371425"/>
                  </a:lnTo>
                  <a:lnTo>
                    <a:pt x="544333" y="324534"/>
                  </a:lnTo>
                  <a:lnTo>
                    <a:pt x="548639" y="274320"/>
                  </a:lnTo>
                  <a:lnTo>
                    <a:pt x="544333" y="223770"/>
                  </a:lnTo>
                  <a:lnTo>
                    <a:pt x="531873" y="176702"/>
                  </a:lnTo>
                  <a:lnTo>
                    <a:pt x="511951" y="133773"/>
                  </a:lnTo>
                  <a:lnTo>
                    <a:pt x="485254" y="95641"/>
                  </a:lnTo>
                  <a:lnTo>
                    <a:pt x="452475" y="62966"/>
                  </a:lnTo>
                  <a:lnTo>
                    <a:pt x="414302" y="36406"/>
                  </a:lnTo>
                  <a:lnTo>
                    <a:pt x="371425" y="16619"/>
                  </a:lnTo>
                  <a:lnTo>
                    <a:pt x="324534" y="4264"/>
                  </a:lnTo>
                  <a:lnTo>
                    <a:pt x="2743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39" name="object 32">
              <a:extLst>
                <a:ext uri="{FF2B5EF4-FFF2-40B4-BE49-F238E27FC236}">
                  <a16:creationId xmlns:a16="http://schemas.microsoft.com/office/drawing/2014/main" id="{8FC2245F-F84E-E921-F583-7E8E7146A781}"/>
                </a:ext>
              </a:extLst>
            </p:cNvPr>
            <p:cNvSpPr/>
            <p:nvPr/>
          </p:nvSpPr>
          <p:spPr>
            <a:xfrm>
              <a:off x="8846820" y="3268980"/>
              <a:ext cx="548640" cy="548640"/>
            </a:xfrm>
            <a:custGeom>
              <a:avLst/>
              <a:gdLst/>
              <a:ahLst/>
              <a:cxnLst/>
              <a:rect l="l" t="t" r="r" b="b"/>
              <a:pathLst>
                <a:path w="548640" h="548639">
                  <a:moveTo>
                    <a:pt x="274320" y="0"/>
                  </a:moveTo>
                  <a:lnTo>
                    <a:pt x="324534" y="4264"/>
                  </a:lnTo>
                  <a:lnTo>
                    <a:pt x="371425" y="16619"/>
                  </a:lnTo>
                  <a:lnTo>
                    <a:pt x="414302" y="36406"/>
                  </a:lnTo>
                  <a:lnTo>
                    <a:pt x="452475" y="62966"/>
                  </a:lnTo>
                  <a:lnTo>
                    <a:pt x="485254" y="95641"/>
                  </a:lnTo>
                  <a:lnTo>
                    <a:pt x="511951" y="133773"/>
                  </a:lnTo>
                  <a:lnTo>
                    <a:pt x="531873" y="176702"/>
                  </a:lnTo>
                  <a:lnTo>
                    <a:pt x="544333" y="223770"/>
                  </a:lnTo>
                  <a:lnTo>
                    <a:pt x="548639" y="274320"/>
                  </a:lnTo>
                  <a:lnTo>
                    <a:pt x="544333" y="324534"/>
                  </a:lnTo>
                  <a:lnTo>
                    <a:pt x="531873" y="371425"/>
                  </a:lnTo>
                  <a:lnTo>
                    <a:pt x="511951" y="414302"/>
                  </a:lnTo>
                  <a:lnTo>
                    <a:pt x="485254" y="452475"/>
                  </a:lnTo>
                  <a:lnTo>
                    <a:pt x="452475" y="485254"/>
                  </a:lnTo>
                  <a:lnTo>
                    <a:pt x="414302" y="511951"/>
                  </a:lnTo>
                  <a:lnTo>
                    <a:pt x="371425" y="531873"/>
                  </a:lnTo>
                  <a:lnTo>
                    <a:pt x="324534" y="544333"/>
                  </a:lnTo>
                  <a:lnTo>
                    <a:pt x="274320" y="548640"/>
                  </a:lnTo>
                  <a:lnTo>
                    <a:pt x="223770" y="544333"/>
                  </a:lnTo>
                  <a:lnTo>
                    <a:pt x="176702" y="531873"/>
                  </a:lnTo>
                  <a:lnTo>
                    <a:pt x="133773" y="511951"/>
                  </a:lnTo>
                  <a:lnTo>
                    <a:pt x="95641" y="485254"/>
                  </a:lnTo>
                  <a:lnTo>
                    <a:pt x="62966" y="452475"/>
                  </a:lnTo>
                  <a:lnTo>
                    <a:pt x="36406" y="414302"/>
                  </a:lnTo>
                  <a:lnTo>
                    <a:pt x="16619" y="371425"/>
                  </a:lnTo>
                  <a:lnTo>
                    <a:pt x="4264" y="324534"/>
                  </a:lnTo>
                  <a:lnTo>
                    <a:pt x="0" y="274320"/>
                  </a:lnTo>
                  <a:lnTo>
                    <a:pt x="4264" y="223770"/>
                  </a:lnTo>
                  <a:lnTo>
                    <a:pt x="16619" y="176702"/>
                  </a:lnTo>
                  <a:lnTo>
                    <a:pt x="36406" y="133773"/>
                  </a:lnTo>
                  <a:lnTo>
                    <a:pt x="62966" y="95641"/>
                  </a:lnTo>
                  <a:lnTo>
                    <a:pt x="95641" y="62966"/>
                  </a:lnTo>
                  <a:lnTo>
                    <a:pt x="133773" y="36406"/>
                  </a:lnTo>
                  <a:lnTo>
                    <a:pt x="176702" y="16619"/>
                  </a:lnTo>
                  <a:lnTo>
                    <a:pt x="223770" y="4264"/>
                  </a:lnTo>
                  <a:lnTo>
                    <a:pt x="274320" y="0"/>
                  </a:lnTo>
                  <a:close/>
                </a:path>
                <a:path w="548640" h="548639">
                  <a:moveTo>
                    <a:pt x="0" y="0"/>
                  </a:moveTo>
                  <a:lnTo>
                    <a:pt x="0" y="0"/>
                  </a:lnTo>
                </a:path>
                <a:path w="548640" h="548639">
                  <a:moveTo>
                    <a:pt x="548639" y="548640"/>
                  </a:moveTo>
                  <a:lnTo>
                    <a:pt x="548639" y="5486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40" name="object 33">
              <a:extLst>
                <a:ext uri="{FF2B5EF4-FFF2-40B4-BE49-F238E27FC236}">
                  <a16:creationId xmlns:a16="http://schemas.microsoft.com/office/drawing/2014/main" id="{AB2FBF20-547D-246C-7E4C-849D2FFFBC0A}"/>
                </a:ext>
              </a:extLst>
            </p:cNvPr>
            <p:cNvSpPr/>
            <p:nvPr/>
          </p:nvSpPr>
          <p:spPr>
            <a:xfrm>
              <a:off x="7772400" y="3428999"/>
              <a:ext cx="457200" cy="228600"/>
            </a:xfrm>
            <a:custGeom>
              <a:avLst/>
              <a:gdLst/>
              <a:ahLst/>
              <a:cxnLst/>
              <a:rect l="l" t="t" r="r" b="b"/>
              <a:pathLst>
                <a:path w="457200" h="228600">
                  <a:moveTo>
                    <a:pt x="457200" y="0"/>
                  </a:moveTo>
                  <a:lnTo>
                    <a:pt x="228600" y="0"/>
                  </a:lnTo>
                  <a:lnTo>
                    <a:pt x="0" y="0"/>
                  </a:lnTo>
                  <a:lnTo>
                    <a:pt x="0" y="228600"/>
                  </a:lnTo>
                  <a:lnTo>
                    <a:pt x="114300" y="228600"/>
                  </a:lnTo>
                  <a:lnTo>
                    <a:pt x="228600" y="228600"/>
                  </a:lnTo>
                  <a:lnTo>
                    <a:pt x="342900" y="228600"/>
                  </a:lnTo>
                  <a:lnTo>
                    <a:pt x="457200" y="2286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41" name="object 34">
              <a:extLst>
                <a:ext uri="{FF2B5EF4-FFF2-40B4-BE49-F238E27FC236}">
                  <a16:creationId xmlns:a16="http://schemas.microsoft.com/office/drawing/2014/main" id="{8C6C9895-C863-5967-90A1-DDAFE566B3FA}"/>
                </a:ext>
              </a:extLst>
            </p:cNvPr>
            <p:cNvSpPr/>
            <p:nvPr/>
          </p:nvSpPr>
          <p:spPr>
            <a:xfrm>
              <a:off x="6857999" y="3543300"/>
              <a:ext cx="751840" cy="0"/>
            </a:xfrm>
            <a:custGeom>
              <a:avLst/>
              <a:gdLst/>
              <a:ahLst/>
              <a:cxnLst/>
              <a:rect l="l" t="t" r="r" b="b"/>
              <a:pathLst>
                <a:path w="751840">
                  <a:moveTo>
                    <a:pt x="0" y="0"/>
                  </a:moveTo>
                  <a:lnTo>
                    <a:pt x="751840" y="0"/>
                  </a:lnTo>
                </a:path>
              </a:pathLst>
            </a:custGeom>
            <a:ln w="3175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42" name="object 35">
              <a:extLst>
                <a:ext uri="{FF2B5EF4-FFF2-40B4-BE49-F238E27FC236}">
                  <a16:creationId xmlns:a16="http://schemas.microsoft.com/office/drawing/2014/main" id="{47E387DF-DAB4-837C-83E6-70A8C8B12184}"/>
                </a:ext>
              </a:extLst>
            </p:cNvPr>
            <p:cNvSpPr/>
            <p:nvPr/>
          </p:nvSpPr>
          <p:spPr>
            <a:xfrm>
              <a:off x="7609840" y="3488690"/>
              <a:ext cx="162560" cy="107950"/>
            </a:xfrm>
            <a:custGeom>
              <a:avLst/>
              <a:gdLst/>
              <a:ahLst/>
              <a:cxnLst/>
              <a:rect l="l" t="t" r="r" b="b"/>
              <a:pathLst>
                <a:path w="162559" h="107950">
                  <a:moveTo>
                    <a:pt x="0" y="0"/>
                  </a:moveTo>
                  <a:lnTo>
                    <a:pt x="0" y="107950"/>
                  </a:lnTo>
                  <a:lnTo>
                    <a:pt x="162559" y="546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43" name="object 36">
              <a:extLst>
                <a:ext uri="{FF2B5EF4-FFF2-40B4-BE49-F238E27FC236}">
                  <a16:creationId xmlns:a16="http://schemas.microsoft.com/office/drawing/2014/main" id="{AB00FEA4-F966-AABA-6386-C2599EF20775}"/>
                </a:ext>
              </a:extLst>
            </p:cNvPr>
            <p:cNvSpPr/>
            <p:nvPr/>
          </p:nvSpPr>
          <p:spPr>
            <a:xfrm>
              <a:off x="8229599" y="3543300"/>
              <a:ext cx="386080" cy="0"/>
            </a:xfrm>
            <a:custGeom>
              <a:avLst/>
              <a:gdLst/>
              <a:ahLst/>
              <a:cxnLst/>
              <a:rect l="l" t="t" r="r" b="b"/>
              <a:pathLst>
                <a:path w="386079">
                  <a:moveTo>
                    <a:pt x="0" y="0"/>
                  </a:moveTo>
                  <a:lnTo>
                    <a:pt x="17779" y="0"/>
                  </a:lnTo>
                </a:path>
                <a:path w="386079">
                  <a:moveTo>
                    <a:pt x="36829" y="0"/>
                  </a:moveTo>
                  <a:lnTo>
                    <a:pt x="54609" y="0"/>
                  </a:lnTo>
                </a:path>
                <a:path w="386079">
                  <a:moveTo>
                    <a:pt x="73659" y="0"/>
                  </a:moveTo>
                  <a:lnTo>
                    <a:pt x="91440" y="0"/>
                  </a:lnTo>
                </a:path>
                <a:path w="386079">
                  <a:moveTo>
                    <a:pt x="110490" y="0"/>
                  </a:moveTo>
                  <a:lnTo>
                    <a:pt x="128270" y="0"/>
                  </a:lnTo>
                </a:path>
                <a:path w="386079">
                  <a:moveTo>
                    <a:pt x="147320" y="0"/>
                  </a:moveTo>
                  <a:lnTo>
                    <a:pt x="165100" y="0"/>
                  </a:lnTo>
                </a:path>
                <a:path w="386079">
                  <a:moveTo>
                    <a:pt x="184150" y="0"/>
                  </a:moveTo>
                  <a:lnTo>
                    <a:pt x="201929" y="0"/>
                  </a:lnTo>
                </a:path>
                <a:path w="386079">
                  <a:moveTo>
                    <a:pt x="219709" y="0"/>
                  </a:moveTo>
                  <a:lnTo>
                    <a:pt x="238759" y="0"/>
                  </a:lnTo>
                </a:path>
                <a:path w="386079">
                  <a:moveTo>
                    <a:pt x="256540" y="0"/>
                  </a:moveTo>
                  <a:lnTo>
                    <a:pt x="275590" y="0"/>
                  </a:lnTo>
                </a:path>
                <a:path w="386079">
                  <a:moveTo>
                    <a:pt x="293370" y="0"/>
                  </a:moveTo>
                  <a:lnTo>
                    <a:pt x="312420" y="0"/>
                  </a:lnTo>
                </a:path>
                <a:path w="386079">
                  <a:moveTo>
                    <a:pt x="330200" y="0"/>
                  </a:moveTo>
                  <a:lnTo>
                    <a:pt x="349250" y="0"/>
                  </a:lnTo>
                </a:path>
                <a:path w="386079">
                  <a:moveTo>
                    <a:pt x="367029" y="0"/>
                  </a:moveTo>
                  <a:lnTo>
                    <a:pt x="386079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44" name="object 37">
              <a:extLst>
                <a:ext uri="{FF2B5EF4-FFF2-40B4-BE49-F238E27FC236}">
                  <a16:creationId xmlns:a16="http://schemas.microsoft.com/office/drawing/2014/main" id="{B3FB4E9F-CC9C-149F-D804-C4C7D5306319}"/>
                </a:ext>
              </a:extLst>
            </p:cNvPr>
            <p:cNvSpPr/>
            <p:nvPr/>
          </p:nvSpPr>
          <p:spPr>
            <a:xfrm>
              <a:off x="8615680" y="3489959"/>
              <a:ext cx="162560" cy="107950"/>
            </a:xfrm>
            <a:custGeom>
              <a:avLst/>
              <a:gdLst/>
              <a:ahLst/>
              <a:cxnLst/>
              <a:rect l="l" t="t" r="r" b="b"/>
              <a:pathLst>
                <a:path w="162559" h="107950">
                  <a:moveTo>
                    <a:pt x="0" y="0"/>
                  </a:moveTo>
                  <a:lnTo>
                    <a:pt x="0" y="107950"/>
                  </a:lnTo>
                  <a:lnTo>
                    <a:pt x="162560" y="53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DC073150-E566-9BD3-B9A9-78DC9836B296}"/>
              </a:ext>
            </a:extLst>
          </p:cNvPr>
          <p:cNvGrpSpPr/>
          <p:nvPr/>
        </p:nvGrpSpPr>
        <p:grpSpPr>
          <a:xfrm>
            <a:off x="1826567" y="3090671"/>
            <a:ext cx="558355" cy="248040"/>
            <a:chOff x="2517967" y="3540116"/>
            <a:chExt cx="558355" cy="248040"/>
          </a:xfrm>
        </p:grpSpPr>
        <p:sp>
          <p:nvSpPr>
            <p:cNvPr id="63" name="object 33">
              <a:extLst>
                <a:ext uri="{FF2B5EF4-FFF2-40B4-BE49-F238E27FC236}">
                  <a16:creationId xmlns:a16="http://schemas.microsoft.com/office/drawing/2014/main" id="{52E27819-C679-F263-5D5A-92BDB69F0D34}"/>
                </a:ext>
              </a:extLst>
            </p:cNvPr>
            <p:cNvSpPr/>
            <p:nvPr/>
          </p:nvSpPr>
          <p:spPr>
            <a:xfrm>
              <a:off x="2527682" y="3755390"/>
              <a:ext cx="455676" cy="0"/>
            </a:xfrm>
            <a:custGeom>
              <a:avLst/>
              <a:gdLst/>
              <a:ahLst/>
              <a:cxnLst/>
              <a:rect l="l" t="t" r="r" b="b"/>
              <a:pathLst>
                <a:path w="759460">
                  <a:moveTo>
                    <a:pt x="0" y="0"/>
                  </a:moveTo>
                  <a:lnTo>
                    <a:pt x="7594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64" name="object 34">
              <a:extLst>
                <a:ext uri="{FF2B5EF4-FFF2-40B4-BE49-F238E27FC236}">
                  <a16:creationId xmlns:a16="http://schemas.microsoft.com/office/drawing/2014/main" id="{EA9B4222-37BC-0DDF-113C-E9716CF0A13F}"/>
                </a:ext>
              </a:extLst>
            </p:cNvPr>
            <p:cNvSpPr/>
            <p:nvPr/>
          </p:nvSpPr>
          <p:spPr>
            <a:xfrm>
              <a:off x="2978786" y="3723386"/>
              <a:ext cx="97536" cy="64770"/>
            </a:xfrm>
            <a:custGeom>
              <a:avLst/>
              <a:gdLst/>
              <a:ahLst/>
              <a:cxnLst/>
              <a:rect l="l" t="t" r="r" b="b"/>
              <a:pathLst>
                <a:path w="162559" h="107950">
                  <a:moveTo>
                    <a:pt x="0" y="0"/>
                  </a:moveTo>
                  <a:lnTo>
                    <a:pt x="0" y="107950"/>
                  </a:lnTo>
                  <a:lnTo>
                    <a:pt x="162559" y="53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65" name="object 47">
              <a:extLst>
                <a:ext uri="{FF2B5EF4-FFF2-40B4-BE49-F238E27FC236}">
                  <a16:creationId xmlns:a16="http://schemas.microsoft.com/office/drawing/2014/main" id="{61FBA98D-FDBF-7F41-6CAE-5C1B44A4189D}"/>
                </a:ext>
              </a:extLst>
            </p:cNvPr>
            <p:cNvSpPr txBox="1"/>
            <p:nvPr/>
          </p:nvSpPr>
          <p:spPr>
            <a:xfrm>
              <a:off x="2517967" y="3540116"/>
              <a:ext cx="470534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3B3B3B"/>
                  </a:solidFill>
                  <a:latin typeface="Arial MT"/>
                  <a:cs typeface="Arial MT"/>
                </a:rPr>
                <a:t>start</a:t>
              </a:r>
              <a:endParaRPr sz="1200" dirty="0">
                <a:latin typeface="Arial MT"/>
                <a:cs typeface="Arial MT"/>
              </a:endParaRPr>
            </a:p>
          </p:txBody>
        </p:sp>
      </p:grpSp>
      <p:sp>
        <p:nvSpPr>
          <p:cNvPr id="4" name="object 32">
            <a:extLst>
              <a:ext uri="{FF2B5EF4-FFF2-40B4-BE49-F238E27FC236}">
                <a16:creationId xmlns:a16="http://schemas.microsoft.com/office/drawing/2014/main" id="{E6E016F3-F968-C283-994C-7CAEEFF83BF7}"/>
              </a:ext>
            </a:extLst>
          </p:cNvPr>
          <p:cNvSpPr/>
          <p:nvPr/>
        </p:nvSpPr>
        <p:spPr>
          <a:xfrm>
            <a:off x="3989695" y="3127248"/>
            <a:ext cx="329184" cy="329184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39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20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20" y="0"/>
                </a:lnTo>
                <a:close/>
              </a:path>
              <a:path w="548640" h="548639">
                <a:moveTo>
                  <a:pt x="0" y="0"/>
                </a:moveTo>
                <a:lnTo>
                  <a:pt x="0" y="0"/>
                </a:lnTo>
              </a:path>
              <a:path w="548640" h="548639">
                <a:moveTo>
                  <a:pt x="548639" y="548640"/>
                </a:moveTo>
                <a:lnTo>
                  <a:pt x="548639" y="54864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702E281-D798-600C-07BD-7B2A6A09A834}"/>
              </a:ext>
            </a:extLst>
          </p:cNvPr>
          <p:cNvGrpSpPr/>
          <p:nvPr/>
        </p:nvGrpSpPr>
        <p:grpSpPr>
          <a:xfrm>
            <a:off x="4560821" y="3075803"/>
            <a:ext cx="558355" cy="248040"/>
            <a:chOff x="4560821" y="3075803"/>
            <a:chExt cx="558355" cy="248040"/>
          </a:xfrm>
        </p:grpSpPr>
        <p:sp>
          <p:nvSpPr>
            <p:cNvPr id="12" name="object 33">
              <a:extLst>
                <a:ext uri="{FF2B5EF4-FFF2-40B4-BE49-F238E27FC236}">
                  <a16:creationId xmlns:a16="http://schemas.microsoft.com/office/drawing/2014/main" id="{1578F7F6-B95B-C959-D434-68E0F86E9304}"/>
                </a:ext>
              </a:extLst>
            </p:cNvPr>
            <p:cNvSpPr/>
            <p:nvPr/>
          </p:nvSpPr>
          <p:spPr>
            <a:xfrm>
              <a:off x="4570536" y="3291077"/>
              <a:ext cx="455676" cy="0"/>
            </a:xfrm>
            <a:custGeom>
              <a:avLst/>
              <a:gdLst/>
              <a:ahLst/>
              <a:cxnLst/>
              <a:rect l="l" t="t" r="r" b="b"/>
              <a:pathLst>
                <a:path w="759460">
                  <a:moveTo>
                    <a:pt x="0" y="0"/>
                  </a:moveTo>
                  <a:lnTo>
                    <a:pt x="7594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13" name="object 34">
              <a:extLst>
                <a:ext uri="{FF2B5EF4-FFF2-40B4-BE49-F238E27FC236}">
                  <a16:creationId xmlns:a16="http://schemas.microsoft.com/office/drawing/2014/main" id="{A9216337-CFCF-59D6-4A08-0C9B696EFFD7}"/>
                </a:ext>
              </a:extLst>
            </p:cNvPr>
            <p:cNvSpPr/>
            <p:nvPr/>
          </p:nvSpPr>
          <p:spPr>
            <a:xfrm>
              <a:off x="5021640" y="3259073"/>
              <a:ext cx="97536" cy="64770"/>
            </a:xfrm>
            <a:custGeom>
              <a:avLst/>
              <a:gdLst/>
              <a:ahLst/>
              <a:cxnLst/>
              <a:rect l="l" t="t" r="r" b="b"/>
              <a:pathLst>
                <a:path w="162559" h="107950">
                  <a:moveTo>
                    <a:pt x="0" y="0"/>
                  </a:moveTo>
                  <a:lnTo>
                    <a:pt x="0" y="107950"/>
                  </a:lnTo>
                  <a:lnTo>
                    <a:pt x="162559" y="53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15" name="object 47">
              <a:extLst>
                <a:ext uri="{FF2B5EF4-FFF2-40B4-BE49-F238E27FC236}">
                  <a16:creationId xmlns:a16="http://schemas.microsoft.com/office/drawing/2014/main" id="{CF22E539-16CE-BC0F-D2FD-F901A38DA074}"/>
                </a:ext>
              </a:extLst>
            </p:cNvPr>
            <p:cNvSpPr txBox="1"/>
            <p:nvPr/>
          </p:nvSpPr>
          <p:spPr>
            <a:xfrm>
              <a:off x="4560821" y="3075803"/>
              <a:ext cx="470534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3B3B3B"/>
                  </a:solidFill>
                  <a:latin typeface="Arial MT"/>
                  <a:cs typeface="Arial MT"/>
                </a:rPr>
                <a:t>start</a:t>
              </a:r>
              <a:endParaRPr sz="1200" dirty="0">
                <a:latin typeface="Arial MT"/>
                <a:cs typeface="Arial MT"/>
              </a:endParaRPr>
            </a:p>
          </p:txBody>
        </p:sp>
      </p:grpSp>
      <p:sp>
        <p:nvSpPr>
          <p:cNvPr id="6" name="object 2">
            <a:extLst>
              <a:ext uri="{FF2B5EF4-FFF2-40B4-BE49-F238E27FC236}">
                <a16:creationId xmlns:a16="http://schemas.microsoft.com/office/drawing/2014/main" id="{DBFE996B-0E31-BAAB-13E0-F622A3C905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6864581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RE⟹NFA(Thompson</a:t>
            </a:r>
            <a:r>
              <a:rPr lang="zh-CN" altLang="en-US" spc="-5" dirty="0">
                <a:solidFill>
                  <a:schemeClr val="bg1"/>
                </a:solidFill>
              </a:rPr>
              <a:t>算法</a:t>
            </a:r>
            <a:r>
              <a:rPr lang="en-US" altLang="zh-CN" spc="-5" dirty="0">
                <a:solidFill>
                  <a:schemeClr val="bg1"/>
                </a:solidFill>
              </a:rPr>
              <a:t>)</a:t>
            </a:r>
            <a:endParaRPr spc="-10" dirty="0">
              <a:solidFill>
                <a:schemeClr val="bg1"/>
              </a:solidFill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385867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 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62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AF3FD49-3886-CADF-2181-F41FB75B0630}"/>
              </a:ext>
            </a:extLst>
          </p:cNvPr>
          <p:cNvGrpSpPr/>
          <p:nvPr/>
        </p:nvGrpSpPr>
        <p:grpSpPr>
          <a:xfrm>
            <a:off x="507519" y="952172"/>
            <a:ext cx="1895475" cy="852156"/>
            <a:chOff x="507519" y="952172"/>
            <a:chExt cx="1895475" cy="852156"/>
          </a:xfrm>
        </p:grpSpPr>
        <p:pic>
          <p:nvPicPr>
            <p:cNvPr id="14" name="图片 13" descr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%\item[\textcolor{blue}{\LARGE\textbullet}]&#10;&#10;\begin{document}&#10;&#10;$R_1R_2$ &#10;&#10;\end{document}" title="IguanaTex Bitmap Display">
              <a:extLst>
                <a:ext uri="{FF2B5EF4-FFF2-40B4-BE49-F238E27FC236}">
                  <a16:creationId xmlns:a16="http://schemas.microsoft.com/office/drawing/2014/main" id="{3715D0C3-82DD-606C-539B-D13A75AFAAF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200" y="1579369"/>
              <a:ext cx="547961" cy="212886"/>
            </a:xfrm>
            <a:prstGeom prst="rect">
              <a:avLst/>
            </a:prstGeom>
          </p:spPr>
        </p:pic>
        <p:sp>
          <p:nvSpPr>
            <p:cNvPr id="3" name="object 3"/>
            <p:cNvSpPr txBox="1"/>
            <p:nvPr/>
          </p:nvSpPr>
          <p:spPr>
            <a:xfrm>
              <a:off x="507519" y="952172"/>
              <a:ext cx="1895475" cy="852156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460375" indent="-448309">
                <a:lnSpc>
                  <a:spcPct val="100000"/>
                </a:lnSpc>
                <a:spcBef>
                  <a:spcPts val="825"/>
                </a:spcBef>
                <a:buClr>
                  <a:srgbClr val="CC9900"/>
                </a:buClr>
                <a:buSzPct val="69642"/>
                <a:buFont typeface="Palatino Linotype"/>
                <a:buChar char="•"/>
                <a:tabLst>
                  <a:tab pos="460375" algn="l"/>
                  <a:tab pos="461009" algn="l"/>
                </a:tabLst>
              </a:pPr>
              <a:r>
                <a:rPr sz="2800" spc="-5" dirty="0">
                  <a:solidFill>
                    <a:srgbClr val="29292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归纳部分</a:t>
              </a:r>
              <a:endParaRPr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461645">
                <a:lnSpc>
                  <a:spcPct val="100000"/>
                </a:lnSpc>
                <a:spcBef>
                  <a:spcPts val="625"/>
                </a:spcBef>
                <a:tabLst>
                  <a:tab pos="901065" algn="l"/>
                </a:tabLst>
              </a:pPr>
              <a:r>
                <a:rPr sz="1550" spc="10" dirty="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–	</a:t>
              </a:r>
              <a:r>
                <a:rPr lang="en-US" sz="1550" spc="10" dirty="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endParaRPr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object 2">
            <a:extLst>
              <a:ext uri="{FF2B5EF4-FFF2-40B4-BE49-F238E27FC236}">
                <a16:creationId xmlns:a16="http://schemas.microsoft.com/office/drawing/2014/main" id="{42D26997-0E37-8548-8E83-BBC3A66CA360}"/>
              </a:ext>
            </a:extLst>
          </p:cNvPr>
          <p:cNvGrpSpPr/>
          <p:nvPr/>
        </p:nvGrpSpPr>
        <p:grpSpPr>
          <a:xfrm>
            <a:off x="2247763" y="2674620"/>
            <a:ext cx="2194560" cy="1508760"/>
            <a:chOff x="1371600" y="2514600"/>
            <a:chExt cx="3657600" cy="2514600"/>
          </a:xfrm>
        </p:grpSpPr>
        <p:sp>
          <p:nvSpPr>
            <p:cNvPr id="60" name="object 3">
              <a:extLst>
                <a:ext uri="{FF2B5EF4-FFF2-40B4-BE49-F238E27FC236}">
                  <a16:creationId xmlns:a16="http://schemas.microsoft.com/office/drawing/2014/main" id="{1A36E0B7-30CC-AB4A-318B-11FA4997F0D2}"/>
                </a:ext>
              </a:extLst>
            </p:cNvPr>
            <p:cNvSpPr/>
            <p:nvPr/>
          </p:nvSpPr>
          <p:spPr>
            <a:xfrm>
              <a:off x="1371600" y="2514600"/>
              <a:ext cx="3657600" cy="2514600"/>
            </a:xfrm>
            <a:custGeom>
              <a:avLst/>
              <a:gdLst/>
              <a:ahLst/>
              <a:cxnLst/>
              <a:rect l="l" t="t" r="r" b="b"/>
              <a:pathLst>
                <a:path w="3657600" h="2514600">
                  <a:moveTo>
                    <a:pt x="3657600" y="0"/>
                  </a:moveTo>
                  <a:lnTo>
                    <a:pt x="0" y="0"/>
                  </a:lnTo>
                  <a:lnTo>
                    <a:pt x="0" y="2514600"/>
                  </a:lnTo>
                  <a:lnTo>
                    <a:pt x="1828800" y="2514600"/>
                  </a:lnTo>
                  <a:lnTo>
                    <a:pt x="3657600" y="2514600"/>
                  </a:lnTo>
                  <a:lnTo>
                    <a:pt x="3657600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61" name="object 4">
              <a:extLst>
                <a:ext uri="{FF2B5EF4-FFF2-40B4-BE49-F238E27FC236}">
                  <a16:creationId xmlns:a16="http://schemas.microsoft.com/office/drawing/2014/main" id="{3F7F38CB-7CA6-5B9A-779C-A59A699F0342}"/>
                </a:ext>
              </a:extLst>
            </p:cNvPr>
            <p:cNvSpPr/>
            <p:nvPr/>
          </p:nvSpPr>
          <p:spPr>
            <a:xfrm>
              <a:off x="1371600" y="2514600"/>
              <a:ext cx="3657600" cy="2514600"/>
            </a:xfrm>
            <a:custGeom>
              <a:avLst/>
              <a:gdLst/>
              <a:ahLst/>
              <a:cxnLst/>
              <a:rect l="l" t="t" r="r" b="b"/>
              <a:pathLst>
                <a:path w="3657600" h="2514600">
                  <a:moveTo>
                    <a:pt x="1828800" y="2514600"/>
                  </a:moveTo>
                  <a:lnTo>
                    <a:pt x="0" y="2514600"/>
                  </a:lnTo>
                  <a:lnTo>
                    <a:pt x="0" y="0"/>
                  </a:lnTo>
                  <a:lnTo>
                    <a:pt x="3657600" y="0"/>
                  </a:lnTo>
                  <a:lnTo>
                    <a:pt x="3657600" y="2514600"/>
                  </a:lnTo>
                  <a:lnTo>
                    <a:pt x="1828800" y="25146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</p:grpSp>
      <p:sp>
        <p:nvSpPr>
          <p:cNvPr id="21" name="object 5">
            <a:extLst>
              <a:ext uri="{FF2B5EF4-FFF2-40B4-BE49-F238E27FC236}">
                <a16:creationId xmlns:a16="http://schemas.microsoft.com/office/drawing/2014/main" id="{EB50F821-B101-9539-608A-F26BC5F0412C}"/>
              </a:ext>
            </a:extLst>
          </p:cNvPr>
          <p:cNvSpPr txBox="1"/>
          <p:nvPr/>
        </p:nvSpPr>
        <p:spPr>
          <a:xfrm>
            <a:off x="3210930" y="3850385"/>
            <a:ext cx="26860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3B3B3B"/>
                </a:solidFill>
                <a:latin typeface="Arial MT"/>
                <a:cs typeface="Arial MT"/>
              </a:rPr>
              <a:t>R</a:t>
            </a:r>
            <a:r>
              <a:rPr sz="1600" baseline="-32986" dirty="0">
                <a:solidFill>
                  <a:srgbClr val="3B3B3B"/>
                </a:solidFill>
                <a:latin typeface="Arial MT"/>
                <a:cs typeface="Arial MT"/>
              </a:rPr>
              <a:t>1</a:t>
            </a:r>
            <a:endParaRPr sz="1600" baseline="-32986">
              <a:latin typeface="Arial MT"/>
              <a:cs typeface="Arial MT"/>
            </a:endParaRPr>
          </a:p>
        </p:txBody>
      </p:sp>
      <p:sp>
        <p:nvSpPr>
          <p:cNvPr id="45" name="object 8">
            <a:extLst>
              <a:ext uri="{FF2B5EF4-FFF2-40B4-BE49-F238E27FC236}">
                <a16:creationId xmlns:a16="http://schemas.microsoft.com/office/drawing/2014/main" id="{482FC286-951D-A182-E728-EB1648182A40}"/>
              </a:ext>
            </a:extLst>
          </p:cNvPr>
          <p:cNvSpPr/>
          <p:nvPr/>
        </p:nvSpPr>
        <p:spPr>
          <a:xfrm>
            <a:off x="2933563" y="2811780"/>
            <a:ext cx="822960" cy="960120"/>
          </a:xfrm>
          <a:custGeom>
            <a:avLst/>
            <a:gdLst/>
            <a:ahLst/>
            <a:cxnLst/>
            <a:rect l="l" t="t" r="r" b="b"/>
            <a:pathLst>
              <a:path w="1371600" h="1600200">
                <a:moveTo>
                  <a:pt x="877187" y="1445260"/>
                </a:moveTo>
                <a:lnTo>
                  <a:pt x="520700" y="1445260"/>
                </a:lnTo>
                <a:lnTo>
                  <a:pt x="547969" y="1497949"/>
                </a:lnTo>
                <a:lnTo>
                  <a:pt x="580359" y="1540946"/>
                </a:lnTo>
                <a:lnTo>
                  <a:pt x="616894" y="1573093"/>
                </a:lnTo>
                <a:lnTo>
                  <a:pt x="656600" y="1593230"/>
                </a:lnTo>
                <a:lnTo>
                  <a:pt x="698500" y="1600200"/>
                </a:lnTo>
                <a:lnTo>
                  <a:pt x="738088" y="1594223"/>
                </a:lnTo>
                <a:lnTo>
                  <a:pt x="775721" y="1576962"/>
                </a:lnTo>
                <a:lnTo>
                  <a:pt x="810533" y="1549414"/>
                </a:lnTo>
                <a:lnTo>
                  <a:pt x="841658" y="1512581"/>
                </a:lnTo>
                <a:lnTo>
                  <a:pt x="868228" y="1467460"/>
                </a:lnTo>
                <a:lnTo>
                  <a:pt x="877187" y="1445260"/>
                </a:lnTo>
                <a:close/>
              </a:path>
              <a:path w="1371600" h="1600200">
                <a:moveTo>
                  <a:pt x="334010" y="146050"/>
                </a:moveTo>
                <a:lnTo>
                  <a:pt x="270338" y="163503"/>
                </a:lnTo>
                <a:lnTo>
                  <a:pt x="211681" y="211620"/>
                </a:lnTo>
                <a:lnTo>
                  <a:pt x="185879" y="245188"/>
                </a:lnTo>
                <a:lnTo>
                  <a:pt x="163307" y="284034"/>
                </a:lnTo>
                <a:lnTo>
                  <a:pt x="144621" y="327363"/>
                </a:lnTo>
                <a:lnTo>
                  <a:pt x="130481" y="374379"/>
                </a:lnTo>
                <a:lnTo>
                  <a:pt x="121545" y="424285"/>
                </a:lnTo>
                <a:lnTo>
                  <a:pt x="118472" y="476288"/>
                </a:lnTo>
                <a:lnTo>
                  <a:pt x="121919" y="529589"/>
                </a:lnTo>
                <a:lnTo>
                  <a:pt x="89076" y="542425"/>
                </a:lnTo>
                <a:lnTo>
                  <a:pt x="59831" y="567078"/>
                </a:lnTo>
                <a:lnTo>
                  <a:pt x="35242" y="601821"/>
                </a:lnTo>
                <a:lnTo>
                  <a:pt x="16368" y="644924"/>
                </a:lnTo>
                <a:lnTo>
                  <a:pt x="4268" y="694660"/>
                </a:lnTo>
                <a:lnTo>
                  <a:pt x="0" y="749300"/>
                </a:lnTo>
                <a:lnTo>
                  <a:pt x="4444" y="807759"/>
                </a:lnTo>
                <a:lnTo>
                  <a:pt x="17462" y="859789"/>
                </a:lnTo>
                <a:lnTo>
                  <a:pt x="38576" y="903247"/>
                </a:lnTo>
                <a:lnTo>
                  <a:pt x="67310" y="935989"/>
                </a:lnTo>
                <a:lnTo>
                  <a:pt x="51375" y="969228"/>
                </a:lnTo>
                <a:lnTo>
                  <a:pt x="39846" y="1005681"/>
                </a:lnTo>
                <a:lnTo>
                  <a:pt x="32841" y="1044753"/>
                </a:lnTo>
                <a:lnTo>
                  <a:pt x="30480" y="1085850"/>
                </a:lnTo>
                <a:lnTo>
                  <a:pt x="33660" y="1136279"/>
                </a:lnTo>
                <a:lnTo>
                  <a:pt x="43172" y="1182310"/>
                </a:lnTo>
                <a:lnTo>
                  <a:pt x="58971" y="1222810"/>
                </a:lnTo>
                <a:lnTo>
                  <a:pt x="81013" y="1256644"/>
                </a:lnTo>
                <a:lnTo>
                  <a:pt x="109253" y="1282681"/>
                </a:lnTo>
                <a:lnTo>
                  <a:pt x="143646" y="1299787"/>
                </a:lnTo>
                <a:lnTo>
                  <a:pt x="184150" y="1306829"/>
                </a:lnTo>
                <a:lnTo>
                  <a:pt x="208238" y="1363650"/>
                </a:lnTo>
                <a:lnTo>
                  <a:pt x="238007" y="1411722"/>
                </a:lnTo>
                <a:lnTo>
                  <a:pt x="272573" y="1450339"/>
                </a:lnTo>
                <a:lnTo>
                  <a:pt x="311055" y="1478797"/>
                </a:lnTo>
                <a:lnTo>
                  <a:pt x="352571" y="1496389"/>
                </a:lnTo>
                <a:lnTo>
                  <a:pt x="396239" y="1502410"/>
                </a:lnTo>
                <a:lnTo>
                  <a:pt x="456049" y="1498480"/>
                </a:lnTo>
                <a:lnTo>
                  <a:pt x="485139" y="1487169"/>
                </a:lnTo>
                <a:lnTo>
                  <a:pt x="500895" y="1469191"/>
                </a:lnTo>
                <a:lnTo>
                  <a:pt x="520700" y="1445260"/>
                </a:lnTo>
                <a:lnTo>
                  <a:pt x="877187" y="1445260"/>
                </a:lnTo>
                <a:lnTo>
                  <a:pt x="889377" y="1415053"/>
                </a:lnTo>
                <a:lnTo>
                  <a:pt x="904239" y="1356360"/>
                </a:lnTo>
                <a:lnTo>
                  <a:pt x="1100522" y="1356360"/>
                </a:lnTo>
                <a:lnTo>
                  <a:pt x="1131570" y="1317625"/>
                </a:lnTo>
                <a:lnTo>
                  <a:pt x="1153834" y="1274707"/>
                </a:lnTo>
                <a:lnTo>
                  <a:pt x="1170622" y="1225272"/>
                </a:lnTo>
                <a:lnTo>
                  <a:pt x="1181219" y="1170419"/>
                </a:lnTo>
                <a:lnTo>
                  <a:pt x="1184910" y="1111250"/>
                </a:lnTo>
                <a:lnTo>
                  <a:pt x="1219074" y="1098955"/>
                </a:lnTo>
                <a:lnTo>
                  <a:pt x="1280160" y="1051089"/>
                </a:lnTo>
                <a:lnTo>
                  <a:pt x="1306140" y="1017001"/>
                </a:lnTo>
                <a:lnTo>
                  <a:pt x="1328451" y="977133"/>
                </a:lnTo>
                <a:lnTo>
                  <a:pt x="1346623" y="932227"/>
                </a:lnTo>
                <a:lnTo>
                  <a:pt x="1360185" y="883024"/>
                </a:lnTo>
                <a:lnTo>
                  <a:pt x="1368668" y="830268"/>
                </a:lnTo>
                <a:lnTo>
                  <a:pt x="1371600" y="774700"/>
                </a:lnTo>
                <a:lnTo>
                  <a:pt x="1368345" y="718939"/>
                </a:lnTo>
                <a:lnTo>
                  <a:pt x="1358900" y="664845"/>
                </a:lnTo>
                <a:lnTo>
                  <a:pt x="1343739" y="613608"/>
                </a:lnTo>
                <a:lnTo>
                  <a:pt x="1323339" y="566420"/>
                </a:lnTo>
                <a:lnTo>
                  <a:pt x="1329809" y="541198"/>
                </a:lnTo>
                <a:lnTo>
                  <a:pt x="1334135" y="515143"/>
                </a:lnTo>
                <a:lnTo>
                  <a:pt x="1336555" y="488374"/>
                </a:lnTo>
                <a:lnTo>
                  <a:pt x="1337310" y="461010"/>
                </a:lnTo>
                <a:lnTo>
                  <a:pt x="1333123" y="401596"/>
                </a:lnTo>
                <a:lnTo>
                  <a:pt x="1321176" y="346380"/>
                </a:lnTo>
                <a:lnTo>
                  <a:pt x="1302385" y="297021"/>
                </a:lnTo>
                <a:lnTo>
                  <a:pt x="1277667" y="255175"/>
                </a:lnTo>
                <a:lnTo>
                  <a:pt x="1247939" y="222502"/>
                </a:lnTo>
                <a:lnTo>
                  <a:pt x="1214120" y="200660"/>
                </a:lnTo>
                <a:lnTo>
                  <a:pt x="1212380" y="191770"/>
                </a:lnTo>
                <a:lnTo>
                  <a:pt x="441960" y="191770"/>
                </a:lnTo>
                <a:lnTo>
                  <a:pt x="417056" y="171946"/>
                </a:lnTo>
                <a:lnTo>
                  <a:pt x="390366" y="157003"/>
                </a:lnTo>
                <a:lnTo>
                  <a:pt x="362485" y="148014"/>
                </a:lnTo>
                <a:lnTo>
                  <a:pt x="334010" y="146050"/>
                </a:lnTo>
                <a:close/>
              </a:path>
              <a:path w="1371600" h="1600200">
                <a:moveTo>
                  <a:pt x="1100522" y="1356360"/>
                </a:moveTo>
                <a:lnTo>
                  <a:pt x="904239" y="1356360"/>
                </a:lnTo>
                <a:lnTo>
                  <a:pt x="926842" y="1375826"/>
                </a:lnTo>
                <a:lnTo>
                  <a:pt x="950753" y="1390173"/>
                </a:lnTo>
                <a:lnTo>
                  <a:pt x="975856" y="1399043"/>
                </a:lnTo>
                <a:lnTo>
                  <a:pt x="1002029" y="1402079"/>
                </a:lnTo>
                <a:lnTo>
                  <a:pt x="1039058" y="1396250"/>
                </a:lnTo>
                <a:lnTo>
                  <a:pt x="1073467" y="1379497"/>
                </a:lnTo>
                <a:lnTo>
                  <a:pt x="1100522" y="1356360"/>
                </a:lnTo>
                <a:close/>
              </a:path>
              <a:path w="1371600" h="1600200">
                <a:moveTo>
                  <a:pt x="593089" y="46989"/>
                </a:moveTo>
                <a:lnTo>
                  <a:pt x="521238" y="72349"/>
                </a:lnTo>
                <a:lnTo>
                  <a:pt x="490037" y="102402"/>
                </a:lnTo>
                <a:lnTo>
                  <a:pt x="463285" y="142575"/>
                </a:lnTo>
                <a:lnTo>
                  <a:pt x="441960" y="191770"/>
                </a:lnTo>
                <a:lnTo>
                  <a:pt x="1212380" y="191770"/>
                </a:lnTo>
                <a:lnTo>
                  <a:pt x="1203189" y="144785"/>
                </a:lnTo>
                <a:lnTo>
                  <a:pt x="1196102" y="125729"/>
                </a:lnTo>
                <a:lnTo>
                  <a:pt x="711200" y="125729"/>
                </a:lnTo>
                <a:lnTo>
                  <a:pt x="685244" y="93602"/>
                </a:lnTo>
                <a:lnTo>
                  <a:pt x="655955" y="69691"/>
                </a:lnTo>
                <a:lnTo>
                  <a:pt x="624760" y="54113"/>
                </a:lnTo>
                <a:lnTo>
                  <a:pt x="593089" y="46989"/>
                </a:lnTo>
                <a:close/>
              </a:path>
              <a:path w="1371600" h="1600200">
                <a:moveTo>
                  <a:pt x="835660" y="0"/>
                </a:moveTo>
                <a:lnTo>
                  <a:pt x="797639" y="8393"/>
                </a:lnTo>
                <a:lnTo>
                  <a:pt x="762952" y="32861"/>
                </a:lnTo>
                <a:lnTo>
                  <a:pt x="733496" y="72349"/>
                </a:lnTo>
                <a:lnTo>
                  <a:pt x="711200" y="125729"/>
                </a:lnTo>
                <a:lnTo>
                  <a:pt x="1196102" y="125729"/>
                </a:lnTo>
                <a:lnTo>
                  <a:pt x="1185098" y="96143"/>
                </a:lnTo>
                <a:lnTo>
                  <a:pt x="1178439" y="85089"/>
                </a:lnTo>
                <a:lnTo>
                  <a:pt x="944879" y="85089"/>
                </a:lnTo>
                <a:lnTo>
                  <a:pt x="923170" y="49827"/>
                </a:lnTo>
                <a:lnTo>
                  <a:pt x="896937" y="23018"/>
                </a:lnTo>
                <a:lnTo>
                  <a:pt x="867370" y="5972"/>
                </a:lnTo>
                <a:lnTo>
                  <a:pt x="835660" y="0"/>
                </a:lnTo>
                <a:close/>
              </a:path>
              <a:path w="1371600" h="1600200">
                <a:moveTo>
                  <a:pt x="1062989" y="0"/>
                </a:moveTo>
                <a:lnTo>
                  <a:pt x="1029176" y="5794"/>
                </a:lnTo>
                <a:lnTo>
                  <a:pt x="997267" y="22542"/>
                </a:lnTo>
                <a:lnTo>
                  <a:pt x="968692" y="49291"/>
                </a:lnTo>
                <a:lnTo>
                  <a:pt x="944879" y="85089"/>
                </a:lnTo>
                <a:lnTo>
                  <a:pt x="1178439" y="85089"/>
                </a:lnTo>
                <a:lnTo>
                  <a:pt x="1160938" y="56038"/>
                </a:lnTo>
                <a:lnTo>
                  <a:pt x="1131805" y="25776"/>
                </a:lnTo>
                <a:lnTo>
                  <a:pt x="1098791" y="6661"/>
                </a:lnTo>
                <a:lnTo>
                  <a:pt x="1062989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46" name="object 9">
            <a:extLst>
              <a:ext uri="{FF2B5EF4-FFF2-40B4-BE49-F238E27FC236}">
                <a16:creationId xmlns:a16="http://schemas.microsoft.com/office/drawing/2014/main" id="{D05A3C62-4C76-57F7-E391-8333F6F7A2F7}"/>
              </a:ext>
            </a:extLst>
          </p:cNvPr>
          <p:cNvSpPr/>
          <p:nvPr/>
        </p:nvSpPr>
        <p:spPr>
          <a:xfrm>
            <a:off x="2933563" y="2811780"/>
            <a:ext cx="822960" cy="960120"/>
          </a:xfrm>
          <a:custGeom>
            <a:avLst/>
            <a:gdLst/>
            <a:ahLst/>
            <a:cxnLst/>
            <a:rect l="l" t="t" r="r" b="b"/>
            <a:pathLst>
              <a:path w="1371600" h="1600200">
                <a:moveTo>
                  <a:pt x="121919" y="529589"/>
                </a:moveTo>
                <a:lnTo>
                  <a:pt x="118472" y="476288"/>
                </a:lnTo>
                <a:lnTo>
                  <a:pt x="121545" y="424285"/>
                </a:lnTo>
                <a:lnTo>
                  <a:pt x="130481" y="374379"/>
                </a:lnTo>
                <a:lnTo>
                  <a:pt x="144621" y="327363"/>
                </a:lnTo>
                <a:lnTo>
                  <a:pt x="163307" y="284034"/>
                </a:lnTo>
                <a:lnTo>
                  <a:pt x="185879" y="245188"/>
                </a:lnTo>
                <a:lnTo>
                  <a:pt x="211681" y="211620"/>
                </a:lnTo>
                <a:lnTo>
                  <a:pt x="240053" y="184127"/>
                </a:lnTo>
                <a:lnTo>
                  <a:pt x="301876" y="150546"/>
                </a:lnTo>
                <a:lnTo>
                  <a:pt x="334010" y="146050"/>
                </a:lnTo>
                <a:lnTo>
                  <a:pt x="362485" y="148014"/>
                </a:lnTo>
                <a:lnTo>
                  <a:pt x="390366" y="157003"/>
                </a:lnTo>
                <a:lnTo>
                  <a:pt x="417056" y="171946"/>
                </a:lnTo>
                <a:lnTo>
                  <a:pt x="441960" y="191770"/>
                </a:lnTo>
                <a:lnTo>
                  <a:pt x="463285" y="142575"/>
                </a:lnTo>
                <a:lnTo>
                  <a:pt x="490037" y="102402"/>
                </a:lnTo>
                <a:lnTo>
                  <a:pt x="521238" y="72349"/>
                </a:lnTo>
                <a:lnTo>
                  <a:pt x="555914" y="53512"/>
                </a:lnTo>
                <a:lnTo>
                  <a:pt x="593089" y="46989"/>
                </a:lnTo>
                <a:lnTo>
                  <a:pt x="624760" y="54113"/>
                </a:lnTo>
                <a:lnTo>
                  <a:pt x="655955" y="69691"/>
                </a:lnTo>
                <a:lnTo>
                  <a:pt x="685244" y="93602"/>
                </a:lnTo>
                <a:lnTo>
                  <a:pt x="711200" y="125729"/>
                </a:lnTo>
                <a:lnTo>
                  <a:pt x="733504" y="72330"/>
                </a:lnTo>
                <a:lnTo>
                  <a:pt x="762952" y="32861"/>
                </a:lnTo>
                <a:lnTo>
                  <a:pt x="797639" y="8393"/>
                </a:lnTo>
                <a:lnTo>
                  <a:pt x="835660" y="0"/>
                </a:lnTo>
                <a:lnTo>
                  <a:pt x="867370" y="5972"/>
                </a:lnTo>
                <a:lnTo>
                  <a:pt x="896937" y="23018"/>
                </a:lnTo>
                <a:lnTo>
                  <a:pt x="923170" y="49827"/>
                </a:lnTo>
                <a:lnTo>
                  <a:pt x="944879" y="85089"/>
                </a:lnTo>
                <a:lnTo>
                  <a:pt x="968692" y="49291"/>
                </a:lnTo>
                <a:lnTo>
                  <a:pt x="997267" y="22542"/>
                </a:lnTo>
                <a:lnTo>
                  <a:pt x="1029176" y="5794"/>
                </a:lnTo>
                <a:lnTo>
                  <a:pt x="1062989" y="0"/>
                </a:lnTo>
                <a:lnTo>
                  <a:pt x="1098791" y="6661"/>
                </a:lnTo>
                <a:lnTo>
                  <a:pt x="1131805" y="25776"/>
                </a:lnTo>
                <a:lnTo>
                  <a:pt x="1160938" y="56038"/>
                </a:lnTo>
                <a:lnTo>
                  <a:pt x="1185098" y="96143"/>
                </a:lnTo>
                <a:lnTo>
                  <a:pt x="1203189" y="144785"/>
                </a:lnTo>
                <a:lnTo>
                  <a:pt x="1214120" y="200660"/>
                </a:lnTo>
                <a:lnTo>
                  <a:pt x="1247939" y="222502"/>
                </a:lnTo>
                <a:lnTo>
                  <a:pt x="1277667" y="255175"/>
                </a:lnTo>
                <a:lnTo>
                  <a:pt x="1302385" y="297021"/>
                </a:lnTo>
                <a:lnTo>
                  <a:pt x="1321176" y="346380"/>
                </a:lnTo>
                <a:lnTo>
                  <a:pt x="1333123" y="401596"/>
                </a:lnTo>
                <a:lnTo>
                  <a:pt x="1337310" y="461010"/>
                </a:lnTo>
                <a:lnTo>
                  <a:pt x="1336555" y="488374"/>
                </a:lnTo>
                <a:lnTo>
                  <a:pt x="1334135" y="515143"/>
                </a:lnTo>
                <a:lnTo>
                  <a:pt x="1329809" y="541198"/>
                </a:lnTo>
                <a:lnTo>
                  <a:pt x="1323339" y="566420"/>
                </a:lnTo>
                <a:lnTo>
                  <a:pt x="1343739" y="613608"/>
                </a:lnTo>
                <a:lnTo>
                  <a:pt x="1358900" y="664845"/>
                </a:lnTo>
                <a:lnTo>
                  <a:pt x="1368345" y="718939"/>
                </a:lnTo>
                <a:lnTo>
                  <a:pt x="1371600" y="774700"/>
                </a:lnTo>
                <a:lnTo>
                  <a:pt x="1368668" y="830268"/>
                </a:lnTo>
                <a:lnTo>
                  <a:pt x="1360185" y="883024"/>
                </a:lnTo>
                <a:lnTo>
                  <a:pt x="1346623" y="932227"/>
                </a:lnTo>
                <a:lnTo>
                  <a:pt x="1328451" y="977133"/>
                </a:lnTo>
                <a:lnTo>
                  <a:pt x="1306140" y="1017001"/>
                </a:lnTo>
                <a:lnTo>
                  <a:pt x="1280160" y="1051089"/>
                </a:lnTo>
                <a:lnTo>
                  <a:pt x="1250981" y="1078655"/>
                </a:lnTo>
                <a:lnTo>
                  <a:pt x="1184910" y="1111250"/>
                </a:lnTo>
                <a:lnTo>
                  <a:pt x="1181219" y="1170419"/>
                </a:lnTo>
                <a:lnTo>
                  <a:pt x="1170622" y="1225272"/>
                </a:lnTo>
                <a:lnTo>
                  <a:pt x="1153834" y="1274707"/>
                </a:lnTo>
                <a:lnTo>
                  <a:pt x="1131570" y="1317625"/>
                </a:lnTo>
                <a:lnTo>
                  <a:pt x="1104542" y="1352922"/>
                </a:lnTo>
                <a:lnTo>
                  <a:pt x="1073467" y="1379497"/>
                </a:lnTo>
                <a:lnTo>
                  <a:pt x="1039058" y="1396250"/>
                </a:lnTo>
                <a:lnTo>
                  <a:pt x="1002029" y="1402079"/>
                </a:lnTo>
                <a:lnTo>
                  <a:pt x="975856" y="1399043"/>
                </a:lnTo>
                <a:lnTo>
                  <a:pt x="950753" y="1390173"/>
                </a:lnTo>
                <a:lnTo>
                  <a:pt x="926842" y="1375826"/>
                </a:lnTo>
                <a:lnTo>
                  <a:pt x="904239" y="1356360"/>
                </a:lnTo>
                <a:lnTo>
                  <a:pt x="889377" y="1415053"/>
                </a:lnTo>
                <a:lnTo>
                  <a:pt x="868228" y="1467460"/>
                </a:lnTo>
                <a:lnTo>
                  <a:pt x="841658" y="1512581"/>
                </a:lnTo>
                <a:lnTo>
                  <a:pt x="810533" y="1549414"/>
                </a:lnTo>
                <a:lnTo>
                  <a:pt x="775721" y="1576962"/>
                </a:lnTo>
                <a:lnTo>
                  <a:pt x="738088" y="1594223"/>
                </a:lnTo>
                <a:lnTo>
                  <a:pt x="698500" y="1600200"/>
                </a:lnTo>
                <a:lnTo>
                  <a:pt x="656600" y="1593230"/>
                </a:lnTo>
                <a:lnTo>
                  <a:pt x="616894" y="1573093"/>
                </a:lnTo>
                <a:lnTo>
                  <a:pt x="580359" y="1540946"/>
                </a:lnTo>
                <a:lnTo>
                  <a:pt x="547969" y="1497949"/>
                </a:lnTo>
                <a:lnTo>
                  <a:pt x="520700" y="1445260"/>
                </a:lnTo>
                <a:lnTo>
                  <a:pt x="500895" y="1469191"/>
                </a:lnTo>
                <a:lnTo>
                  <a:pt x="485139" y="1487169"/>
                </a:lnTo>
                <a:lnTo>
                  <a:pt x="456049" y="1498480"/>
                </a:lnTo>
                <a:lnTo>
                  <a:pt x="396239" y="1502410"/>
                </a:lnTo>
                <a:lnTo>
                  <a:pt x="352571" y="1496389"/>
                </a:lnTo>
                <a:lnTo>
                  <a:pt x="311055" y="1478797"/>
                </a:lnTo>
                <a:lnTo>
                  <a:pt x="272573" y="1450339"/>
                </a:lnTo>
                <a:lnTo>
                  <a:pt x="238007" y="1411722"/>
                </a:lnTo>
                <a:lnTo>
                  <a:pt x="208238" y="1363650"/>
                </a:lnTo>
                <a:lnTo>
                  <a:pt x="184150" y="1306829"/>
                </a:lnTo>
                <a:lnTo>
                  <a:pt x="143646" y="1299787"/>
                </a:lnTo>
                <a:lnTo>
                  <a:pt x="109253" y="1282681"/>
                </a:lnTo>
                <a:lnTo>
                  <a:pt x="81013" y="1256644"/>
                </a:lnTo>
                <a:lnTo>
                  <a:pt x="58971" y="1222810"/>
                </a:lnTo>
                <a:lnTo>
                  <a:pt x="43172" y="1182310"/>
                </a:lnTo>
                <a:lnTo>
                  <a:pt x="33660" y="1136279"/>
                </a:lnTo>
                <a:lnTo>
                  <a:pt x="30480" y="1085850"/>
                </a:lnTo>
                <a:lnTo>
                  <a:pt x="32841" y="1044753"/>
                </a:lnTo>
                <a:lnTo>
                  <a:pt x="39846" y="1005681"/>
                </a:lnTo>
                <a:lnTo>
                  <a:pt x="51375" y="969228"/>
                </a:lnTo>
                <a:lnTo>
                  <a:pt x="67310" y="935989"/>
                </a:lnTo>
                <a:lnTo>
                  <a:pt x="38576" y="903247"/>
                </a:lnTo>
                <a:lnTo>
                  <a:pt x="17462" y="859789"/>
                </a:lnTo>
                <a:lnTo>
                  <a:pt x="4444" y="807759"/>
                </a:lnTo>
                <a:lnTo>
                  <a:pt x="0" y="749300"/>
                </a:lnTo>
                <a:lnTo>
                  <a:pt x="4268" y="694660"/>
                </a:lnTo>
                <a:lnTo>
                  <a:pt x="16368" y="644924"/>
                </a:lnTo>
                <a:lnTo>
                  <a:pt x="35242" y="601821"/>
                </a:lnTo>
                <a:lnTo>
                  <a:pt x="59831" y="567078"/>
                </a:lnTo>
                <a:lnTo>
                  <a:pt x="89076" y="542425"/>
                </a:lnTo>
                <a:lnTo>
                  <a:pt x="121919" y="529589"/>
                </a:lnTo>
                <a:close/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121919" y="529589"/>
                </a:moveTo>
                <a:lnTo>
                  <a:pt x="124221" y="544056"/>
                </a:lnTo>
                <a:lnTo>
                  <a:pt x="127000" y="558641"/>
                </a:lnTo>
                <a:lnTo>
                  <a:pt x="129778" y="572988"/>
                </a:lnTo>
                <a:lnTo>
                  <a:pt x="132080" y="586739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441960" y="191770"/>
                </a:moveTo>
                <a:lnTo>
                  <a:pt x="453747" y="203140"/>
                </a:lnTo>
                <a:lnTo>
                  <a:pt x="465772" y="216058"/>
                </a:lnTo>
                <a:lnTo>
                  <a:pt x="477321" y="230167"/>
                </a:lnTo>
                <a:lnTo>
                  <a:pt x="487680" y="245110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711200" y="125729"/>
                </a:moveTo>
                <a:lnTo>
                  <a:pt x="707826" y="137795"/>
                </a:lnTo>
                <a:lnTo>
                  <a:pt x="705167" y="150812"/>
                </a:lnTo>
                <a:lnTo>
                  <a:pt x="702984" y="164306"/>
                </a:lnTo>
                <a:lnTo>
                  <a:pt x="701039" y="177800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944879" y="85089"/>
                </a:moveTo>
                <a:lnTo>
                  <a:pt x="938113" y="99476"/>
                </a:lnTo>
                <a:lnTo>
                  <a:pt x="932656" y="115411"/>
                </a:lnTo>
                <a:lnTo>
                  <a:pt x="927913" y="132060"/>
                </a:lnTo>
                <a:lnTo>
                  <a:pt x="923289" y="148589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1214120" y="200660"/>
                </a:moveTo>
                <a:lnTo>
                  <a:pt x="1215806" y="212863"/>
                </a:lnTo>
                <a:lnTo>
                  <a:pt x="1218088" y="227806"/>
                </a:lnTo>
                <a:lnTo>
                  <a:pt x="1219656" y="241557"/>
                </a:lnTo>
                <a:lnTo>
                  <a:pt x="1219200" y="250189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1323339" y="566420"/>
                </a:moveTo>
                <a:lnTo>
                  <a:pt x="1314231" y="594221"/>
                </a:lnTo>
                <a:lnTo>
                  <a:pt x="1303813" y="620236"/>
                </a:lnTo>
                <a:lnTo>
                  <a:pt x="1291728" y="644108"/>
                </a:lnTo>
                <a:lnTo>
                  <a:pt x="1277620" y="665479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1184910" y="1111250"/>
                </a:moveTo>
                <a:lnTo>
                  <a:pt x="1177901" y="1028700"/>
                </a:lnTo>
                <a:lnTo>
                  <a:pt x="1164590" y="977900"/>
                </a:lnTo>
                <a:lnTo>
                  <a:pt x="1144081" y="927523"/>
                </a:lnTo>
                <a:lnTo>
                  <a:pt x="1115883" y="882650"/>
                </a:lnTo>
                <a:lnTo>
                  <a:pt x="1079500" y="848360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904239" y="1356360"/>
                </a:moveTo>
                <a:lnTo>
                  <a:pt x="907414" y="1338480"/>
                </a:lnTo>
                <a:lnTo>
                  <a:pt x="909637" y="1320958"/>
                </a:lnTo>
                <a:lnTo>
                  <a:pt x="911383" y="1303674"/>
                </a:lnTo>
                <a:lnTo>
                  <a:pt x="913129" y="1286510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521969" y="1445260"/>
                </a:moveTo>
                <a:lnTo>
                  <a:pt x="515004" y="1430317"/>
                </a:lnTo>
                <a:lnTo>
                  <a:pt x="509111" y="1414303"/>
                </a:lnTo>
                <a:lnTo>
                  <a:pt x="503932" y="1397575"/>
                </a:lnTo>
                <a:lnTo>
                  <a:pt x="499110" y="1380489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184150" y="1306829"/>
                </a:moveTo>
                <a:lnTo>
                  <a:pt x="192920" y="1303932"/>
                </a:lnTo>
                <a:lnTo>
                  <a:pt x="201930" y="1300797"/>
                </a:lnTo>
                <a:lnTo>
                  <a:pt x="210939" y="1297185"/>
                </a:lnTo>
                <a:lnTo>
                  <a:pt x="219710" y="1292860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67310" y="935989"/>
                </a:moveTo>
                <a:lnTo>
                  <a:pt x="84117" y="949682"/>
                </a:lnTo>
                <a:lnTo>
                  <a:pt x="102711" y="960754"/>
                </a:lnTo>
                <a:lnTo>
                  <a:pt x="123924" y="967065"/>
                </a:lnTo>
                <a:lnTo>
                  <a:pt x="148589" y="966470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47" name="object 10">
            <a:extLst>
              <a:ext uri="{FF2B5EF4-FFF2-40B4-BE49-F238E27FC236}">
                <a16:creationId xmlns:a16="http://schemas.microsoft.com/office/drawing/2014/main" id="{8C77A477-734D-4B78-0035-3005E61AC499}"/>
              </a:ext>
            </a:extLst>
          </p:cNvPr>
          <p:cNvSpPr/>
          <p:nvPr/>
        </p:nvSpPr>
        <p:spPr>
          <a:xfrm>
            <a:off x="2384923" y="3086100"/>
            <a:ext cx="411480" cy="41148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79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48" name="object 11">
            <a:extLst>
              <a:ext uri="{FF2B5EF4-FFF2-40B4-BE49-F238E27FC236}">
                <a16:creationId xmlns:a16="http://schemas.microsoft.com/office/drawing/2014/main" id="{5B3D6472-A710-5147-9958-A0B718D99465}"/>
              </a:ext>
            </a:extLst>
          </p:cNvPr>
          <p:cNvSpPr/>
          <p:nvPr/>
        </p:nvSpPr>
        <p:spPr>
          <a:xfrm>
            <a:off x="2384923" y="3086100"/>
            <a:ext cx="411480" cy="41148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  <a:path w="685800" h="685800">
                <a:moveTo>
                  <a:pt x="0" y="0"/>
                </a:moveTo>
                <a:lnTo>
                  <a:pt x="0" y="0"/>
                </a:lnTo>
              </a:path>
              <a:path w="685800" h="685800">
                <a:moveTo>
                  <a:pt x="685800" y="685800"/>
                </a:moveTo>
                <a:lnTo>
                  <a:pt x="685800" y="6858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49" name="object 12">
            <a:extLst>
              <a:ext uri="{FF2B5EF4-FFF2-40B4-BE49-F238E27FC236}">
                <a16:creationId xmlns:a16="http://schemas.microsoft.com/office/drawing/2014/main" id="{1074BFFA-7084-FC2E-1586-622B5E06C76C}"/>
              </a:ext>
            </a:extLst>
          </p:cNvPr>
          <p:cNvSpPr/>
          <p:nvPr/>
        </p:nvSpPr>
        <p:spPr>
          <a:xfrm>
            <a:off x="3948546" y="3086100"/>
            <a:ext cx="411480" cy="41148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79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50" name="object 13">
            <a:extLst>
              <a:ext uri="{FF2B5EF4-FFF2-40B4-BE49-F238E27FC236}">
                <a16:creationId xmlns:a16="http://schemas.microsoft.com/office/drawing/2014/main" id="{2DA50A83-61DE-2041-9D80-B2EA1930AC80}"/>
              </a:ext>
            </a:extLst>
          </p:cNvPr>
          <p:cNvSpPr/>
          <p:nvPr/>
        </p:nvSpPr>
        <p:spPr>
          <a:xfrm>
            <a:off x="3948546" y="3086100"/>
            <a:ext cx="411480" cy="41148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  <a:path w="685800" h="685800">
                <a:moveTo>
                  <a:pt x="0" y="0"/>
                </a:moveTo>
                <a:lnTo>
                  <a:pt x="0" y="0"/>
                </a:lnTo>
              </a:path>
              <a:path w="685800" h="685800">
                <a:moveTo>
                  <a:pt x="685800" y="685800"/>
                </a:moveTo>
                <a:lnTo>
                  <a:pt x="685800" y="6858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51" name="object 14">
            <a:extLst>
              <a:ext uri="{FF2B5EF4-FFF2-40B4-BE49-F238E27FC236}">
                <a16:creationId xmlns:a16="http://schemas.microsoft.com/office/drawing/2014/main" id="{7B93E649-E193-D4EC-A78D-A9E2D64FD625}"/>
              </a:ext>
            </a:extLst>
          </p:cNvPr>
          <p:cNvSpPr/>
          <p:nvPr/>
        </p:nvSpPr>
        <p:spPr>
          <a:xfrm>
            <a:off x="3345043" y="3223259"/>
            <a:ext cx="274320" cy="137160"/>
          </a:xfrm>
          <a:custGeom>
            <a:avLst/>
            <a:gdLst/>
            <a:ahLst/>
            <a:cxnLst/>
            <a:rect l="l" t="t" r="r" b="b"/>
            <a:pathLst>
              <a:path w="457200" h="228600">
                <a:moveTo>
                  <a:pt x="457200" y="0"/>
                </a:moveTo>
                <a:lnTo>
                  <a:pt x="228600" y="0"/>
                </a:lnTo>
                <a:lnTo>
                  <a:pt x="0" y="0"/>
                </a:lnTo>
                <a:lnTo>
                  <a:pt x="0" y="228600"/>
                </a:lnTo>
                <a:lnTo>
                  <a:pt x="114300" y="228600"/>
                </a:lnTo>
                <a:lnTo>
                  <a:pt x="228600" y="228600"/>
                </a:lnTo>
                <a:lnTo>
                  <a:pt x="342900" y="228600"/>
                </a:lnTo>
                <a:lnTo>
                  <a:pt x="457200" y="228600"/>
                </a:lnTo>
                <a:lnTo>
                  <a:pt x="45720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52" name="object 15">
            <a:extLst>
              <a:ext uri="{FF2B5EF4-FFF2-40B4-BE49-F238E27FC236}">
                <a16:creationId xmlns:a16="http://schemas.microsoft.com/office/drawing/2014/main" id="{287E51C7-DF24-EA4C-F8DA-52F9C359108A}"/>
              </a:ext>
            </a:extLst>
          </p:cNvPr>
          <p:cNvSpPr/>
          <p:nvPr/>
        </p:nvSpPr>
        <p:spPr>
          <a:xfrm>
            <a:off x="2796403" y="3291840"/>
            <a:ext cx="451104" cy="0"/>
          </a:xfrm>
          <a:custGeom>
            <a:avLst/>
            <a:gdLst/>
            <a:ahLst/>
            <a:cxnLst/>
            <a:rect l="l" t="t" r="r" b="b"/>
            <a:pathLst>
              <a:path w="751839">
                <a:moveTo>
                  <a:pt x="0" y="0"/>
                </a:moveTo>
                <a:lnTo>
                  <a:pt x="751839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53" name="object 16">
            <a:extLst>
              <a:ext uri="{FF2B5EF4-FFF2-40B4-BE49-F238E27FC236}">
                <a16:creationId xmlns:a16="http://schemas.microsoft.com/office/drawing/2014/main" id="{E0DF2351-F510-292E-E6D9-EE5B3E28F99E}"/>
              </a:ext>
            </a:extLst>
          </p:cNvPr>
          <p:cNvSpPr/>
          <p:nvPr/>
        </p:nvSpPr>
        <p:spPr>
          <a:xfrm>
            <a:off x="3247506" y="3259073"/>
            <a:ext cx="97536" cy="64770"/>
          </a:xfrm>
          <a:custGeom>
            <a:avLst/>
            <a:gdLst/>
            <a:ahLst/>
            <a:cxnLst/>
            <a:rect l="l" t="t" r="r" b="b"/>
            <a:pathLst>
              <a:path w="162560" h="107950">
                <a:moveTo>
                  <a:pt x="0" y="0"/>
                </a:moveTo>
                <a:lnTo>
                  <a:pt x="0" y="107950"/>
                </a:lnTo>
                <a:lnTo>
                  <a:pt x="16256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54" name="object 17">
            <a:extLst>
              <a:ext uri="{FF2B5EF4-FFF2-40B4-BE49-F238E27FC236}">
                <a16:creationId xmlns:a16="http://schemas.microsoft.com/office/drawing/2014/main" id="{7C3807AA-0BFE-4FC6-691E-5E8AEB7DAB70}"/>
              </a:ext>
            </a:extLst>
          </p:cNvPr>
          <p:cNvSpPr/>
          <p:nvPr/>
        </p:nvSpPr>
        <p:spPr>
          <a:xfrm>
            <a:off x="3619363" y="3291840"/>
            <a:ext cx="231648" cy="0"/>
          </a:xfrm>
          <a:custGeom>
            <a:avLst/>
            <a:gdLst/>
            <a:ahLst/>
            <a:cxnLst/>
            <a:rect l="l" t="t" r="r" b="b"/>
            <a:pathLst>
              <a:path w="386079">
                <a:moveTo>
                  <a:pt x="0" y="0"/>
                </a:moveTo>
                <a:lnTo>
                  <a:pt x="17779" y="0"/>
                </a:lnTo>
              </a:path>
              <a:path w="386079">
                <a:moveTo>
                  <a:pt x="36829" y="0"/>
                </a:moveTo>
                <a:lnTo>
                  <a:pt x="54610" y="0"/>
                </a:lnTo>
              </a:path>
              <a:path w="386079">
                <a:moveTo>
                  <a:pt x="73660" y="0"/>
                </a:moveTo>
                <a:lnTo>
                  <a:pt x="91439" y="0"/>
                </a:lnTo>
              </a:path>
              <a:path w="386079">
                <a:moveTo>
                  <a:pt x="110489" y="0"/>
                </a:moveTo>
                <a:lnTo>
                  <a:pt x="128270" y="0"/>
                </a:lnTo>
              </a:path>
              <a:path w="386079">
                <a:moveTo>
                  <a:pt x="147320" y="0"/>
                </a:moveTo>
                <a:lnTo>
                  <a:pt x="165100" y="0"/>
                </a:lnTo>
              </a:path>
              <a:path w="386079">
                <a:moveTo>
                  <a:pt x="184150" y="0"/>
                </a:moveTo>
                <a:lnTo>
                  <a:pt x="201929" y="0"/>
                </a:lnTo>
              </a:path>
              <a:path w="386079">
                <a:moveTo>
                  <a:pt x="219710" y="0"/>
                </a:moveTo>
                <a:lnTo>
                  <a:pt x="238760" y="0"/>
                </a:lnTo>
              </a:path>
              <a:path w="386079">
                <a:moveTo>
                  <a:pt x="256539" y="0"/>
                </a:moveTo>
                <a:lnTo>
                  <a:pt x="275589" y="0"/>
                </a:lnTo>
              </a:path>
              <a:path w="386079">
                <a:moveTo>
                  <a:pt x="293370" y="0"/>
                </a:moveTo>
                <a:lnTo>
                  <a:pt x="312420" y="0"/>
                </a:lnTo>
              </a:path>
              <a:path w="386079">
                <a:moveTo>
                  <a:pt x="330200" y="0"/>
                </a:moveTo>
                <a:lnTo>
                  <a:pt x="349250" y="0"/>
                </a:lnTo>
              </a:path>
              <a:path w="386079">
                <a:moveTo>
                  <a:pt x="367029" y="0"/>
                </a:moveTo>
                <a:lnTo>
                  <a:pt x="38607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55" name="object 18">
            <a:extLst>
              <a:ext uri="{FF2B5EF4-FFF2-40B4-BE49-F238E27FC236}">
                <a16:creationId xmlns:a16="http://schemas.microsoft.com/office/drawing/2014/main" id="{91B1A28F-CF9A-0BBD-9C1F-ABB23834DCE8}"/>
              </a:ext>
            </a:extLst>
          </p:cNvPr>
          <p:cNvSpPr/>
          <p:nvPr/>
        </p:nvSpPr>
        <p:spPr>
          <a:xfrm>
            <a:off x="3851010" y="3259836"/>
            <a:ext cx="97536" cy="64770"/>
          </a:xfrm>
          <a:custGeom>
            <a:avLst/>
            <a:gdLst/>
            <a:ahLst/>
            <a:cxnLst/>
            <a:rect l="l" t="t" r="r" b="b"/>
            <a:pathLst>
              <a:path w="162560" h="107950">
                <a:moveTo>
                  <a:pt x="0" y="0"/>
                </a:moveTo>
                <a:lnTo>
                  <a:pt x="0" y="107950"/>
                </a:lnTo>
                <a:lnTo>
                  <a:pt x="16256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5568382-220E-47C8-2A6C-06D5C6ACE3F5}"/>
              </a:ext>
            </a:extLst>
          </p:cNvPr>
          <p:cNvGrpSpPr/>
          <p:nvPr/>
        </p:nvGrpSpPr>
        <p:grpSpPr>
          <a:xfrm>
            <a:off x="4990963" y="2674620"/>
            <a:ext cx="2194560" cy="1508760"/>
            <a:chOff x="4990963" y="2674620"/>
            <a:chExt cx="2194560" cy="1508760"/>
          </a:xfrm>
        </p:grpSpPr>
        <p:sp>
          <p:nvSpPr>
            <p:cNvPr id="56" name="object 19">
              <a:extLst>
                <a:ext uri="{FF2B5EF4-FFF2-40B4-BE49-F238E27FC236}">
                  <a16:creationId xmlns:a16="http://schemas.microsoft.com/office/drawing/2014/main" id="{2136D5F4-6B08-9103-38F2-29D20056F98B}"/>
                </a:ext>
              </a:extLst>
            </p:cNvPr>
            <p:cNvSpPr/>
            <p:nvPr/>
          </p:nvSpPr>
          <p:spPr>
            <a:xfrm>
              <a:off x="4990963" y="2674620"/>
              <a:ext cx="2194560" cy="1508760"/>
            </a:xfrm>
            <a:custGeom>
              <a:avLst/>
              <a:gdLst/>
              <a:ahLst/>
              <a:cxnLst/>
              <a:rect l="l" t="t" r="r" b="b"/>
              <a:pathLst>
                <a:path w="3657600" h="2514600">
                  <a:moveTo>
                    <a:pt x="3657600" y="0"/>
                  </a:moveTo>
                  <a:lnTo>
                    <a:pt x="0" y="0"/>
                  </a:lnTo>
                  <a:lnTo>
                    <a:pt x="0" y="2514600"/>
                  </a:lnTo>
                  <a:lnTo>
                    <a:pt x="1828800" y="2514600"/>
                  </a:lnTo>
                  <a:lnTo>
                    <a:pt x="3657600" y="2514600"/>
                  </a:lnTo>
                  <a:lnTo>
                    <a:pt x="3657600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57" name="object 20">
              <a:extLst>
                <a:ext uri="{FF2B5EF4-FFF2-40B4-BE49-F238E27FC236}">
                  <a16:creationId xmlns:a16="http://schemas.microsoft.com/office/drawing/2014/main" id="{61075B23-229B-EBDE-54DE-C7716F229F7F}"/>
                </a:ext>
              </a:extLst>
            </p:cNvPr>
            <p:cNvSpPr/>
            <p:nvPr/>
          </p:nvSpPr>
          <p:spPr>
            <a:xfrm>
              <a:off x="4990963" y="2674620"/>
              <a:ext cx="2194560" cy="1508760"/>
            </a:xfrm>
            <a:custGeom>
              <a:avLst/>
              <a:gdLst/>
              <a:ahLst/>
              <a:cxnLst/>
              <a:rect l="l" t="t" r="r" b="b"/>
              <a:pathLst>
                <a:path w="3657600" h="2514600">
                  <a:moveTo>
                    <a:pt x="1828800" y="2514600"/>
                  </a:moveTo>
                  <a:lnTo>
                    <a:pt x="0" y="2514600"/>
                  </a:lnTo>
                  <a:lnTo>
                    <a:pt x="0" y="0"/>
                  </a:lnTo>
                  <a:lnTo>
                    <a:pt x="3657600" y="0"/>
                  </a:lnTo>
                  <a:lnTo>
                    <a:pt x="3657600" y="2514600"/>
                  </a:lnTo>
                  <a:lnTo>
                    <a:pt x="1828800" y="25146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8E5A6928-415C-BDEE-E29E-7AFDAF311438}"/>
                </a:ext>
              </a:extLst>
            </p:cNvPr>
            <p:cNvSpPr txBox="1"/>
            <p:nvPr/>
          </p:nvSpPr>
          <p:spPr>
            <a:xfrm>
              <a:off x="5954131" y="3850385"/>
              <a:ext cx="268605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1600" dirty="0">
                  <a:solidFill>
                    <a:srgbClr val="3B3B3B"/>
                  </a:solidFill>
                  <a:latin typeface="Arial MT"/>
                  <a:cs typeface="Arial MT"/>
                </a:rPr>
                <a:t>R</a:t>
              </a:r>
              <a:r>
                <a:rPr sz="1600" baseline="-32986" dirty="0">
                  <a:solidFill>
                    <a:srgbClr val="3B3B3B"/>
                  </a:solidFill>
                  <a:latin typeface="Arial MT"/>
                  <a:cs typeface="Arial MT"/>
                </a:rPr>
                <a:t>2</a:t>
              </a:r>
              <a:endParaRPr sz="1600" baseline="-32986">
                <a:latin typeface="Arial MT"/>
                <a:cs typeface="Arial MT"/>
              </a:endParaRPr>
            </a:p>
          </p:txBody>
        </p:sp>
        <p:grpSp>
          <p:nvGrpSpPr>
            <p:cNvPr id="24" name="object 22">
              <a:extLst>
                <a:ext uri="{FF2B5EF4-FFF2-40B4-BE49-F238E27FC236}">
                  <a16:creationId xmlns:a16="http://schemas.microsoft.com/office/drawing/2014/main" id="{1C3E8A1E-817D-84A9-E500-FE1013399372}"/>
                </a:ext>
              </a:extLst>
            </p:cNvPr>
            <p:cNvGrpSpPr/>
            <p:nvPr/>
          </p:nvGrpSpPr>
          <p:grpSpPr>
            <a:xfrm>
              <a:off x="5128123" y="2811780"/>
              <a:ext cx="1975105" cy="960120"/>
              <a:chOff x="6172199" y="2743200"/>
              <a:chExt cx="3291841" cy="1600200"/>
            </a:xfrm>
          </p:grpSpPr>
          <p:sp>
            <p:nvSpPr>
              <p:cNvPr id="32" name="object 25">
                <a:extLst>
                  <a:ext uri="{FF2B5EF4-FFF2-40B4-BE49-F238E27FC236}">
                    <a16:creationId xmlns:a16="http://schemas.microsoft.com/office/drawing/2014/main" id="{26C0D983-2598-24C9-B1A2-DE2FDA64BD70}"/>
                  </a:ext>
                </a:extLst>
              </p:cNvPr>
              <p:cNvSpPr/>
              <p:nvPr/>
            </p:nvSpPr>
            <p:spPr>
              <a:xfrm>
                <a:off x="7086599" y="2743200"/>
                <a:ext cx="1371600" cy="1600200"/>
              </a:xfrm>
              <a:custGeom>
                <a:avLst/>
                <a:gdLst/>
                <a:ahLst/>
                <a:cxnLst/>
                <a:rect l="l" t="t" r="r" b="b"/>
                <a:pathLst>
                  <a:path w="1371600" h="1600200">
                    <a:moveTo>
                      <a:pt x="877187" y="1445260"/>
                    </a:moveTo>
                    <a:lnTo>
                      <a:pt x="520700" y="1445260"/>
                    </a:lnTo>
                    <a:lnTo>
                      <a:pt x="547969" y="1497949"/>
                    </a:lnTo>
                    <a:lnTo>
                      <a:pt x="580359" y="1540946"/>
                    </a:lnTo>
                    <a:lnTo>
                      <a:pt x="616894" y="1573093"/>
                    </a:lnTo>
                    <a:lnTo>
                      <a:pt x="656600" y="1593230"/>
                    </a:lnTo>
                    <a:lnTo>
                      <a:pt x="698500" y="1600200"/>
                    </a:lnTo>
                    <a:lnTo>
                      <a:pt x="738088" y="1594223"/>
                    </a:lnTo>
                    <a:lnTo>
                      <a:pt x="775721" y="1576962"/>
                    </a:lnTo>
                    <a:lnTo>
                      <a:pt x="810533" y="1549414"/>
                    </a:lnTo>
                    <a:lnTo>
                      <a:pt x="841658" y="1512581"/>
                    </a:lnTo>
                    <a:lnTo>
                      <a:pt x="868228" y="1467460"/>
                    </a:lnTo>
                    <a:lnTo>
                      <a:pt x="877187" y="1445260"/>
                    </a:lnTo>
                    <a:close/>
                  </a:path>
                  <a:path w="1371600" h="1600200">
                    <a:moveTo>
                      <a:pt x="334009" y="146050"/>
                    </a:moveTo>
                    <a:lnTo>
                      <a:pt x="270338" y="163503"/>
                    </a:lnTo>
                    <a:lnTo>
                      <a:pt x="211681" y="211620"/>
                    </a:lnTo>
                    <a:lnTo>
                      <a:pt x="185879" y="245188"/>
                    </a:lnTo>
                    <a:lnTo>
                      <a:pt x="163307" y="284034"/>
                    </a:lnTo>
                    <a:lnTo>
                      <a:pt x="144621" y="327363"/>
                    </a:lnTo>
                    <a:lnTo>
                      <a:pt x="130481" y="374379"/>
                    </a:lnTo>
                    <a:lnTo>
                      <a:pt x="121545" y="424285"/>
                    </a:lnTo>
                    <a:lnTo>
                      <a:pt x="118472" y="476288"/>
                    </a:lnTo>
                    <a:lnTo>
                      <a:pt x="121920" y="529589"/>
                    </a:lnTo>
                    <a:lnTo>
                      <a:pt x="89076" y="542425"/>
                    </a:lnTo>
                    <a:lnTo>
                      <a:pt x="59831" y="567078"/>
                    </a:lnTo>
                    <a:lnTo>
                      <a:pt x="35242" y="601821"/>
                    </a:lnTo>
                    <a:lnTo>
                      <a:pt x="16368" y="644924"/>
                    </a:lnTo>
                    <a:lnTo>
                      <a:pt x="4268" y="694660"/>
                    </a:lnTo>
                    <a:lnTo>
                      <a:pt x="0" y="749300"/>
                    </a:lnTo>
                    <a:lnTo>
                      <a:pt x="4445" y="807759"/>
                    </a:lnTo>
                    <a:lnTo>
                      <a:pt x="17462" y="859789"/>
                    </a:lnTo>
                    <a:lnTo>
                      <a:pt x="38576" y="903247"/>
                    </a:lnTo>
                    <a:lnTo>
                      <a:pt x="67309" y="935989"/>
                    </a:lnTo>
                    <a:lnTo>
                      <a:pt x="51375" y="969228"/>
                    </a:lnTo>
                    <a:lnTo>
                      <a:pt x="39846" y="1005681"/>
                    </a:lnTo>
                    <a:lnTo>
                      <a:pt x="32841" y="1044753"/>
                    </a:lnTo>
                    <a:lnTo>
                      <a:pt x="30479" y="1085850"/>
                    </a:lnTo>
                    <a:lnTo>
                      <a:pt x="33660" y="1136279"/>
                    </a:lnTo>
                    <a:lnTo>
                      <a:pt x="43172" y="1182310"/>
                    </a:lnTo>
                    <a:lnTo>
                      <a:pt x="58971" y="1222810"/>
                    </a:lnTo>
                    <a:lnTo>
                      <a:pt x="81013" y="1256644"/>
                    </a:lnTo>
                    <a:lnTo>
                      <a:pt x="109253" y="1282681"/>
                    </a:lnTo>
                    <a:lnTo>
                      <a:pt x="143646" y="1299787"/>
                    </a:lnTo>
                    <a:lnTo>
                      <a:pt x="184150" y="1306829"/>
                    </a:lnTo>
                    <a:lnTo>
                      <a:pt x="208238" y="1363650"/>
                    </a:lnTo>
                    <a:lnTo>
                      <a:pt x="238007" y="1411722"/>
                    </a:lnTo>
                    <a:lnTo>
                      <a:pt x="272573" y="1450339"/>
                    </a:lnTo>
                    <a:lnTo>
                      <a:pt x="311055" y="1478797"/>
                    </a:lnTo>
                    <a:lnTo>
                      <a:pt x="352571" y="1496389"/>
                    </a:lnTo>
                    <a:lnTo>
                      <a:pt x="396240" y="1502410"/>
                    </a:lnTo>
                    <a:lnTo>
                      <a:pt x="456049" y="1498480"/>
                    </a:lnTo>
                    <a:lnTo>
                      <a:pt x="485140" y="1487169"/>
                    </a:lnTo>
                    <a:lnTo>
                      <a:pt x="500895" y="1469191"/>
                    </a:lnTo>
                    <a:lnTo>
                      <a:pt x="520700" y="1445260"/>
                    </a:lnTo>
                    <a:lnTo>
                      <a:pt x="877187" y="1445260"/>
                    </a:lnTo>
                    <a:lnTo>
                      <a:pt x="889377" y="1415053"/>
                    </a:lnTo>
                    <a:lnTo>
                      <a:pt x="904240" y="1356360"/>
                    </a:lnTo>
                    <a:lnTo>
                      <a:pt x="1100522" y="1356360"/>
                    </a:lnTo>
                    <a:lnTo>
                      <a:pt x="1131570" y="1317625"/>
                    </a:lnTo>
                    <a:lnTo>
                      <a:pt x="1153834" y="1274707"/>
                    </a:lnTo>
                    <a:lnTo>
                      <a:pt x="1170622" y="1225272"/>
                    </a:lnTo>
                    <a:lnTo>
                      <a:pt x="1181219" y="1170419"/>
                    </a:lnTo>
                    <a:lnTo>
                      <a:pt x="1184909" y="1111250"/>
                    </a:lnTo>
                    <a:lnTo>
                      <a:pt x="1219074" y="1098955"/>
                    </a:lnTo>
                    <a:lnTo>
                      <a:pt x="1280160" y="1051089"/>
                    </a:lnTo>
                    <a:lnTo>
                      <a:pt x="1306140" y="1017001"/>
                    </a:lnTo>
                    <a:lnTo>
                      <a:pt x="1328451" y="977133"/>
                    </a:lnTo>
                    <a:lnTo>
                      <a:pt x="1346623" y="932227"/>
                    </a:lnTo>
                    <a:lnTo>
                      <a:pt x="1360185" y="883024"/>
                    </a:lnTo>
                    <a:lnTo>
                      <a:pt x="1368668" y="830268"/>
                    </a:lnTo>
                    <a:lnTo>
                      <a:pt x="1371600" y="774700"/>
                    </a:lnTo>
                    <a:lnTo>
                      <a:pt x="1368345" y="718939"/>
                    </a:lnTo>
                    <a:lnTo>
                      <a:pt x="1358900" y="664845"/>
                    </a:lnTo>
                    <a:lnTo>
                      <a:pt x="1343739" y="613608"/>
                    </a:lnTo>
                    <a:lnTo>
                      <a:pt x="1323340" y="566420"/>
                    </a:lnTo>
                    <a:lnTo>
                      <a:pt x="1329809" y="541198"/>
                    </a:lnTo>
                    <a:lnTo>
                      <a:pt x="1334134" y="515143"/>
                    </a:lnTo>
                    <a:lnTo>
                      <a:pt x="1336555" y="488374"/>
                    </a:lnTo>
                    <a:lnTo>
                      <a:pt x="1337309" y="461010"/>
                    </a:lnTo>
                    <a:lnTo>
                      <a:pt x="1333123" y="401596"/>
                    </a:lnTo>
                    <a:lnTo>
                      <a:pt x="1321176" y="346380"/>
                    </a:lnTo>
                    <a:lnTo>
                      <a:pt x="1302385" y="297021"/>
                    </a:lnTo>
                    <a:lnTo>
                      <a:pt x="1277667" y="255175"/>
                    </a:lnTo>
                    <a:lnTo>
                      <a:pt x="1247939" y="222502"/>
                    </a:lnTo>
                    <a:lnTo>
                      <a:pt x="1214120" y="200660"/>
                    </a:lnTo>
                    <a:lnTo>
                      <a:pt x="1212380" y="191770"/>
                    </a:lnTo>
                    <a:lnTo>
                      <a:pt x="441959" y="191770"/>
                    </a:lnTo>
                    <a:lnTo>
                      <a:pt x="417056" y="171946"/>
                    </a:lnTo>
                    <a:lnTo>
                      <a:pt x="390366" y="157003"/>
                    </a:lnTo>
                    <a:lnTo>
                      <a:pt x="362485" y="148014"/>
                    </a:lnTo>
                    <a:lnTo>
                      <a:pt x="334009" y="146050"/>
                    </a:lnTo>
                    <a:close/>
                  </a:path>
                  <a:path w="1371600" h="1600200">
                    <a:moveTo>
                      <a:pt x="1100522" y="1356360"/>
                    </a:moveTo>
                    <a:lnTo>
                      <a:pt x="904240" y="1356360"/>
                    </a:lnTo>
                    <a:lnTo>
                      <a:pt x="926842" y="1375826"/>
                    </a:lnTo>
                    <a:lnTo>
                      <a:pt x="950753" y="1390173"/>
                    </a:lnTo>
                    <a:lnTo>
                      <a:pt x="975856" y="1399043"/>
                    </a:lnTo>
                    <a:lnTo>
                      <a:pt x="1002029" y="1402079"/>
                    </a:lnTo>
                    <a:lnTo>
                      <a:pt x="1039058" y="1396250"/>
                    </a:lnTo>
                    <a:lnTo>
                      <a:pt x="1073467" y="1379497"/>
                    </a:lnTo>
                    <a:lnTo>
                      <a:pt x="1100522" y="1356360"/>
                    </a:lnTo>
                    <a:close/>
                  </a:path>
                  <a:path w="1371600" h="1600200">
                    <a:moveTo>
                      <a:pt x="593090" y="46989"/>
                    </a:moveTo>
                    <a:lnTo>
                      <a:pt x="521238" y="72349"/>
                    </a:lnTo>
                    <a:lnTo>
                      <a:pt x="490037" y="102402"/>
                    </a:lnTo>
                    <a:lnTo>
                      <a:pt x="463285" y="142575"/>
                    </a:lnTo>
                    <a:lnTo>
                      <a:pt x="441959" y="191770"/>
                    </a:lnTo>
                    <a:lnTo>
                      <a:pt x="1212380" y="191770"/>
                    </a:lnTo>
                    <a:lnTo>
                      <a:pt x="1203189" y="144785"/>
                    </a:lnTo>
                    <a:lnTo>
                      <a:pt x="1196102" y="125729"/>
                    </a:lnTo>
                    <a:lnTo>
                      <a:pt x="711200" y="125729"/>
                    </a:lnTo>
                    <a:lnTo>
                      <a:pt x="685244" y="93602"/>
                    </a:lnTo>
                    <a:lnTo>
                      <a:pt x="655954" y="69691"/>
                    </a:lnTo>
                    <a:lnTo>
                      <a:pt x="624760" y="54113"/>
                    </a:lnTo>
                    <a:lnTo>
                      <a:pt x="593090" y="46989"/>
                    </a:lnTo>
                    <a:close/>
                  </a:path>
                  <a:path w="1371600" h="1600200">
                    <a:moveTo>
                      <a:pt x="835659" y="0"/>
                    </a:moveTo>
                    <a:lnTo>
                      <a:pt x="797639" y="8393"/>
                    </a:lnTo>
                    <a:lnTo>
                      <a:pt x="762952" y="32861"/>
                    </a:lnTo>
                    <a:lnTo>
                      <a:pt x="733496" y="72349"/>
                    </a:lnTo>
                    <a:lnTo>
                      <a:pt x="711200" y="125729"/>
                    </a:lnTo>
                    <a:lnTo>
                      <a:pt x="1196102" y="125729"/>
                    </a:lnTo>
                    <a:lnTo>
                      <a:pt x="1185098" y="96143"/>
                    </a:lnTo>
                    <a:lnTo>
                      <a:pt x="1178439" y="85089"/>
                    </a:lnTo>
                    <a:lnTo>
                      <a:pt x="944879" y="85089"/>
                    </a:lnTo>
                    <a:lnTo>
                      <a:pt x="923170" y="49827"/>
                    </a:lnTo>
                    <a:lnTo>
                      <a:pt x="896937" y="23018"/>
                    </a:lnTo>
                    <a:lnTo>
                      <a:pt x="867370" y="5972"/>
                    </a:lnTo>
                    <a:lnTo>
                      <a:pt x="835659" y="0"/>
                    </a:lnTo>
                    <a:close/>
                  </a:path>
                  <a:path w="1371600" h="1600200">
                    <a:moveTo>
                      <a:pt x="1062990" y="0"/>
                    </a:moveTo>
                    <a:lnTo>
                      <a:pt x="1029176" y="5794"/>
                    </a:lnTo>
                    <a:lnTo>
                      <a:pt x="997267" y="22542"/>
                    </a:lnTo>
                    <a:lnTo>
                      <a:pt x="968692" y="49291"/>
                    </a:lnTo>
                    <a:lnTo>
                      <a:pt x="944879" y="85089"/>
                    </a:lnTo>
                    <a:lnTo>
                      <a:pt x="1178439" y="85089"/>
                    </a:lnTo>
                    <a:lnTo>
                      <a:pt x="1160938" y="56038"/>
                    </a:lnTo>
                    <a:lnTo>
                      <a:pt x="1131805" y="25776"/>
                    </a:lnTo>
                    <a:lnTo>
                      <a:pt x="1098791" y="6661"/>
                    </a:lnTo>
                    <a:lnTo>
                      <a:pt x="1062990" y="0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 wrap="square" lIns="0" tIns="0" rIns="0" bIns="0" rtlCol="0"/>
              <a:lstStyle/>
              <a:p>
                <a:endParaRPr sz="1600"/>
              </a:p>
            </p:txBody>
          </p:sp>
          <p:sp>
            <p:nvSpPr>
              <p:cNvPr id="33" name="object 26">
                <a:extLst>
                  <a:ext uri="{FF2B5EF4-FFF2-40B4-BE49-F238E27FC236}">
                    <a16:creationId xmlns:a16="http://schemas.microsoft.com/office/drawing/2014/main" id="{23F6F014-4914-99FD-DBDE-4CB89C713E24}"/>
                  </a:ext>
                </a:extLst>
              </p:cNvPr>
              <p:cNvSpPr/>
              <p:nvPr/>
            </p:nvSpPr>
            <p:spPr>
              <a:xfrm>
                <a:off x="7086599" y="2743200"/>
                <a:ext cx="1371600" cy="1600200"/>
              </a:xfrm>
              <a:custGeom>
                <a:avLst/>
                <a:gdLst/>
                <a:ahLst/>
                <a:cxnLst/>
                <a:rect l="l" t="t" r="r" b="b"/>
                <a:pathLst>
                  <a:path w="1371600" h="1600200">
                    <a:moveTo>
                      <a:pt x="121920" y="529589"/>
                    </a:moveTo>
                    <a:lnTo>
                      <a:pt x="118472" y="476288"/>
                    </a:lnTo>
                    <a:lnTo>
                      <a:pt x="121545" y="424285"/>
                    </a:lnTo>
                    <a:lnTo>
                      <a:pt x="130481" y="374379"/>
                    </a:lnTo>
                    <a:lnTo>
                      <a:pt x="144621" y="327363"/>
                    </a:lnTo>
                    <a:lnTo>
                      <a:pt x="163307" y="284034"/>
                    </a:lnTo>
                    <a:lnTo>
                      <a:pt x="185879" y="245188"/>
                    </a:lnTo>
                    <a:lnTo>
                      <a:pt x="211681" y="211620"/>
                    </a:lnTo>
                    <a:lnTo>
                      <a:pt x="240053" y="184127"/>
                    </a:lnTo>
                    <a:lnTo>
                      <a:pt x="301876" y="150546"/>
                    </a:lnTo>
                    <a:lnTo>
                      <a:pt x="334009" y="146050"/>
                    </a:lnTo>
                    <a:lnTo>
                      <a:pt x="362485" y="148014"/>
                    </a:lnTo>
                    <a:lnTo>
                      <a:pt x="390366" y="157003"/>
                    </a:lnTo>
                    <a:lnTo>
                      <a:pt x="417056" y="171946"/>
                    </a:lnTo>
                    <a:lnTo>
                      <a:pt x="441959" y="191770"/>
                    </a:lnTo>
                    <a:lnTo>
                      <a:pt x="463285" y="142575"/>
                    </a:lnTo>
                    <a:lnTo>
                      <a:pt x="490037" y="102402"/>
                    </a:lnTo>
                    <a:lnTo>
                      <a:pt x="521238" y="72349"/>
                    </a:lnTo>
                    <a:lnTo>
                      <a:pt x="555914" y="53512"/>
                    </a:lnTo>
                    <a:lnTo>
                      <a:pt x="593090" y="46989"/>
                    </a:lnTo>
                    <a:lnTo>
                      <a:pt x="624760" y="54113"/>
                    </a:lnTo>
                    <a:lnTo>
                      <a:pt x="655954" y="69691"/>
                    </a:lnTo>
                    <a:lnTo>
                      <a:pt x="685244" y="93602"/>
                    </a:lnTo>
                    <a:lnTo>
                      <a:pt x="711200" y="125729"/>
                    </a:lnTo>
                    <a:lnTo>
                      <a:pt x="733504" y="72330"/>
                    </a:lnTo>
                    <a:lnTo>
                      <a:pt x="762952" y="32861"/>
                    </a:lnTo>
                    <a:lnTo>
                      <a:pt x="797639" y="8393"/>
                    </a:lnTo>
                    <a:lnTo>
                      <a:pt x="835659" y="0"/>
                    </a:lnTo>
                    <a:lnTo>
                      <a:pt x="867370" y="5972"/>
                    </a:lnTo>
                    <a:lnTo>
                      <a:pt x="896937" y="23018"/>
                    </a:lnTo>
                    <a:lnTo>
                      <a:pt x="923170" y="49827"/>
                    </a:lnTo>
                    <a:lnTo>
                      <a:pt x="944879" y="85089"/>
                    </a:lnTo>
                    <a:lnTo>
                      <a:pt x="968692" y="49291"/>
                    </a:lnTo>
                    <a:lnTo>
                      <a:pt x="997267" y="22542"/>
                    </a:lnTo>
                    <a:lnTo>
                      <a:pt x="1029176" y="5794"/>
                    </a:lnTo>
                    <a:lnTo>
                      <a:pt x="1062990" y="0"/>
                    </a:lnTo>
                    <a:lnTo>
                      <a:pt x="1098791" y="6661"/>
                    </a:lnTo>
                    <a:lnTo>
                      <a:pt x="1131805" y="25776"/>
                    </a:lnTo>
                    <a:lnTo>
                      <a:pt x="1160938" y="56038"/>
                    </a:lnTo>
                    <a:lnTo>
                      <a:pt x="1185098" y="96143"/>
                    </a:lnTo>
                    <a:lnTo>
                      <a:pt x="1203189" y="144785"/>
                    </a:lnTo>
                    <a:lnTo>
                      <a:pt x="1214120" y="200660"/>
                    </a:lnTo>
                    <a:lnTo>
                      <a:pt x="1247939" y="222502"/>
                    </a:lnTo>
                    <a:lnTo>
                      <a:pt x="1277667" y="255175"/>
                    </a:lnTo>
                    <a:lnTo>
                      <a:pt x="1302385" y="297021"/>
                    </a:lnTo>
                    <a:lnTo>
                      <a:pt x="1321176" y="346380"/>
                    </a:lnTo>
                    <a:lnTo>
                      <a:pt x="1333123" y="401596"/>
                    </a:lnTo>
                    <a:lnTo>
                      <a:pt x="1337309" y="461010"/>
                    </a:lnTo>
                    <a:lnTo>
                      <a:pt x="1336555" y="488374"/>
                    </a:lnTo>
                    <a:lnTo>
                      <a:pt x="1334134" y="515143"/>
                    </a:lnTo>
                    <a:lnTo>
                      <a:pt x="1329809" y="541198"/>
                    </a:lnTo>
                    <a:lnTo>
                      <a:pt x="1323340" y="566420"/>
                    </a:lnTo>
                    <a:lnTo>
                      <a:pt x="1343739" y="613608"/>
                    </a:lnTo>
                    <a:lnTo>
                      <a:pt x="1358900" y="664845"/>
                    </a:lnTo>
                    <a:lnTo>
                      <a:pt x="1368345" y="718939"/>
                    </a:lnTo>
                    <a:lnTo>
                      <a:pt x="1371600" y="774700"/>
                    </a:lnTo>
                    <a:lnTo>
                      <a:pt x="1368668" y="830268"/>
                    </a:lnTo>
                    <a:lnTo>
                      <a:pt x="1360185" y="883024"/>
                    </a:lnTo>
                    <a:lnTo>
                      <a:pt x="1346623" y="932227"/>
                    </a:lnTo>
                    <a:lnTo>
                      <a:pt x="1328451" y="977133"/>
                    </a:lnTo>
                    <a:lnTo>
                      <a:pt x="1306140" y="1017001"/>
                    </a:lnTo>
                    <a:lnTo>
                      <a:pt x="1280160" y="1051089"/>
                    </a:lnTo>
                    <a:lnTo>
                      <a:pt x="1250981" y="1078655"/>
                    </a:lnTo>
                    <a:lnTo>
                      <a:pt x="1184909" y="1111250"/>
                    </a:lnTo>
                    <a:lnTo>
                      <a:pt x="1181219" y="1170419"/>
                    </a:lnTo>
                    <a:lnTo>
                      <a:pt x="1170622" y="1225272"/>
                    </a:lnTo>
                    <a:lnTo>
                      <a:pt x="1153834" y="1274707"/>
                    </a:lnTo>
                    <a:lnTo>
                      <a:pt x="1131570" y="1317625"/>
                    </a:lnTo>
                    <a:lnTo>
                      <a:pt x="1104542" y="1352922"/>
                    </a:lnTo>
                    <a:lnTo>
                      <a:pt x="1073467" y="1379497"/>
                    </a:lnTo>
                    <a:lnTo>
                      <a:pt x="1039058" y="1396250"/>
                    </a:lnTo>
                    <a:lnTo>
                      <a:pt x="1002029" y="1402079"/>
                    </a:lnTo>
                    <a:lnTo>
                      <a:pt x="975856" y="1399043"/>
                    </a:lnTo>
                    <a:lnTo>
                      <a:pt x="950753" y="1390173"/>
                    </a:lnTo>
                    <a:lnTo>
                      <a:pt x="926842" y="1375826"/>
                    </a:lnTo>
                    <a:lnTo>
                      <a:pt x="904240" y="1356360"/>
                    </a:lnTo>
                    <a:lnTo>
                      <a:pt x="889377" y="1415053"/>
                    </a:lnTo>
                    <a:lnTo>
                      <a:pt x="868228" y="1467460"/>
                    </a:lnTo>
                    <a:lnTo>
                      <a:pt x="841658" y="1512581"/>
                    </a:lnTo>
                    <a:lnTo>
                      <a:pt x="810533" y="1549414"/>
                    </a:lnTo>
                    <a:lnTo>
                      <a:pt x="775721" y="1576962"/>
                    </a:lnTo>
                    <a:lnTo>
                      <a:pt x="738088" y="1594223"/>
                    </a:lnTo>
                    <a:lnTo>
                      <a:pt x="698500" y="1600200"/>
                    </a:lnTo>
                    <a:lnTo>
                      <a:pt x="656600" y="1593230"/>
                    </a:lnTo>
                    <a:lnTo>
                      <a:pt x="616894" y="1573093"/>
                    </a:lnTo>
                    <a:lnTo>
                      <a:pt x="580359" y="1540946"/>
                    </a:lnTo>
                    <a:lnTo>
                      <a:pt x="547969" y="1497949"/>
                    </a:lnTo>
                    <a:lnTo>
                      <a:pt x="520700" y="1445260"/>
                    </a:lnTo>
                    <a:lnTo>
                      <a:pt x="500895" y="1469191"/>
                    </a:lnTo>
                    <a:lnTo>
                      <a:pt x="485140" y="1487169"/>
                    </a:lnTo>
                    <a:lnTo>
                      <a:pt x="456049" y="1498480"/>
                    </a:lnTo>
                    <a:lnTo>
                      <a:pt x="396240" y="1502410"/>
                    </a:lnTo>
                    <a:lnTo>
                      <a:pt x="352571" y="1496389"/>
                    </a:lnTo>
                    <a:lnTo>
                      <a:pt x="311055" y="1478797"/>
                    </a:lnTo>
                    <a:lnTo>
                      <a:pt x="272573" y="1450339"/>
                    </a:lnTo>
                    <a:lnTo>
                      <a:pt x="238007" y="1411722"/>
                    </a:lnTo>
                    <a:lnTo>
                      <a:pt x="208238" y="1363650"/>
                    </a:lnTo>
                    <a:lnTo>
                      <a:pt x="184150" y="1306829"/>
                    </a:lnTo>
                    <a:lnTo>
                      <a:pt x="143646" y="1299787"/>
                    </a:lnTo>
                    <a:lnTo>
                      <a:pt x="109253" y="1282681"/>
                    </a:lnTo>
                    <a:lnTo>
                      <a:pt x="81013" y="1256644"/>
                    </a:lnTo>
                    <a:lnTo>
                      <a:pt x="58971" y="1222810"/>
                    </a:lnTo>
                    <a:lnTo>
                      <a:pt x="43172" y="1182310"/>
                    </a:lnTo>
                    <a:lnTo>
                      <a:pt x="33660" y="1136279"/>
                    </a:lnTo>
                    <a:lnTo>
                      <a:pt x="30479" y="1085850"/>
                    </a:lnTo>
                    <a:lnTo>
                      <a:pt x="32841" y="1044753"/>
                    </a:lnTo>
                    <a:lnTo>
                      <a:pt x="39846" y="1005681"/>
                    </a:lnTo>
                    <a:lnTo>
                      <a:pt x="51375" y="969228"/>
                    </a:lnTo>
                    <a:lnTo>
                      <a:pt x="67309" y="935989"/>
                    </a:lnTo>
                    <a:lnTo>
                      <a:pt x="38576" y="903247"/>
                    </a:lnTo>
                    <a:lnTo>
                      <a:pt x="17462" y="859789"/>
                    </a:lnTo>
                    <a:lnTo>
                      <a:pt x="4445" y="807759"/>
                    </a:lnTo>
                    <a:lnTo>
                      <a:pt x="0" y="749300"/>
                    </a:lnTo>
                    <a:lnTo>
                      <a:pt x="4268" y="694660"/>
                    </a:lnTo>
                    <a:lnTo>
                      <a:pt x="16368" y="644924"/>
                    </a:lnTo>
                    <a:lnTo>
                      <a:pt x="35242" y="601821"/>
                    </a:lnTo>
                    <a:lnTo>
                      <a:pt x="59831" y="567078"/>
                    </a:lnTo>
                    <a:lnTo>
                      <a:pt x="89076" y="542425"/>
                    </a:lnTo>
                    <a:lnTo>
                      <a:pt x="121920" y="529589"/>
                    </a:lnTo>
                    <a:close/>
                  </a:path>
                  <a:path w="1371600" h="1600200">
                    <a:moveTo>
                      <a:pt x="0" y="0"/>
                    </a:moveTo>
                    <a:lnTo>
                      <a:pt x="0" y="0"/>
                    </a:lnTo>
                  </a:path>
                  <a:path w="1371600" h="1600200">
                    <a:moveTo>
                      <a:pt x="1371600" y="1600200"/>
                    </a:moveTo>
                    <a:lnTo>
                      <a:pt x="1371600" y="1600200"/>
                    </a:lnTo>
                  </a:path>
                  <a:path w="1371600" h="1600200">
                    <a:moveTo>
                      <a:pt x="121920" y="529589"/>
                    </a:moveTo>
                    <a:lnTo>
                      <a:pt x="124221" y="544056"/>
                    </a:lnTo>
                    <a:lnTo>
                      <a:pt x="127000" y="558641"/>
                    </a:lnTo>
                    <a:lnTo>
                      <a:pt x="129778" y="572988"/>
                    </a:lnTo>
                    <a:lnTo>
                      <a:pt x="132079" y="586739"/>
                    </a:lnTo>
                  </a:path>
                  <a:path w="1371600" h="1600200">
                    <a:moveTo>
                      <a:pt x="0" y="0"/>
                    </a:moveTo>
                    <a:lnTo>
                      <a:pt x="0" y="0"/>
                    </a:lnTo>
                  </a:path>
                  <a:path w="1371600" h="1600200">
                    <a:moveTo>
                      <a:pt x="1371600" y="1600200"/>
                    </a:moveTo>
                    <a:lnTo>
                      <a:pt x="1371600" y="1600200"/>
                    </a:lnTo>
                  </a:path>
                  <a:path w="1371600" h="1600200">
                    <a:moveTo>
                      <a:pt x="441959" y="191770"/>
                    </a:moveTo>
                    <a:lnTo>
                      <a:pt x="453747" y="203140"/>
                    </a:lnTo>
                    <a:lnTo>
                      <a:pt x="465772" y="216058"/>
                    </a:lnTo>
                    <a:lnTo>
                      <a:pt x="477321" y="230167"/>
                    </a:lnTo>
                    <a:lnTo>
                      <a:pt x="487679" y="245110"/>
                    </a:lnTo>
                  </a:path>
                  <a:path w="1371600" h="1600200">
                    <a:moveTo>
                      <a:pt x="0" y="0"/>
                    </a:moveTo>
                    <a:lnTo>
                      <a:pt x="0" y="0"/>
                    </a:lnTo>
                  </a:path>
                  <a:path w="1371600" h="1600200">
                    <a:moveTo>
                      <a:pt x="1371600" y="1600200"/>
                    </a:moveTo>
                    <a:lnTo>
                      <a:pt x="1371600" y="1600200"/>
                    </a:lnTo>
                  </a:path>
                  <a:path w="1371600" h="1600200">
                    <a:moveTo>
                      <a:pt x="711200" y="125729"/>
                    </a:moveTo>
                    <a:lnTo>
                      <a:pt x="707826" y="137795"/>
                    </a:lnTo>
                    <a:lnTo>
                      <a:pt x="705167" y="150812"/>
                    </a:lnTo>
                    <a:lnTo>
                      <a:pt x="702984" y="164306"/>
                    </a:lnTo>
                    <a:lnTo>
                      <a:pt x="701040" y="177800"/>
                    </a:lnTo>
                  </a:path>
                  <a:path w="1371600" h="1600200">
                    <a:moveTo>
                      <a:pt x="0" y="0"/>
                    </a:moveTo>
                    <a:lnTo>
                      <a:pt x="0" y="0"/>
                    </a:lnTo>
                  </a:path>
                  <a:path w="1371600" h="1600200">
                    <a:moveTo>
                      <a:pt x="1371600" y="1600200"/>
                    </a:moveTo>
                    <a:lnTo>
                      <a:pt x="1371600" y="1600200"/>
                    </a:lnTo>
                  </a:path>
                  <a:path w="1371600" h="1600200">
                    <a:moveTo>
                      <a:pt x="944879" y="85089"/>
                    </a:moveTo>
                    <a:lnTo>
                      <a:pt x="938113" y="99476"/>
                    </a:lnTo>
                    <a:lnTo>
                      <a:pt x="932656" y="115411"/>
                    </a:lnTo>
                    <a:lnTo>
                      <a:pt x="927913" y="132060"/>
                    </a:lnTo>
                    <a:lnTo>
                      <a:pt x="923290" y="148589"/>
                    </a:lnTo>
                  </a:path>
                  <a:path w="1371600" h="1600200">
                    <a:moveTo>
                      <a:pt x="0" y="0"/>
                    </a:moveTo>
                    <a:lnTo>
                      <a:pt x="0" y="0"/>
                    </a:lnTo>
                  </a:path>
                  <a:path w="1371600" h="1600200">
                    <a:moveTo>
                      <a:pt x="1371600" y="1600200"/>
                    </a:moveTo>
                    <a:lnTo>
                      <a:pt x="1371600" y="1600200"/>
                    </a:lnTo>
                  </a:path>
                  <a:path w="1371600" h="1600200">
                    <a:moveTo>
                      <a:pt x="1214120" y="200660"/>
                    </a:moveTo>
                    <a:lnTo>
                      <a:pt x="1215806" y="212863"/>
                    </a:lnTo>
                    <a:lnTo>
                      <a:pt x="1218088" y="227806"/>
                    </a:lnTo>
                    <a:lnTo>
                      <a:pt x="1219656" y="241557"/>
                    </a:lnTo>
                    <a:lnTo>
                      <a:pt x="1219200" y="250189"/>
                    </a:lnTo>
                  </a:path>
                  <a:path w="1371600" h="1600200">
                    <a:moveTo>
                      <a:pt x="0" y="0"/>
                    </a:moveTo>
                    <a:lnTo>
                      <a:pt x="0" y="0"/>
                    </a:lnTo>
                  </a:path>
                  <a:path w="1371600" h="1600200">
                    <a:moveTo>
                      <a:pt x="1371600" y="1600200"/>
                    </a:moveTo>
                    <a:lnTo>
                      <a:pt x="1371600" y="1600200"/>
                    </a:lnTo>
                  </a:path>
                  <a:path w="1371600" h="1600200">
                    <a:moveTo>
                      <a:pt x="1323340" y="566420"/>
                    </a:moveTo>
                    <a:lnTo>
                      <a:pt x="1314231" y="594221"/>
                    </a:lnTo>
                    <a:lnTo>
                      <a:pt x="1303813" y="620236"/>
                    </a:lnTo>
                    <a:lnTo>
                      <a:pt x="1291728" y="644108"/>
                    </a:lnTo>
                    <a:lnTo>
                      <a:pt x="1277620" y="665479"/>
                    </a:lnTo>
                  </a:path>
                  <a:path w="1371600" h="1600200">
                    <a:moveTo>
                      <a:pt x="0" y="0"/>
                    </a:moveTo>
                    <a:lnTo>
                      <a:pt x="0" y="0"/>
                    </a:lnTo>
                  </a:path>
                  <a:path w="1371600" h="1600200">
                    <a:moveTo>
                      <a:pt x="1371600" y="1600200"/>
                    </a:moveTo>
                    <a:lnTo>
                      <a:pt x="1371600" y="1600200"/>
                    </a:lnTo>
                  </a:path>
                  <a:path w="1371600" h="1600200">
                    <a:moveTo>
                      <a:pt x="1184909" y="1111250"/>
                    </a:moveTo>
                    <a:lnTo>
                      <a:pt x="1177901" y="1028700"/>
                    </a:lnTo>
                    <a:lnTo>
                      <a:pt x="1164590" y="977900"/>
                    </a:lnTo>
                    <a:lnTo>
                      <a:pt x="1144081" y="927523"/>
                    </a:lnTo>
                    <a:lnTo>
                      <a:pt x="1115883" y="882650"/>
                    </a:lnTo>
                    <a:lnTo>
                      <a:pt x="1079500" y="848360"/>
                    </a:lnTo>
                  </a:path>
                  <a:path w="1371600" h="1600200">
                    <a:moveTo>
                      <a:pt x="0" y="0"/>
                    </a:moveTo>
                    <a:lnTo>
                      <a:pt x="0" y="0"/>
                    </a:lnTo>
                  </a:path>
                  <a:path w="1371600" h="1600200">
                    <a:moveTo>
                      <a:pt x="1371600" y="1600200"/>
                    </a:moveTo>
                    <a:lnTo>
                      <a:pt x="1371600" y="1600200"/>
                    </a:lnTo>
                  </a:path>
                  <a:path w="1371600" h="1600200">
                    <a:moveTo>
                      <a:pt x="904240" y="1356360"/>
                    </a:moveTo>
                    <a:lnTo>
                      <a:pt x="907415" y="1338480"/>
                    </a:lnTo>
                    <a:lnTo>
                      <a:pt x="909637" y="1320958"/>
                    </a:lnTo>
                    <a:lnTo>
                      <a:pt x="911383" y="1303674"/>
                    </a:lnTo>
                    <a:lnTo>
                      <a:pt x="913129" y="1286510"/>
                    </a:lnTo>
                  </a:path>
                  <a:path w="1371600" h="1600200">
                    <a:moveTo>
                      <a:pt x="0" y="0"/>
                    </a:moveTo>
                    <a:lnTo>
                      <a:pt x="0" y="0"/>
                    </a:lnTo>
                  </a:path>
                  <a:path w="1371600" h="1600200">
                    <a:moveTo>
                      <a:pt x="1371600" y="1600200"/>
                    </a:moveTo>
                    <a:lnTo>
                      <a:pt x="1371600" y="1600200"/>
                    </a:lnTo>
                  </a:path>
                  <a:path w="1371600" h="1600200">
                    <a:moveTo>
                      <a:pt x="521970" y="1445260"/>
                    </a:moveTo>
                    <a:lnTo>
                      <a:pt x="515004" y="1430317"/>
                    </a:lnTo>
                    <a:lnTo>
                      <a:pt x="509111" y="1414303"/>
                    </a:lnTo>
                    <a:lnTo>
                      <a:pt x="503932" y="1397575"/>
                    </a:lnTo>
                    <a:lnTo>
                      <a:pt x="499109" y="1380489"/>
                    </a:lnTo>
                  </a:path>
                  <a:path w="1371600" h="1600200">
                    <a:moveTo>
                      <a:pt x="0" y="0"/>
                    </a:moveTo>
                    <a:lnTo>
                      <a:pt x="0" y="0"/>
                    </a:lnTo>
                  </a:path>
                  <a:path w="1371600" h="1600200">
                    <a:moveTo>
                      <a:pt x="1371600" y="1600200"/>
                    </a:moveTo>
                    <a:lnTo>
                      <a:pt x="1371600" y="1600200"/>
                    </a:lnTo>
                  </a:path>
                  <a:path w="1371600" h="1600200">
                    <a:moveTo>
                      <a:pt x="184150" y="1306829"/>
                    </a:moveTo>
                    <a:lnTo>
                      <a:pt x="192920" y="1303932"/>
                    </a:lnTo>
                    <a:lnTo>
                      <a:pt x="201929" y="1300797"/>
                    </a:lnTo>
                    <a:lnTo>
                      <a:pt x="210939" y="1297185"/>
                    </a:lnTo>
                    <a:lnTo>
                      <a:pt x="219709" y="1292860"/>
                    </a:lnTo>
                  </a:path>
                  <a:path w="1371600" h="1600200">
                    <a:moveTo>
                      <a:pt x="0" y="0"/>
                    </a:moveTo>
                    <a:lnTo>
                      <a:pt x="0" y="0"/>
                    </a:lnTo>
                  </a:path>
                  <a:path w="1371600" h="1600200">
                    <a:moveTo>
                      <a:pt x="1371600" y="1600200"/>
                    </a:moveTo>
                    <a:lnTo>
                      <a:pt x="1371600" y="1600200"/>
                    </a:lnTo>
                  </a:path>
                  <a:path w="1371600" h="1600200">
                    <a:moveTo>
                      <a:pt x="67309" y="935989"/>
                    </a:moveTo>
                    <a:lnTo>
                      <a:pt x="84117" y="949682"/>
                    </a:lnTo>
                    <a:lnTo>
                      <a:pt x="102711" y="960754"/>
                    </a:lnTo>
                    <a:lnTo>
                      <a:pt x="123924" y="967065"/>
                    </a:lnTo>
                    <a:lnTo>
                      <a:pt x="148590" y="966470"/>
                    </a:lnTo>
                  </a:path>
                  <a:path w="1371600" h="1600200">
                    <a:moveTo>
                      <a:pt x="0" y="0"/>
                    </a:moveTo>
                    <a:lnTo>
                      <a:pt x="0" y="0"/>
                    </a:lnTo>
                  </a:path>
                  <a:path w="1371600" h="1600200">
                    <a:moveTo>
                      <a:pt x="1371600" y="1600200"/>
                    </a:moveTo>
                    <a:lnTo>
                      <a:pt x="1371600" y="160020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600"/>
              </a:p>
            </p:txBody>
          </p:sp>
          <p:sp>
            <p:nvSpPr>
              <p:cNvPr id="34" name="object 27">
                <a:extLst>
                  <a:ext uri="{FF2B5EF4-FFF2-40B4-BE49-F238E27FC236}">
                    <a16:creationId xmlns:a16="http://schemas.microsoft.com/office/drawing/2014/main" id="{DECA236D-0CCC-6D44-4046-AC78FC959ACC}"/>
                  </a:ext>
                </a:extLst>
              </p:cNvPr>
              <p:cNvSpPr/>
              <p:nvPr/>
            </p:nvSpPr>
            <p:spPr>
              <a:xfrm>
                <a:off x="6172199" y="3200400"/>
                <a:ext cx="685800" cy="685800"/>
              </a:xfrm>
              <a:custGeom>
                <a:avLst/>
                <a:gdLst/>
                <a:ahLst/>
                <a:cxnLst/>
                <a:rect l="l" t="t" r="r" b="b"/>
                <a:pathLst>
                  <a:path w="685800" h="685800">
                    <a:moveTo>
                      <a:pt x="342900" y="0"/>
                    </a:moveTo>
                    <a:lnTo>
                      <a:pt x="295334" y="3036"/>
                    </a:lnTo>
                    <a:lnTo>
                      <a:pt x="250031" y="11906"/>
                    </a:lnTo>
                    <a:lnTo>
                      <a:pt x="207347" y="26253"/>
                    </a:lnTo>
                    <a:lnTo>
                      <a:pt x="167639" y="45720"/>
                    </a:lnTo>
                    <a:lnTo>
                      <a:pt x="131266" y="69949"/>
                    </a:lnTo>
                    <a:lnTo>
                      <a:pt x="98583" y="98583"/>
                    </a:lnTo>
                    <a:lnTo>
                      <a:pt x="69949" y="131266"/>
                    </a:lnTo>
                    <a:lnTo>
                      <a:pt x="45719" y="167640"/>
                    </a:lnTo>
                    <a:lnTo>
                      <a:pt x="26253" y="207347"/>
                    </a:lnTo>
                    <a:lnTo>
                      <a:pt x="11906" y="250031"/>
                    </a:lnTo>
                    <a:lnTo>
                      <a:pt x="3036" y="295334"/>
                    </a:lnTo>
                    <a:lnTo>
                      <a:pt x="0" y="342900"/>
                    </a:lnTo>
                    <a:lnTo>
                      <a:pt x="3036" y="390465"/>
                    </a:lnTo>
                    <a:lnTo>
                      <a:pt x="11906" y="435768"/>
                    </a:lnTo>
                    <a:lnTo>
                      <a:pt x="26253" y="478452"/>
                    </a:lnTo>
                    <a:lnTo>
                      <a:pt x="45720" y="518160"/>
                    </a:lnTo>
                    <a:lnTo>
                      <a:pt x="69949" y="554533"/>
                    </a:lnTo>
                    <a:lnTo>
                      <a:pt x="98583" y="587216"/>
                    </a:lnTo>
                    <a:lnTo>
                      <a:pt x="131266" y="615850"/>
                    </a:lnTo>
                    <a:lnTo>
                      <a:pt x="167640" y="640080"/>
                    </a:lnTo>
                    <a:lnTo>
                      <a:pt x="207347" y="659546"/>
                    </a:lnTo>
                    <a:lnTo>
                      <a:pt x="250031" y="673893"/>
                    </a:lnTo>
                    <a:lnTo>
                      <a:pt x="295334" y="682763"/>
                    </a:lnTo>
                    <a:lnTo>
                      <a:pt x="342900" y="685800"/>
                    </a:lnTo>
                    <a:lnTo>
                      <a:pt x="390465" y="682763"/>
                    </a:lnTo>
                    <a:lnTo>
                      <a:pt x="435768" y="673893"/>
                    </a:lnTo>
                    <a:lnTo>
                      <a:pt x="478452" y="659546"/>
                    </a:lnTo>
                    <a:lnTo>
                      <a:pt x="518159" y="640079"/>
                    </a:lnTo>
                    <a:lnTo>
                      <a:pt x="554533" y="615850"/>
                    </a:lnTo>
                    <a:lnTo>
                      <a:pt x="587216" y="587216"/>
                    </a:lnTo>
                    <a:lnTo>
                      <a:pt x="615850" y="554533"/>
                    </a:lnTo>
                    <a:lnTo>
                      <a:pt x="640079" y="518159"/>
                    </a:lnTo>
                    <a:lnTo>
                      <a:pt x="659546" y="478452"/>
                    </a:lnTo>
                    <a:lnTo>
                      <a:pt x="673893" y="435768"/>
                    </a:lnTo>
                    <a:lnTo>
                      <a:pt x="682763" y="390465"/>
                    </a:lnTo>
                    <a:lnTo>
                      <a:pt x="685800" y="342900"/>
                    </a:lnTo>
                    <a:lnTo>
                      <a:pt x="682763" y="295334"/>
                    </a:lnTo>
                    <a:lnTo>
                      <a:pt x="673893" y="250031"/>
                    </a:lnTo>
                    <a:lnTo>
                      <a:pt x="659546" y="207347"/>
                    </a:lnTo>
                    <a:lnTo>
                      <a:pt x="640079" y="167639"/>
                    </a:lnTo>
                    <a:lnTo>
                      <a:pt x="615850" y="131266"/>
                    </a:lnTo>
                    <a:lnTo>
                      <a:pt x="587216" y="98583"/>
                    </a:lnTo>
                    <a:lnTo>
                      <a:pt x="554533" y="69949"/>
                    </a:lnTo>
                    <a:lnTo>
                      <a:pt x="518159" y="45719"/>
                    </a:lnTo>
                    <a:lnTo>
                      <a:pt x="478452" y="26253"/>
                    </a:lnTo>
                    <a:lnTo>
                      <a:pt x="435768" y="11906"/>
                    </a:lnTo>
                    <a:lnTo>
                      <a:pt x="390465" y="3036"/>
                    </a:lnTo>
                    <a:lnTo>
                      <a:pt x="3429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1600"/>
              </a:p>
            </p:txBody>
          </p:sp>
          <p:sp>
            <p:nvSpPr>
              <p:cNvPr id="35" name="object 28">
                <a:extLst>
                  <a:ext uri="{FF2B5EF4-FFF2-40B4-BE49-F238E27FC236}">
                    <a16:creationId xmlns:a16="http://schemas.microsoft.com/office/drawing/2014/main" id="{9DBC956F-5FF4-C85C-ECD9-87EB7843CA6D}"/>
                  </a:ext>
                </a:extLst>
              </p:cNvPr>
              <p:cNvSpPr/>
              <p:nvPr/>
            </p:nvSpPr>
            <p:spPr>
              <a:xfrm>
                <a:off x="6172199" y="3200400"/>
                <a:ext cx="685800" cy="685800"/>
              </a:xfrm>
              <a:custGeom>
                <a:avLst/>
                <a:gdLst/>
                <a:ahLst/>
                <a:cxnLst/>
                <a:rect l="l" t="t" r="r" b="b"/>
                <a:pathLst>
                  <a:path w="685800" h="685800">
                    <a:moveTo>
                      <a:pt x="342900" y="0"/>
                    </a:moveTo>
                    <a:lnTo>
                      <a:pt x="390465" y="3036"/>
                    </a:lnTo>
                    <a:lnTo>
                      <a:pt x="435768" y="11906"/>
                    </a:lnTo>
                    <a:lnTo>
                      <a:pt x="478452" y="26253"/>
                    </a:lnTo>
                    <a:lnTo>
                      <a:pt x="518159" y="45719"/>
                    </a:lnTo>
                    <a:lnTo>
                      <a:pt x="554533" y="69949"/>
                    </a:lnTo>
                    <a:lnTo>
                      <a:pt x="587216" y="98583"/>
                    </a:lnTo>
                    <a:lnTo>
                      <a:pt x="615850" y="131266"/>
                    </a:lnTo>
                    <a:lnTo>
                      <a:pt x="640079" y="167639"/>
                    </a:lnTo>
                    <a:lnTo>
                      <a:pt x="659546" y="207347"/>
                    </a:lnTo>
                    <a:lnTo>
                      <a:pt x="673893" y="250031"/>
                    </a:lnTo>
                    <a:lnTo>
                      <a:pt x="682763" y="295334"/>
                    </a:lnTo>
                    <a:lnTo>
                      <a:pt x="685800" y="342900"/>
                    </a:lnTo>
                    <a:lnTo>
                      <a:pt x="682763" y="390465"/>
                    </a:lnTo>
                    <a:lnTo>
                      <a:pt x="673893" y="435768"/>
                    </a:lnTo>
                    <a:lnTo>
                      <a:pt x="659546" y="478452"/>
                    </a:lnTo>
                    <a:lnTo>
                      <a:pt x="640079" y="518159"/>
                    </a:lnTo>
                    <a:lnTo>
                      <a:pt x="615850" y="554533"/>
                    </a:lnTo>
                    <a:lnTo>
                      <a:pt x="587216" y="587216"/>
                    </a:lnTo>
                    <a:lnTo>
                      <a:pt x="554533" y="615850"/>
                    </a:lnTo>
                    <a:lnTo>
                      <a:pt x="518159" y="640079"/>
                    </a:lnTo>
                    <a:lnTo>
                      <a:pt x="478452" y="659546"/>
                    </a:lnTo>
                    <a:lnTo>
                      <a:pt x="435768" y="673893"/>
                    </a:lnTo>
                    <a:lnTo>
                      <a:pt x="390465" y="682763"/>
                    </a:lnTo>
                    <a:lnTo>
                      <a:pt x="342900" y="685800"/>
                    </a:lnTo>
                    <a:lnTo>
                      <a:pt x="295334" y="682763"/>
                    </a:lnTo>
                    <a:lnTo>
                      <a:pt x="250031" y="673893"/>
                    </a:lnTo>
                    <a:lnTo>
                      <a:pt x="207347" y="659546"/>
                    </a:lnTo>
                    <a:lnTo>
                      <a:pt x="167640" y="640080"/>
                    </a:lnTo>
                    <a:lnTo>
                      <a:pt x="131266" y="615850"/>
                    </a:lnTo>
                    <a:lnTo>
                      <a:pt x="98583" y="587216"/>
                    </a:lnTo>
                    <a:lnTo>
                      <a:pt x="69949" y="554533"/>
                    </a:lnTo>
                    <a:lnTo>
                      <a:pt x="45720" y="518160"/>
                    </a:lnTo>
                    <a:lnTo>
                      <a:pt x="26253" y="478452"/>
                    </a:lnTo>
                    <a:lnTo>
                      <a:pt x="11906" y="435768"/>
                    </a:lnTo>
                    <a:lnTo>
                      <a:pt x="3036" y="390465"/>
                    </a:lnTo>
                    <a:lnTo>
                      <a:pt x="0" y="342900"/>
                    </a:lnTo>
                    <a:lnTo>
                      <a:pt x="3036" y="295334"/>
                    </a:lnTo>
                    <a:lnTo>
                      <a:pt x="11906" y="250031"/>
                    </a:lnTo>
                    <a:lnTo>
                      <a:pt x="26253" y="207347"/>
                    </a:lnTo>
                    <a:lnTo>
                      <a:pt x="45719" y="167640"/>
                    </a:lnTo>
                    <a:lnTo>
                      <a:pt x="69949" y="131266"/>
                    </a:lnTo>
                    <a:lnTo>
                      <a:pt x="98583" y="98583"/>
                    </a:lnTo>
                    <a:lnTo>
                      <a:pt x="131266" y="69949"/>
                    </a:lnTo>
                    <a:lnTo>
                      <a:pt x="167639" y="45720"/>
                    </a:lnTo>
                    <a:lnTo>
                      <a:pt x="207347" y="26253"/>
                    </a:lnTo>
                    <a:lnTo>
                      <a:pt x="250031" y="11906"/>
                    </a:lnTo>
                    <a:lnTo>
                      <a:pt x="295334" y="3036"/>
                    </a:lnTo>
                    <a:lnTo>
                      <a:pt x="342900" y="0"/>
                    </a:lnTo>
                    <a:close/>
                  </a:path>
                  <a:path w="685800" h="685800">
                    <a:moveTo>
                      <a:pt x="0" y="0"/>
                    </a:moveTo>
                    <a:lnTo>
                      <a:pt x="0" y="0"/>
                    </a:lnTo>
                  </a:path>
                  <a:path w="685800" h="685800">
                    <a:moveTo>
                      <a:pt x="685800" y="685800"/>
                    </a:moveTo>
                    <a:lnTo>
                      <a:pt x="685800" y="68580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600"/>
              </a:p>
            </p:txBody>
          </p:sp>
          <p:sp>
            <p:nvSpPr>
              <p:cNvPr id="36" name="object 29">
                <a:extLst>
                  <a:ext uri="{FF2B5EF4-FFF2-40B4-BE49-F238E27FC236}">
                    <a16:creationId xmlns:a16="http://schemas.microsoft.com/office/drawing/2014/main" id="{C6AF969F-9FF9-904A-EC2C-94CCC1EED33D}"/>
                  </a:ext>
                </a:extLst>
              </p:cNvPr>
              <p:cNvSpPr/>
              <p:nvPr/>
            </p:nvSpPr>
            <p:spPr>
              <a:xfrm>
                <a:off x="8778240" y="3200400"/>
                <a:ext cx="685800" cy="685800"/>
              </a:xfrm>
              <a:custGeom>
                <a:avLst/>
                <a:gdLst/>
                <a:ahLst/>
                <a:cxnLst/>
                <a:rect l="l" t="t" r="r" b="b"/>
                <a:pathLst>
                  <a:path w="685800" h="685800">
                    <a:moveTo>
                      <a:pt x="342900" y="0"/>
                    </a:moveTo>
                    <a:lnTo>
                      <a:pt x="295334" y="3036"/>
                    </a:lnTo>
                    <a:lnTo>
                      <a:pt x="250031" y="11906"/>
                    </a:lnTo>
                    <a:lnTo>
                      <a:pt x="207347" y="26253"/>
                    </a:lnTo>
                    <a:lnTo>
                      <a:pt x="167640" y="45720"/>
                    </a:lnTo>
                    <a:lnTo>
                      <a:pt x="131266" y="69949"/>
                    </a:lnTo>
                    <a:lnTo>
                      <a:pt x="98583" y="98583"/>
                    </a:lnTo>
                    <a:lnTo>
                      <a:pt x="69949" y="131266"/>
                    </a:lnTo>
                    <a:lnTo>
                      <a:pt x="45720" y="167640"/>
                    </a:lnTo>
                    <a:lnTo>
                      <a:pt x="26253" y="207347"/>
                    </a:lnTo>
                    <a:lnTo>
                      <a:pt x="11906" y="250031"/>
                    </a:lnTo>
                    <a:lnTo>
                      <a:pt x="3036" y="295334"/>
                    </a:lnTo>
                    <a:lnTo>
                      <a:pt x="0" y="342900"/>
                    </a:lnTo>
                    <a:lnTo>
                      <a:pt x="3036" y="390465"/>
                    </a:lnTo>
                    <a:lnTo>
                      <a:pt x="11906" y="435768"/>
                    </a:lnTo>
                    <a:lnTo>
                      <a:pt x="26253" y="478452"/>
                    </a:lnTo>
                    <a:lnTo>
                      <a:pt x="45719" y="518160"/>
                    </a:lnTo>
                    <a:lnTo>
                      <a:pt x="69949" y="554533"/>
                    </a:lnTo>
                    <a:lnTo>
                      <a:pt x="98583" y="587216"/>
                    </a:lnTo>
                    <a:lnTo>
                      <a:pt x="131266" y="615850"/>
                    </a:lnTo>
                    <a:lnTo>
                      <a:pt x="167639" y="640080"/>
                    </a:lnTo>
                    <a:lnTo>
                      <a:pt x="207347" y="659546"/>
                    </a:lnTo>
                    <a:lnTo>
                      <a:pt x="250031" y="673893"/>
                    </a:lnTo>
                    <a:lnTo>
                      <a:pt x="295334" y="682763"/>
                    </a:lnTo>
                    <a:lnTo>
                      <a:pt x="342900" y="685800"/>
                    </a:lnTo>
                    <a:lnTo>
                      <a:pt x="390465" y="682763"/>
                    </a:lnTo>
                    <a:lnTo>
                      <a:pt x="435768" y="673893"/>
                    </a:lnTo>
                    <a:lnTo>
                      <a:pt x="478452" y="659546"/>
                    </a:lnTo>
                    <a:lnTo>
                      <a:pt x="518159" y="640079"/>
                    </a:lnTo>
                    <a:lnTo>
                      <a:pt x="554533" y="615850"/>
                    </a:lnTo>
                    <a:lnTo>
                      <a:pt x="587216" y="587216"/>
                    </a:lnTo>
                    <a:lnTo>
                      <a:pt x="615850" y="554533"/>
                    </a:lnTo>
                    <a:lnTo>
                      <a:pt x="640079" y="518159"/>
                    </a:lnTo>
                    <a:lnTo>
                      <a:pt x="659546" y="478452"/>
                    </a:lnTo>
                    <a:lnTo>
                      <a:pt x="673893" y="435768"/>
                    </a:lnTo>
                    <a:lnTo>
                      <a:pt x="682763" y="390465"/>
                    </a:lnTo>
                    <a:lnTo>
                      <a:pt x="685800" y="342900"/>
                    </a:lnTo>
                    <a:lnTo>
                      <a:pt x="682763" y="295334"/>
                    </a:lnTo>
                    <a:lnTo>
                      <a:pt x="673893" y="250031"/>
                    </a:lnTo>
                    <a:lnTo>
                      <a:pt x="659546" y="207347"/>
                    </a:lnTo>
                    <a:lnTo>
                      <a:pt x="640079" y="167639"/>
                    </a:lnTo>
                    <a:lnTo>
                      <a:pt x="615850" y="131266"/>
                    </a:lnTo>
                    <a:lnTo>
                      <a:pt x="587216" y="98583"/>
                    </a:lnTo>
                    <a:lnTo>
                      <a:pt x="554533" y="69949"/>
                    </a:lnTo>
                    <a:lnTo>
                      <a:pt x="518159" y="45719"/>
                    </a:lnTo>
                    <a:lnTo>
                      <a:pt x="478452" y="26253"/>
                    </a:lnTo>
                    <a:lnTo>
                      <a:pt x="435768" y="11906"/>
                    </a:lnTo>
                    <a:lnTo>
                      <a:pt x="390465" y="3036"/>
                    </a:lnTo>
                    <a:lnTo>
                      <a:pt x="3429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1600"/>
              </a:p>
            </p:txBody>
          </p:sp>
          <p:sp>
            <p:nvSpPr>
              <p:cNvPr id="37" name="object 30">
                <a:extLst>
                  <a:ext uri="{FF2B5EF4-FFF2-40B4-BE49-F238E27FC236}">
                    <a16:creationId xmlns:a16="http://schemas.microsoft.com/office/drawing/2014/main" id="{62F39A9A-7B1F-A29D-FE99-EE5ABB44E860}"/>
                  </a:ext>
                </a:extLst>
              </p:cNvPr>
              <p:cNvSpPr/>
              <p:nvPr/>
            </p:nvSpPr>
            <p:spPr>
              <a:xfrm>
                <a:off x="8778240" y="3200400"/>
                <a:ext cx="685800" cy="685800"/>
              </a:xfrm>
              <a:custGeom>
                <a:avLst/>
                <a:gdLst/>
                <a:ahLst/>
                <a:cxnLst/>
                <a:rect l="l" t="t" r="r" b="b"/>
                <a:pathLst>
                  <a:path w="685800" h="685800">
                    <a:moveTo>
                      <a:pt x="342900" y="0"/>
                    </a:moveTo>
                    <a:lnTo>
                      <a:pt x="390465" y="3036"/>
                    </a:lnTo>
                    <a:lnTo>
                      <a:pt x="435768" y="11906"/>
                    </a:lnTo>
                    <a:lnTo>
                      <a:pt x="478452" y="26253"/>
                    </a:lnTo>
                    <a:lnTo>
                      <a:pt x="518159" y="45719"/>
                    </a:lnTo>
                    <a:lnTo>
                      <a:pt x="554533" y="69949"/>
                    </a:lnTo>
                    <a:lnTo>
                      <a:pt x="587216" y="98583"/>
                    </a:lnTo>
                    <a:lnTo>
                      <a:pt x="615850" y="131266"/>
                    </a:lnTo>
                    <a:lnTo>
                      <a:pt x="640079" y="167639"/>
                    </a:lnTo>
                    <a:lnTo>
                      <a:pt x="659546" y="207347"/>
                    </a:lnTo>
                    <a:lnTo>
                      <a:pt x="673893" y="250031"/>
                    </a:lnTo>
                    <a:lnTo>
                      <a:pt x="682763" y="295334"/>
                    </a:lnTo>
                    <a:lnTo>
                      <a:pt x="685800" y="342900"/>
                    </a:lnTo>
                    <a:lnTo>
                      <a:pt x="682763" y="390465"/>
                    </a:lnTo>
                    <a:lnTo>
                      <a:pt x="673893" y="435768"/>
                    </a:lnTo>
                    <a:lnTo>
                      <a:pt x="659546" y="478452"/>
                    </a:lnTo>
                    <a:lnTo>
                      <a:pt x="640079" y="518159"/>
                    </a:lnTo>
                    <a:lnTo>
                      <a:pt x="615850" y="554533"/>
                    </a:lnTo>
                    <a:lnTo>
                      <a:pt x="587216" y="587216"/>
                    </a:lnTo>
                    <a:lnTo>
                      <a:pt x="554533" y="615850"/>
                    </a:lnTo>
                    <a:lnTo>
                      <a:pt x="518159" y="640079"/>
                    </a:lnTo>
                    <a:lnTo>
                      <a:pt x="478452" y="659546"/>
                    </a:lnTo>
                    <a:lnTo>
                      <a:pt x="435768" y="673893"/>
                    </a:lnTo>
                    <a:lnTo>
                      <a:pt x="390465" y="682763"/>
                    </a:lnTo>
                    <a:lnTo>
                      <a:pt x="342900" y="685800"/>
                    </a:lnTo>
                    <a:lnTo>
                      <a:pt x="295334" y="682763"/>
                    </a:lnTo>
                    <a:lnTo>
                      <a:pt x="250031" y="673893"/>
                    </a:lnTo>
                    <a:lnTo>
                      <a:pt x="207347" y="659546"/>
                    </a:lnTo>
                    <a:lnTo>
                      <a:pt x="167639" y="640080"/>
                    </a:lnTo>
                    <a:lnTo>
                      <a:pt x="131266" y="615850"/>
                    </a:lnTo>
                    <a:lnTo>
                      <a:pt x="98583" y="587216"/>
                    </a:lnTo>
                    <a:lnTo>
                      <a:pt x="69949" y="554533"/>
                    </a:lnTo>
                    <a:lnTo>
                      <a:pt x="45719" y="518160"/>
                    </a:lnTo>
                    <a:lnTo>
                      <a:pt x="26253" y="478452"/>
                    </a:lnTo>
                    <a:lnTo>
                      <a:pt x="11906" y="435768"/>
                    </a:lnTo>
                    <a:lnTo>
                      <a:pt x="3036" y="390465"/>
                    </a:lnTo>
                    <a:lnTo>
                      <a:pt x="0" y="342900"/>
                    </a:lnTo>
                    <a:lnTo>
                      <a:pt x="3036" y="295334"/>
                    </a:lnTo>
                    <a:lnTo>
                      <a:pt x="11906" y="250031"/>
                    </a:lnTo>
                    <a:lnTo>
                      <a:pt x="26253" y="207347"/>
                    </a:lnTo>
                    <a:lnTo>
                      <a:pt x="45720" y="167640"/>
                    </a:lnTo>
                    <a:lnTo>
                      <a:pt x="69949" y="131266"/>
                    </a:lnTo>
                    <a:lnTo>
                      <a:pt x="98583" y="98583"/>
                    </a:lnTo>
                    <a:lnTo>
                      <a:pt x="131266" y="69949"/>
                    </a:lnTo>
                    <a:lnTo>
                      <a:pt x="167640" y="45720"/>
                    </a:lnTo>
                    <a:lnTo>
                      <a:pt x="207347" y="26253"/>
                    </a:lnTo>
                    <a:lnTo>
                      <a:pt x="250031" y="11906"/>
                    </a:lnTo>
                    <a:lnTo>
                      <a:pt x="295334" y="3036"/>
                    </a:lnTo>
                    <a:lnTo>
                      <a:pt x="342900" y="0"/>
                    </a:lnTo>
                    <a:close/>
                  </a:path>
                  <a:path w="685800" h="685800">
                    <a:moveTo>
                      <a:pt x="0" y="0"/>
                    </a:moveTo>
                    <a:lnTo>
                      <a:pt x="0" y="0"/>
                    </a:lnTo>
                  </a:path>
                  <a:path w="685800" h="685800">
                    <a:moveTo>
                      <a:pt x="685800" y="685800"/>
                    </a:moveTo>
                    <a:lnTo>
                      <a:pt x="685800" y="68580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600"/>
              </a:p>
            </p:txBody>
          </p:sp>
          <p:sp>
            <p:nvSpPr>
              <p:cNvPr id="38" name="object 31">
                <a:extLst>
                  <a:ext uri="{FF2B5EF4-FFF2-40B4-BE49-F238E27FC236}">
                    <a16:creationId xmlns:a16="http://schemas.microsoft.com/office/drawing/2014/main" id="{E4C81705-E91E-2E24-494F-A10A8FFFEAA6}"/>
                  </a:ext>
                </a:extLst>
              </p:cNvPr>
              <p:cNvSpPr/>
              <p:nvPr/>
            </p:nvSpPr>
            <p:spPr>
              <a:xfrm>
                <a:off x="8846820" y="3268980"/>
                <a:ext cx="548640" cy="548640"/>
              </a:xfrm>
              <a:custGeom>
                <a:avLst/>
                <a:gdLst/>
                <a:ahLst/>
                <a:cxnLst/>
                <a:rect l="l" t="t" r="r" b="b"/>
                <a:pathLst>
                  <a:path w="548640" h="548639">
                    <a:moveTo>
                      <a:pt x="274320" y="0"/>
                    </a:moveTo>
                    <a:lnTo>
                      <a:pt x="223770" y="4264"/>
                    </a:lnTo>
                    <a:lnTo>
                      <a:pt x="176702" y="16619"/>
                    </a:lnTo>
                    <a:lnTo>
                      <a:pt x="133773" y="36406"/>
                    </a:lnTo>
                    <a:lnTo>
                      <a:pt x="95641" y="62966"/>
                    </a:lnTo>
                    <a:lnTo>
                      <a:pt x="62966" y="95641"/>
                    </a:lnTo>
                    <a:lnTo>
                      <a:pt x="36406" y="133773"/>
                    </a:lnTo>
                    <a:lnTo>
                      <a:pt x="16619" y="176702"/>
                    </a:lnTo>
                    <a:lnTo>
                      <a:pt x="4264" y="223770"/>
                    </a:lnTo>
                    <a:lnTo>
                      <a:pt x="0" y="274320"/>
                    </a:lnTo>
                    <a:lnTo>
                      <a:pt x="4264" y="324534"/>
                    </a:lnTo>
                    <a:lnTo>
                      <a:pt x="16619" y="371425"/>
                    </a:lnTo>
                    <a:lnTo>
                      <a:pt x="36406" y="414302"/>
                    </a:lnTo>
                    <a:lnTo>
                      <a:pt x="62966" y="452475"/>
                    </a:lnTo>
                    <a:lnTo>
                      <a:pt x="95641" y="485254"/>
                    </a:lnTo>
                    <a:lnTo>
                      <a:pt x="133773" y="511951"/>
                    </a:lnTo>
                    <a:lnTo>
                      <a:pt x="176702" y="531873"/>
                    </a:lnTo>
                    <a:lnTo>
                      <a:pt x="223770" y="544333"/>
                    </a:lnTo>
                    <a:lnTo>
                      <a:pt x="274320" y="548640"/>
                    </a:lnTo>
                    <a:lnTo>
                      <a:pt x="324534" y="544333"/>
                    </a:lnTo>
                    <a:lnTo>
                      <a:pt x="371425" y="531873"/>
                    </a:lnTo>
                    <a:lnTo>
                      <a:pt x="414302" y="511951"/>
                    </a:lnTo>
                    <a:lnTo>
                      <a:pt x="452475" y="485254"/>
                    </a:lnTo>
                    <a:lnTo>
                      <a:pt x="485254" y="452475"/>
                    </a:lnTo>
                    <a:lnTo>
                      <a:pt x="511951" y="414302"/>
                    </a:lnTo>
                    <a:lnTo>
                      <a:pt x="531873" y="371425"/>
                    </a:lnTo>
                    <a:lnTo>
                      <a:pt x="544333" y="324534"/>
                    </a:lnTo>
                    <a:lnTo>
                      <a:pt x="548639" y="274320"/>
                    </a:lnTo>
                    <a:lnTo>
                      <a:pt x="544333" y="223770"/>
                    </a:lnTo>
                    <a:lnTo>
                      <a:pt x="531873" y="176702"/>
                    </a:lnTo>
                    <a:lnTo>
                      <a:pt x="511951" y="133773"/>
                    </a:lnTo>
                    <a:lnTo>
                      <a:pt x="485254" y="95641"/>
                    </a:lnTo>
                    <a:lnTo>
                      <a:pt x="452475" y="62966"/>
                    </a:lnTo>
                    <a:lnTo>
                      <a:pt x="414302" y="36406"/>
                    </a:lnTo>
                    <a:lnTo>
                      <a:pt x="371425" y="16619"/>
                    </a:lnTo>
                    <a:lnTo>
                      <a:pt x="324534" y="4264"/>
                    </a:lnTo>
                    <a:lnTo>
                      <a:pt x="27432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1600"/>
              </a:p>
            </p:txBody>
          </p:sp>
          <p:sp>
            <p:nvSpPr>
              <p:cNvPr id="39" name="object 32">
                <a:extLst>
                  <a:ext uri="{FF2B5EF4-FFF2-40B4-BE49-F238E27FC236}">
                    <a16:creationId xmlns:a16="http://schemas.microsoft.com/office/drawing/2014/main" id="{8FC2245F-F84E-E921-F583-7E8E7146A781}"/>
                  </a:ext>
                </a:extLst>
              </p:cNvPr>
              <p:cNvSpPr/>
              <p:nvPr/>
            </p:nvSpPr>
            <p:spPr>
              <a:xfrm>
                <a:off x="8846820" y="3268980"/>
                <a:ext cx="548640" cy="548640"/>
              </a:xfrm>
              <a:custGeom>
                <a:avLst/>
                <a:gdLst/>
                <a:ahLst/>
                <a:cxnLst/>
                <a:rect l="l" t="t" r="r" b="b"/>
                <a:pathLst>
                  <a:path w="548640" h="548639">
                    <a:moveTo>
                      <a:pt x="274320" y="0"/>
                    </a:moveTo>
                    <a:lnTo>
                      <a:pt x="324534" y="4264"/>
                    </a:lnTo>
                    <a:lnTo>
                      <a:pt x="371425" y="16619"/>
                    </a:lnTo>
                    <a:lnTo>
                      <a:pt x="414302" y="36406"/>
                    </a:lnTo>
                    <a:lnTo>
                      <a:pt x="452475" y="62966"/>
                    </a:lnTo>
                    <a:lnTo>
                      <a:pt x="485254" y="95641"/>
                    </a:lnTo>
                    <a:lnTo>
                      <a:pt x="511951" y="133773"/>
                    </a:lnTo>
                    <a:lnTo>
                      <a:pt x="531873" y="176702"/>
                    </a:lnTo>
                    <a:lnTo>
                      <a:pt x="544333" y="223770"/>
                    </a:lnTo>
                    <a:lnTo>
                      <a:pt x="548639" y="274320"/>
                    </a:lnTo>
                    <a:lnTo>
                      <a:pt x="544333" y="324534"/>
                    </a:lnTo>
                    <a:lnTo>
                      <a:pt x="531873" y="371425"/>
                    </a:lnTo>
                    <a:lnTo>
                      <a:pt x="511951" y="414302"/>
                    </a:lnTo>
                    <a:lnTo>
                      <a:pt x="485254" y="452475"/>
                    </a:lnTo>
                    <a:lnTo>
                      <a:pt x="452475" y="485254"/>
                    </a:lnTo>
                    <a:lnTo>
                      <a:pt x="414302" y="511951"/>
                    </a:lnTo>
                    <a:lnTo>
                      <a:pt x="371425" y="531873"/>
                    </a:lnTo>
                    <a:lnTo>
                      <a:pt x="324534" y="544333"/>
                    </a:lnTo>
                    <a:lnTo>
                      <a:pt x="274320" y="548640"/>
                    </a:lnTo>
                    <a:lnTo>
                      <a:pt x="223770" y="544333"/>
                    </a:lnTo>
                    <a:lnTo>
                      <a:pt x="176702" y="531873"/>
                    </a:lnTo>
                    <a:lnTo>
                      <a:pt x="133773" y="511951"/>
                    </a:lnTo>
                    <a:lnTo>
                      <a:pt x="95641" y="485254"/>
                    </a:lnTo>
                    <a:lnTo>
                      <a:pt x="62966" y="452475"/>
                    </a:lnTo>
                    <a:lnTo>
                      <a:pt x="36406" y="414302"/>
                    </a:lnTo>
                    <a:lnTo>
                      <a:pt x="16619" y="371425"/>
                    </a:lnTo>
                    <a:lnTo>
                      <a:pt x="4264" y="324534"/>
                    </a:lnTo>
                    <a:lnTo>
                      <a:pt x="0" y="274320"/>
                    </a:lnTo>
                    <a:lnTo>
                      <a:pt x="4264" y="223770"/>
                    </a:lnTo>
                    <a:lnTo>
                      <a:pt x="16619" y="176702"/>
                    </a:lnTo>
                    <a:lnTo>
                      <a:pt x="36406" y="133773"/>
                    </a:lnTo>
                    <a:lnTo>
                      <a:pt x="62966" y="95641"/>
                    </a:lnTo>
                    <a:lnTo>
                      <a:pt x="95641" y="62966"/>
                    </a:lnTo>
                    <a:lnTo>
                      <a:pt x="133773" y="36406"/>
                    </a:lnTo>
                    <a:lnTo>
                      <a:pt x="176702" y="16619"/>
                    </a:lnTo>
                    <a:lnTo>
                      <a:pt x="223770" y="4264"/>
                    </a:lnTo>
                    <a:lnTo>
                      <a:pt x="274320" y="0"/>
                    </a:lnTo>
                    <a:close/>
                  </a:path>
                  <a:path w="548640" h="548639">
                    <a:moveTo>
                      <a:pt x="0" y="0"/>
                    </a:moveTo>
                    <a:lnTo>
                      <a:pt x="0" y="0"/>
                    </a:lnTo>
                  </a:path>
                  <a:path w="548640" h="548639">
                    <a:moveTo>
                      <a:pt x="548639" y="548640"/>
                    </a:moveTo>
                    <a:lnTo>
                      <a:pt x="548639" y="54864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600"/>
              </a:p>
            </p:txBody>
          </p:sp>
          <p:sp>
            <p:nvSpPr>
              <p:cNvPr id="40" name="object 33">
                <a:extLst>
                  <a:ext uri="{FF2B5EF4-FFF2-40B4-BE49-F238E27FC236}">
                    <a16:creationId xmlns:a16="http://schemas.microsoft.com/office/drawing/2014/main" id="{AB2FBF20-547D-246C-7E4C-849D2FFFBC0A}"/>
                  </a:ext>
                </a:extLst>
              </p:cNvPr>
              <p:cNvSpPr/>
              <p:nvPr/>
            </p:nvSpPr>
            <p:spPr>
              <a:xfrm>
                <a:off x="7772400" y="3428999"/>
                <a:ext cx="457200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228600">
                    <a:moveTo>
                      <a:pt x="457200" y="0"/>
                    </a:moveTo>
                    <a:lnTo>
                      <a:pt x="228600" y="0"/>
                    </a:lnTo>
                    <a:lnTo>
                      <a:pt x="0" y="0"/>
                    </a:lnTo>
                    <a:lnTo>
                      <a:pt x="0" y="228600"/>
                    </a:lnTo>
                    <a:lnTo>
                      <a:pt x="114300" y="228600"/>
                    </a:lnTo>
                    <a:lnTo>
                      <a:pt x="228600" y="228600"/>
                    </a:lnTo>
                    <a:lnTo>
                      <a:pt x="342900" y="228600"/>
                    </a:lnTo>
                    <a:lnTo>
                      <a:pt x="457200" y="228600"/>
                    </a:lnTo>
                    <a:lnTo>
                      <a:pt x="457200" y="0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 wrap="square" lIns="0" tIns="0" rIns="0" bIns="0" rtlCol="0"/>
              <a:lstStyle/>
              <a:p>
                <a:endParaRPr sz="1600"/>
              </a:p>
            </p:txBody>
          </p:sp>
          <p:sp>
            <p:nvSpPr>
              <p:cNvPr id="41" name="object 34">
                <a:extLst>
                  <a:ext uri="{FF2B5EF4-FFF2-40B4-BE49-F238E27FC236}">
                    <a16:creationId xmlns:a16="http://schemas.microsoft.com/office/drawing/2014/main" id="{8C6C9895-C863-5967-90A1-DDAFE566B3FA}"/>
                  </a:ext>
                </a:extLst>
              </p:cNvPr>
              <p:cNvSpPr/>
              <p:nvPr/>
            </p:nvSpPr>
            <p:spPr>
              <a:xfrm>
                <a:off x="6857999" y="3543300"/>
                <a:ext cx="751840" cy="0"/>
              </a:xfrm>
              <a:custGeom>
                <a:avLst/>
                <a:gdLst/>
                <a:ahLst/>
                <a:cxnLst/>
                <a:rect l="l" t="t" r="r" b="b"/>
                <a:pathLst>
                  <a:path w="751840">
                    <a:moveTo>
                      <a:pt x="0" y="0"/>
                    </a:moveTo>
                    <a:lnTo>
                      <a:pt x="751840" y="0"/>
                    </a:lnTo>
                  </a:path>
                </a:pathLst>
              </a:custGeom>
              <a:ln w="3175">
                <a:solidFill>
                  <a:srgbClr val="000000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1600"/>
              </a:p>
            </p:txBody>
          </p:sp>
          <p:sp>
            <p:nvSpPr>
              <p:cNvPr id="42" name="object 35">
                <a:extLst>
                  <a:ext uri="{FF2B5EF4-FFF2-40B4-BE49-F238E27FC236}">
                    <a16:creationId xmlns:a16="http://schemas.microsoft.com/office/drawing/2014/main" id="{47E387DF-DAB4-837C-83E6-70A8C8B12184}"/>
                  </a:ext>
                </a:extLst>
              </p:cNvPr>
              <p:cNvSpPr/>
              <p:nvPr/>
            </p:nvSpPr>
            <p:spPr>
              <a:xfrm>
                <a:off x="7609840" y="3488690"/>
                <a:ext cx="16256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62559" h="107950">
                    <a:moveTo>
                      <a:pt x="0" y="0"/>
                    </a:moveTo>
                    <a:lnTo>
                      <a:pt x="0" y="107950"/>
                    </a:lnTo>
                    <a:lnTo>
                      <a:pt x="162559" y="546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600"/>
              </a:p>
            </p:txBody>
          </p:sp>
          <p:sp>
            <p:nvSpPr>
              <p:cNvPr id="43" name="object 36">
                <a:extLst>
                  <a:ext uri="{FF2B5EF4-FFF2-40B4-BE49-F238E27FC236}">
                    <a16:creationId xmlns:a16="http://schemas.microsoft.com/office/drawing/2014/main" id="{AB00FEA4-F966-AABA-6386-C2599EF20775}"/>
                  </a:ext>
                </a:extLst>
              </p:cNvPr>
              <p:cNvSpPr/>
              <p:nvPr/>
            </p:nvSpPr>
            <p:spPr>
              <a:xfrm>
                <a:off x="8229599" y="3543300"/>
                <a:ext cx="38608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86079">
                    <a:moveTo>
                      <a:pt x="0" y="0"/>
                    </a:moveTo>
                    <a:lnTo>
                      <a:pt x="17779" y="0"/>
                    </a:lnTo>
                  </a:path>
                  <a:path w="386079">
                    <a:moveTo>
                      <a:pt x="36829" y="0"/>
                    </a:moveTo>
                    <a:lnTo>
                      <a:pt x="54609" y="0"/>
                    </a:lnTo>
                  </a:path>
                  <a:path w="386079">
                    <a:moveTo>
                      <a:pt x="73659" y="0"/>
                    </a:moveTo>
                    <a:lnTo>
                      <a:pt x="91440" y="0"/>
                    </a:lnTo>
                  </a:path>
                  <a:path w="386079">
                    <a:moveTo>
                      <a:pt x="110490" y="0"/>
                    </a:moveTo>
                    <a:lnTo>
                      <a:pt x="128270" y="0"/>
                    </a:lnTo>
                  </a:path>
                  <a:path w="386079">
                    <a:moveTo>
                      <a:pt x="147320" y="0"/>
                    </a:moveTo>
                    <a:lnTo>
                      <a:pt x="165100" y="0"/>
                    </a:lnTo>
                  </a:path>
                  <a:path w="386079">
                    <a:moveTo>
                      <a:pt x="184150" y="0"/>
                    </a:moveTo>
                    <a:lnTo>
                      <a:pt x="201929" y="0"/>
                    </a:lnTo>
                  </a:path>
                  <a:path w="386079">
                    <a:moveTo>
                      <a:pt x="219709" y="0"/>
                    </a:moveTo>
                    <a:lnTo>
                      <a:pt x="238759" y="0"/>
                    </a:lnTo>
                  </a:path>
                  <a:path w="386079">
                    <a:moveTo>
                      <a:pt x="256540" y="0"/>
                    </a:moveTo>
                    <a:lnTo>
                      <a:pt x="275590" y="0"/>
                    </a:lnTo>
                  </a:path>
                  <a:path w="386079">
                    <a:moveTo>
                      <a:pt x="293370" y="0"/>
                    </a:moveTo>
                    <a:lnTo>
                      <a:pt x="312420" y="0"/>
                    </a:lnTo>
                  </a:path>
                  <a:path w="386079">
                    <a:moveTo>
                      <a:pt x="330200" y="0"/>
                    </a:moveTo>
                    <a:lnTo>
                      <a:pt x="349250" y="0"/>
                    </a:lnTo>
                  </a:path>
                  <a:path w="386079">
                    <a:moveTo>
                      <a:pt x="367029" y="0"/>
                    </a:moveTo>
                    <a:lnTo>
                      <a:pt x="386079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600"/>
              </a:p>
            </p:txBody>
          </p:sp>
          <p:sp>
            <p:nvSpPr>
              <p:cNvPr id="44" name="object 37">
                <a:extLst>
                  <a:ext uri="{FF2B5EF4-FFF2-40B4-BE49-F238E27FC236}">
                    <a16:creationId xmlns:a16="http://schemas.microsoft.com/office/drawing/2014/main" id="{B3FB4E9F-CC9C-149F-D804-C4C7D5306319}"/>
                  </a:ext>
                </a:extLst>
              </p:cNvPr>
              <p:cNvSpPr/>
              <p:nvPr/>
            </p:nvSpPr>
            <p:spPr>
              <a:xfrm>
                <a:off x="8615680" y="3489959"/>
                <a:ext cx="16256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62559" h="107950">
                    <a:moveTo>
                      <a:pt x="0" y="0"/>
                    </a:moveTo>
                    <a:lnTo>
                      <a:pt x="0" y="107950"/>
                    </a:lnTo>
                    <a:lnTo>
                      <a:pt x="162560" y="533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600"/>
              </a:p>
            </p:txBody>
          </p:sp>
        </p:grp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DC073150-E566-9BD3-B9A9-78DC9836B296}"/>
              </a:ext>
            </a:extLst>
          </p:cNvPr>
          <p:cNvGrpSpPr/>
          <p:nvPr/>
        </p:nvGrpSpPr>
        <p:grpSpPr>
          <a:xfrm>
            <a:off x="1826567" y="3090671"/>
            <a:ext cx="558355" cy="248040"/>
            <a:chOff x="2517967" y="3540116"/>
            <a:chExt cx="558355" cy="248040"/>
          </a:xfrm>
        </p:grpSpPr>
        <p:sp>
          <p:nvSpPr>
            <p:cNvPr id="63" name="object 33">
              <a:extLst>
                <a:ext uri="{FF2B5EF4-FFF2-40B4-BE49-F238E27FC236}">
                  <a16:creationId xmlns:a16="http://schemas.microsoft.com/office/drawing/2014/main" id="{52E27819-C679-F263-5D5A-92BDB69F0D34}"/>
                </a:ext>
              </a:extLst>
            </p:cNvPr>
            <p:cNvSpPr/>
            <p:nvPr/>
          </p:nvSpPr>
          <p:spPr>
            <a:xfrm>
              <a:off x="2527682" y="3755390"/>
              <a:ext cx="455676" cy="0"/>
            </a:xfrm>
            <a:custGeom>
              <a:avLst/>
              <a:gdLst/>
              <a:ahLst/>
              <a:cxnLst/>
              <a:rect l="l" t="t" r="r" b="b"/>
              <a:pathLst>
                <a:path w="759460">
                  <a:moveTo>
                    <a:pt x="0" y="0"/>
                  </a:moveTo>
                  <a:lnTo>
                    <a:pt x="7594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64" name="object 34">
              <a:extLst>
                <a:ext uri="{FF2B5EF4-FFF2-40B4-BE49-F238E27FC236}">
                  <a16:creationId xmlns:a16="http://schemas.microsoft.com/office/drawing/2014/main" id="{EA9B4222-37BC-0DDF-113C-E9716CF0A13F}"/>
                </a:ext>
              </a:extLst>
            </p:cNvPr>
            <p:cNvSpPr/>
            <p:nvPr/>
          </p:nvSpPr>
          <p:spPr>
            <a:xfrm>
              <a:off x="2978786" y="3723386"/>
              <a:ext cx="97536" cy="64770"/>
            </a:xfrm>
            <a:custGeom>
              <a:avLst/>
              <a:gdLst/>
              <a:ahLst/>
              <a:cxnLst/>
              <a:rect l="l" t="t" r="r" b="b"/>
              <a:pathLst>
                <a:path w="162559" h="107950">
                  <a:moveTo>
                    <a:pt x="0" y="0"/>
                  </a:moveTo>
                  <a:lnTo>
                    <a:pt x="0" y="107950"/>
                  </a:lnTo>
                  <a:lnTo>
                    <a:pt x="162559" y="53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65" name="object 47">
              <a:extLst>
                <a:ext uri="{FF2B5EF4-FFF2-40B4-BE49-F238E27FC236}">
                  <a16:creationId xmlns:a16="http://schemas.microsoft.com/office/drawing/2014/main" id="{61FBA98D-FDBF-7F41-6CAE-5C1B44A4189D}"/>
                </a:ext>
              </a:extLst>
            </p:cNvPr>
            <p:cNvSpPr txBox="1"/>
            <p:nvPr/>
          </p:nvSpPr>
          <p:spPr>
            <a:xfrm>
              <a:off x="2517967" y="3540116"/>
              <a:ext cx="470534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3B3B3B"/>
                  </a:solidFill>
                  <a:latin typeface="Arial MT"/>
                  <a:cs typeface="Arial MT"/>
                </a:rPr>
                <a:t>start</a:t>
              </a:r>
              <a:endParaRPr sz="1200" dirty="0">
                <a:latin typeface="Arial MT"/>
                <a:cs typeface="Arial MT"/>
              </a:endParaRPr>
            </a:p>
          </p:txBody>
        </p:sp>
      </p:grpSp>
      <p:sp>
        <p:nvSpPr>
          <p:cNvPr id="6" name="object 2">
            <a:extLst>
              <a:ext uri="{FF2B5EF4-FFF2-40B4-BE49-F238E27FC236}">
                <a16:creationId xmlns:a16="http://schemas.microsoft.com/office/drawing/2014/main" id="{34AD4E10-75A4-6C54-38ED-66FB0AF76D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6864581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RE⟹NFA(Thompson</a:t>
            </a:r>
            <a:r>
              <a:rPr lang="zh-CN" altLang="en-US" spc="-5" dirty="0">
                <a:solidFill>
                  <a:schemeClr val="bg1"/>
                </a:solidFill>
              </a:rPr>
              <a:t>算法</a:t>
            </a:r>
            <a:r>
              <a:rPr lang="en-US" altLang="zh-CN" spc="-5" dirty="0">
                <a:solidFill>
                  <a:schemeClr val="bg1"/>
                </a:solidFill>
              </a:rPr>
              <a:t>)</a:t>
            </a:r>
            <a:endParaRPr spc="-10" dirty="0">
              <a:solidFill>
                <a:schemeClr val="bg1"/>
              </a:solidFill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77945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0 L -0.12899 0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bject 19">
            <a:extLst>
              <a:ext uri="{FF2B5EF4-FFF2-40B4-BE49-F238E27FC236}">
                <a16:creationId xmlns:a16="http://schemas.microsoft.com/office/drawing/2014/main" id="{2136D5F4-6B08-9103-38F2-29D20056F98B}"/>
              </a:ext>
            </a:extLst>
          </p:cNvPr>
          <p:cNvSpPr/>
          <p:nvPr/>
        </p:nvSpPr>
        <p:spPr>
          <a:xfrm>
            <a:off x="2247762" y="2674620"/>
            <a:ext cx="3772037" cy="1508760"/>
          </a:xfrm>
          <a:custGeom>
            <a:avLst/>
            <a:gdLst/>
            <a:ahLst/>
            <a:cxnLst/>
            <a:rect l="l" t="t" r="r" b="b"/>
            <a:pathLst>
              <a:path w="3657600" h="2514600">
                <a:moveTo>
                  <a:pt x="3657600" y="0"/>
                </a:moveTo>
                <a:lnTo>
                  <a:pt x="0" y="0"/>
                </a:lnTo>
                <a:lnTo>
                  <a:pt x="0" y="2514600"/>
                </a:lnTo>
                <a:lnTo>
                  <a:pt x="1828800" y="2514600"/>
                </a:lnTo>
                <a:lnTo>
                  <a:pt x="3657600" y="2514600"/>
                </a:lnTo>
                <a:lnTo>
                  <a:pt x="3657600" y="0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8" name="object 8 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62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AF3FD49-3886-CADF-2181-F41FB75B0630}"/>
              </a:ext>
            </a:extLst>
          </p:cNvPr>
          <p:cNvGrpSpPr/>
          <p:nvPr/>
        </p:nvGrpSpPr>
        <p:grpSpPr>
          <a:xfrm>
            <a:off x="507519" y="952172"/>
            <a:ext cx="1895475" cy="852156"/>
            <a:chOff x="507519" y="952172"/>
            <a:chExt cx="1895475" cy="852156"/>
          </a:xfrm>
        </p:grpSpPr>
        <p:pic>
          <p:nvPicPr>
            <p:cNvPr id="14" name="图片 13" descr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%\item[\textcolor{blue}{\LARGE\textbullet}]&#10;&#10;\begin{document}&#10;&#10;$R_1R_2$ &#10;&#10;\end{document}" title="IguanaTex Bitmap Display">
              <a:extLst>
                <a:ext uri="{FF2B5EF4-FFF2-40B4-BE49-F238E27FC236}">
                  <a16:creationId xmlns:a16="http://schemas.microsoft.com/office/drawing/2014/main" id="{3715D0C3-82DD-606C-539B-D13A75AFAAF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200" y="1579369"/>
              <a:ext cx="547961" cy="212886"/>
            </a:xfrm>
            <a:prstGeom prst="rect">
              <a:avLst/>
            </a:prstGeom>
          </p:spPr>
        </p:pic>
        <p:sp>
          <p:nvSpPr>
            <p:cNvPr id="3" name="object 3"/>
            <p:cNvSpPr txBox="1"/>
            <p:nvPr/>
          </p:nvSpPr>
          <p:spPr>
            <a:xfrm>
              <a:off x="507519" y="952172"/>
              <a:ext cx="1895475" cy="852156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460375" indent="-448309">
                <a:lnSpc>
                  <a:spcPct val="100000"/>
                </a:lnSpc>
                <a:spcBef>
                  <a:spcPts val="825"/>
                </a:spcBef>
                <a:buClr>
                  <a:srgbClr val="CC9900"/>
                </a:buClr>
                <a:buSzPct val="69642"/>
                <a:buFont typeface="Palatino Linotype"/>
                <a:buChar char="•"/>
                <a:tabLst>
                  <a:tab pos="460375" algn="l"/>
                  <a:tab pos="461009" algn="l"/>
                </a:tabLst>
              </a:pPr>
              <a:r>
                <a:rPr sz="2800" spc="-5" dirty="0">
                  <a:solidFill>
                    <a:srgbClr val="29292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归纳部分</a:t>
              </a:r>
              <a:endParaRPr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461645">
                <a:lnSpc>
                  <a:spcPct val="100000"/>
                </a:lnSpc>
                <a:spcBef>
                  <a:spcPts val="625"/>
                </a:spcBef>
                <a:tabLst>
                  <a:tab pos="901065" algn="l"/>
                </a:tabLst>
              </a:pPr>
              <a:r>
                <a:rPr sz="1550" spc="10" dirty="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–	</a:t>
              </a:r>
              <a:r>
                <a:rPr lang="en-US" sz="1550" spc="10" dirty="0">
                  <a:solidFill>
                    <a:srgbClr val="80808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endParaRPr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0" name="object 3">
            <a:extLst>
              <a:ext uri="{FF2B5EF4-FFF2-40B4-BE49-F238E27FC236}">
                <a16:creationId xmlns:a16="http://schemas.microsoft.com/office/drawing/2014/main" id="{1A36E0B7-30CC-AB4A-318B-11FA4997F0D2}"/>
              </a:ext>
            </a:extLst>
          </p:cNvPr>
          <p:cNvSpPr/>
          <p:nvPr/>
        </p:nvSpPr>
        <p:spPr>
          <a:xfrm>
            <a:off x="2247763" y="2674620"/>
            <a:ext cx="2194560" cy="1508760"/>
          </a:xfrm>
          <a:custGeom>
            <a:avLst/>
            <a:gdLst/>
            <a:ahLst/>
            <a:cxnLst/>
            <a:rect l="l" t="t" r="r" b="b"/>
            <a:pathLst>
              <a:path w="3657600" h="2514600">
                <a:moveTo>
                  <a:pt x="3657600" y="0"/>
                </a:moveTo>
                <a:lnTo>
                  <a:pt x="0" y="0"/>
                </a:lnTo>
                <a:lnTo>
                  <a:pt x="0" y="2514600"/>
                </a:lnTo>
                <a:lnTo>
                  <a:pt x="1828800" y="2514600"/>
                </a:lnTo>
                <a:lnTo>
                  <a:pt x="3657600" y="2514600"/>
                </a:lnTo>
                <a:lnTo>
                  <a:pt x="3657600" y="0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id="{EB50F821-B101-9539-608A-F26BC5F0412C}"/>
              </a:ext>
            </a:extLst>
          </p:cNvPr>
          <p:cNvSpPr txBox="1"/>
          <p:nvPr/>
        </p:nvSpPr>
        <p:spPr>
          <a:xfrm>
            <a:off x="3210930" y="3850385"/>
            <a:ext cx="26860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3B3B3B"/>
                </a:solidFill>
                <a:latin typeface="Arial MT"/>
                <a:cs typeface="Arial MT"/>
              </a:rPr>
              <a:t>R</a:t>
            </a:r>
            <a:r>
              <a:rPr sz="1600" baseline="-32986" dirty="0">
                <a:solidFill>
                  <a:srgbClr val="3B3B3B"/>
                </a:solidFill>
                <a:latin typeface="Arial MT"/>
                <a:cs typeface="Arial MT"/>
              </a:rPr>
              <a:t>1</a:t>
            </a:r>
            <a:endParaRPr sz="1600" baseline="-32986">
              <a:latin typeface="Arial MT"/>
              <a:cs typeface="Arial MT"/>
            </a:endParaRPr>
          </a:p>
        </p:txBody>
      </p:sp>
      <p:sp>
        <p:nvSpPr>
          <p:cNvPr id="45" name="object 8">
            <a:extLst>
              <a:ext uri="{FF2B5EF4-FFF2-40B4-BE49-F238E27FC236}">
                <a16:creationId xmlns:a16="http://schemas.microsoft.com/office/drawing/2014/main" id="{482FC286-951D-A182-E728-EB1648182A40}"/>
              </a:ext>
            </a:extLst>
          </p:cNvPr>
          <p:cNvSpPr/>
          <p:nvPr/>
        </p:nvSpPr>
        <p:spPr>
          <a:xfrm>
            <a:off x="2933563" y="2811780"/>
            <a:ext cx="822960" cy="960120"/>
          </a:xfrm>
          <a:custGeom>
            <a:avLst/>
            <a:gdLst/>
            <a:ahLst/>
            <a:cxnLst/>
            <a:rect l="l" t="t" r="r" b="b"/>
            <a:pathLst>
              <a:path w="1371600" h="1600200">
                <a:moveTo>
                  <a:pt x="877187" y="1445260"/>
                </a:moveTo>
                <a:lnTo>
                  <a:pt x="520700" y="1445260"/>
                </a:lnTo>
                <a:lnTo>
                  <a:pt x="547969" y="1497949"/>
                </a:lnTo>
                <a:lnTo>
                  <a:pt x="580359" y="1540946"/>
                </a:lnTo>
                <a:lnTo>
                  <a:pt x="616894" y="1573093"/>
                </a:lnTo>
                <a:lnTo>
                  <a:pt x="656600" y="1593230"/>
                </a:lnTo>
                <a:lnTo>
                  <a:pt x="698500" y="1600200"/>
                </a:lnTo>
                <a:lnTo>
                  <a:pt x="738088" y="1594223"/>
                </a:lnTo>
                <a:lnTo>
                  <a:pt x="775721" y="1576962"/>
                </a:lnTo>
                <a:lnTo>
                  <a:pt x="810533" y="1549414"/>
                </a:lnTo>
                <a:lnTo>
                  <a:pt x="841658" y="1512581"/>
                </a:lnTo>
                <a:lnTo>
                  <a:pt x="868228" y="1467460"/>
                </a:lnTo>
                <a:lnTo>
                  <a:pt x="877187" y="1445260"/>
                </a:lnTo>
                <a:close/>
              </a:path>
              <a:path w="1371600" h="1600200">
                <a:moveTo>
                  <a:pt x="334010" y="146050"/>
                </a:moveTo>
                <a:lnTo>
                  <a:pt x="270338" y="163503"/>
                </a:lnTo>
                <a:lnTo>
                  <a:pt x="211681" y="211620"/>
                </a:lnTo>
                <a:lnTo>
                  <a:pt x="185879" y="245188"/>
                </a:lnTo>
                <a:lnTo>
                  <a:pt x="163307" y="284034"/>
                </a:lnTo>
                <a:lnTo>
                  <a:pt x="144621" y="327363"/>
                </a:lnTo>
                <a:lnTo>
                  <a:pt x="130481" y="374379"/>
                </a:lnTo>
                <a:lnTo>
                  <a:pt x="121545" y="424285"/>
                </a:lnTo>
                <a:lnTo>
                  <a:pt x="118472" y="476288"/>
                </a:lnTo>
                <a:lnTo>
                  <a:pt x="121919" y="529589"/>
                </a:lnTo>
                <a:lnTo>
                  <a:pt x="89076" y="542425"/>
                </a:lnTo>
                <a:lnTo>
                  <a:pt x="59831" y="567078"/>
                </a:lnTo>
                <a:lnTo>
                  <a:pt x="35242" y="601821"/>
                </a:lnTo>
                <a:lnTo>
                  <a:pt x="16368" y="644924"/>
                </a:lnTo>
                <a:lnTo>
                  <a:pt x="4268" y="694660"/>
                </a:lnTo>
                <a:lnTo>
                  <a:pt x="0" y="749300"/>
                </a:lnTo>
                <a:lnTo>
                  <a:pt x="4444" y="807759"/>
                </a:lnTo>
                <a:lnTo>
                  <a:pt x="17462" y="859789"/>
                </a:lnTo>
                <a:lnTo>
                  <a:pt x="38576" y="903247"/>
                </a:lnTo>
                <a:lnTo>
                  <a:pt x="67310" y="935989"/>
                </a:lnTo>
                <a:lnTo>
                  <a:pt x="51375" y="969228"/>
                </a:lnTo>
                <a:lnTo>
                  <a:pt x="39846" y="1005681"/>
                </a:lnTo>
                <a:lnTo>
                  <a:pt x="32841" y="1044753"/>
                </a:lnTo>
                <a:lnTo>
                  <a:pt x="30480" y="1085850"/>
                </a:lnTo>
                <a:lnTo>
                  <a:pt x="33660" y="1136279"/>
                </a:lnTo>
                <a:lnTo>
                  <a:pt x="43172" y="1182310"/>
                </a:lnTo>
                <a:lnTo>
                  <a:pt x="58971" y="1222810"/>
                </a:lnTo>
                <a:lnTo>
                  <a:pt x="81013" y="1256644"/>
                </a:lnTo>
                <a:lnTo>
                  <a:pt x="109253" y="1282681"/>
                </a:lnTo>
                <a:lnTo>
                  <a:pt x="143646" y="1299787"/>
                </a:lnTo>
                <a:lnTo>
                  <a:pt x="184150" y="1306829"/>
                </a:lnTo>
                <a:lnTo>
                  <a:pt x="208238" y="1363650"/>
                </a:lnTo>
                <a:lnTo>
                  <a:pt x="238007" y="1411722"/>
                </a:lnTo>
                <a:lnTo>
                  <a:pt x="272573" y="1450339"/>
                </a:lnTo>
                <a:lnTo>
                  <a:pt x="311055" y="1478797"/>
                </a:lnTo>
                <a:lnTo>
                  <a:pt x="352571" y="1496389"/>
                </a:lnTo>
                <a:lnTo>
                  <a:pt x="396239" y="1502410"/>
                </a:lnTo>
                <a:lnTo>
                  <a:pt x="456049" y="1498480"/>
                </a:lnTo>
                <a:lnTo>
                  <a:pt x="485139" y="1487169"/>
                </a:lnTo>
                <a:lnTo>
                  <a:pt x="500895" y="1469191"/>
                </a:lnTo>
                <a:lnTo>
                  <a:pt x="520700" y="1445260"/>
                </a:lnTo>
                <a:lnTo>
                  <a:pt x="877187" y="1445260"/>
                </a:lnTo>
                <a:lnTo>
                  <a:pt x="889377" y="1415053"/>
                </a:lnTo>
                <a:lnTo>
                  <a:pt x="904239" y="1356360"/>
                </a:lnTo>
                <a:lnTo>
                  <a:pt x="1100522" y="1356360"/>
                </a:lnTo>
                <a:lnTo>
                  <a:pt x="1131570" y="1317625"/>
                </a:lnTo>
                <a:lnTo>
                  <a:pt x="1153834" y="1274707"/>
                </a:lnTo>
                <a:lnTo>
                  <a:pt x="1170622" y="1225272"/>
                </a:lnTo>
                <a:lnTo>
                  <a:pt x="1181219" y="1170419"/>
                </a:lnTo>
                <a:lnTo>
                  <a:pt x="1184910" y="1111250"/>
                </a:lnTo>
                <a:lnTo>
                  <a:pt x="1219074" y="1098955"/>
                </a:lnTo>
                <a:lnTo>
                  <a:pt x="1280160" y="1051089"/>
                </a:lnTo>
                <a:lnTo>
                  <a:pt x="1306140" y="1017001"/>
                </a:lnTo>
                <a:lnTo>
                  <a:pt x="1328451" y="977133"/>
                </a:lnTo>
                <a:lnTo>
                  <a:pt x="1346623" y="932227"/>
                </a:lnTo>
                <a:lnTo>
                  <a:pt x="1360185" y="883024"/>
                </a:lnTo>
                <a:lnTo>
                  <a:pt x="1368668" y="830268"/>
                </a:lnTo>
                <a:lnTo>
                  <a:pt x="1371600" y="774700"/>
                </a:lnTo>
                <a:lnTo>
                  <a:pt x="1368345" y="718939"/>
                </a:lnTo>
                <a:lnTo>
                  <a:pt x="1358900" y="664845"/>
                </a:lnTo>
                <a:lnTo>
                  <a:pt x="1343739" y="613608"/>
                </a:lnTo>
                <a:lnTo>
                  <a:pt x="1323339" y="566420"/>
                </a:lnTo>
                <a:lnTo>
                  <a:pt x="1329809" y="541198"/>
                </a:lnTo>
                <a:lnTo>
                  <a:pt x="1334135" y="515143"/>
                </a:lnTo>
                <a:lnTo>
                  <a:pt x="1336555" y="488374"/>
                </a:lnTo>
                <a:lnTo>
                  <a:pt x="1337310" y="461010"/>
                </a:lnTo>
                <a:lnTo>
                  <a:pt x="1333123" y="401596"/>
                </a:lnTo>
                <a:lnTo>
                  <a:pt x="1321176" y="346380"/>
                </a:lnTo>
                <a:lnTo>
                  <a:pt x="1302385" y="297021"/>
                </a:lnTo>
                <a:lnTo>
                  <a:pt x="1277667" y="255175"/>
                </a:lnTo>
                <a:lnTo>
                  <a:pt x="1247939" y="222502"/>
                </a:lnTo>
                <a:lnTo>
                  <a:pt x="1214120" y="200660"/>
                </a:lnTo>
                <a:lnTo>
                  <a:pt x="1212380" y="191770"/>
                </a:lnTo>
                <a:lnTo>
                  <a:pt x="441960" y="191770"/>
                </a:lnTo>
                <a:lnTo>
                  <a:pt x="417056" y="171946"/>
                </a:lnTo>
                <a:lnTo>
                  <a:pt x="390366" y="157003"/>
                </a:lnTo>
                <a:lnTo>
                  <a:pt x="362485" y="148014"/>
                </a:lnTo>
                <a:lnTo>
                  <a:pt x="334010" y="146050"/>
                </a:lnTo>
                <a:close/>
              </a:path>
              <a:path w="1371600" h="1600200">
                <a:moveTo>
                  <a:pt x="1100522" y="1356360"/>
                </a:moveTo>
                <a:lnTo>
                  <a:pt x="904239" y="1356360"/>
                </a:lnTo>
                <a:lnTo>
                  <a:pt x="926842" y="1375826"/>
                </a:lnTo>
                <a:lnTo>
                  <a:pt x="950753" y="1390173"/>
                </a:lnTo>
                <a:lnTo>
                  <a:pt x="975856" y="1399043"/>
                </a:lnTo>
                <a:lnTo>
                  <a:pt x="1002029" y="1402079"/>
                </a:lnTo>
                <a:lnTo>
                  <a:pt x="1039058" y="1396250"/>
                </a:lnTo>
                <a:lnTo>
                  <a:pt x="1073467" y="1379497"/>
                </a:lnTo>
                <a:lnTo>
                  <a:pt x="1100522" y="1356360"/>
                </a:lnTo>
                <a:close/>
              </a:path>
              <a:path w="1371600" h="1600200">
                <a:moveTo>
                  <a:pt x="593089" y="46989"/>
                </a:moveTo>
                <a:lnTo>
                  <a:pt x="521238" y="72349"/>
                </a:lnTo>
                <a:lnTo>
                  <a:pt x="490037" y="102402"/>
                </a:lnTo>
                <a:lnTo>
                  <a:pt x="463285" y="142575"/>
                </a:lnTo>
                <a:lnTo>
                  <a:pt x="441960" y="191770"/>
                </a:lnTo>
                <a:lnTo>
                  <a:pt x="1212380" y="191770"/>
                </a:lnTo>
                <a:lnTo>
                  <a:pt x="1203189" y="144785"/>
                </a:lnTo>
                <a:lnTo>
                  <a:pt x="1196102" y="125729"/>
                </a:lnTo>
                <a:lnTo>
                  <a:pt x="711200" y="125729"/>
                </a:lnTo>
                <a:lnTo>
                  <a:pt x="685244" y="93602"/>
                </a:lnTo>
                <a:lnTo>
                  <a:pt x="655955" y="69691"/>
                </a:lnTo>
                <a:lnTo>
                  <a:pt x="624760" y="54113"/>
                </a:lnTo>
                <a:lnTo>
                  <a:pt x="593089" y="46989"/>
                </a:lnTo>
                <a:close/>
              </a:path>
              <a:path w="1371600" h="1600200">
                <a:moveTo>
                  <a:pt x="835660" y="0"/>
                </a:moveTo>
                <a:lnTo>
                  <a:pt x="797639" y="8393"/>
                </a:lnTo>
                <a:lnTo>
                  <a:pt x="762952" y="32861"/>
                </a:lnTo>
                <a:lnTo>
                  <a:pt x="733496" y="72349"/>
                </a:lnTo>
                <a:lnTo>
                  <a:pt x="711200" y="125729"/>
                </a:lnTo>
                <a:lnTo>
                  <a:pt x="1196102" y="125729"/>
                </a:lnTo>
                <a:lnTo>
                  <a:pt x="1185098" y="96143"/>
                </a:lnTo>
                <a:lnTo>
                  <a:pt x="1178439" y="85089"/>
                </a:lnTo>
                <a:lnTo>
                  <a:pt x="944879" y="85089"/>
                </a:lnTo>
                <a:lnTo>
                  <a:pt x="923170" y="49827"/>
                </a:lnTo>
                <a:lnTo>
                  <a:pt x="896937" y="23018"/>
                </a:lnTo>
                <a:lnTo>
                  <a:pt x="867370" y="5972"/>
                </a:lnTo>
                <a:lnTo>
                  <a:pt x="835660" y="0"/>
                </a:lnTo>
                <a:close/>
              </a:path>
              <a:path w="1371600" h="1600200">
                <a:moveTo>
                  <a:pt x="1062989" y="0"/>
                </a:moveTo>
                <a:lnTo>
                  <a:pt x="1029176" y="5794"/>
                </a:lnTo>
                <a:lnTo>
                  <a:pt x="997267" y="22542"/>
                </a:lnTo>
                <a:lnTo>
                  <a:pt x="968692" y="49291"/>
                </a:lnTo>
                <a:lnTo>
                  <a:pt x="944879" y="85089"/>
                </a:lnTo>
                <a:lnTo>
                  <a:pt x="1178439" y="85089"/>
                </a:lnTo>
                <a:lnTo>
                  <a:pt x="1160938" y="56038"/>
                </a:lnTo>
                <a:lnTo>
                  <a:pt x="1131805" y="25776"/>
                </a:lnTo>
                <a:lnTo>
                  <a:pt x="1098791" y="6661"/>
                </a:lnTo>
                <a:lnTo>
                  <a:pt x="1062989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46" name="object 9">
            <a:extLst>
              <a:ext uri="{FF2B5EF4-FFF2-40B4-BE49-F238E27FC236}">
                <a16:creationId xmlns:a16="http://schemas.microsoft.com/office/drawing/2014/main" id="{D05A3C62-4C76-57F7-E391-8333F6F7A2F7}"/>
              </a:ext>
            </a:extLst>
          </p:cNvPr>
          <p:cNvSpPr/>
          <p:nvPr/>
        </p:nvSpPr>
        <p:spPr>
          <a:xfrm>
            <a:off x="2933563" y="2811780"/>
            <a:ext cx="822960" cy="960120"/>
          </a:xfrm>
          <a:custGeom>
            <a:avLst/>
            <a:gdLst/>
            <a:ahLst/>
            <a:cxnLst/>
            <a:rect l="l" t="t" r="r" b="b"/>
            <a:pathLst>
              <a:path w="1371600" h="1600200">
                <a:moveTo>
                  <a:pt x="121919" y="529589"/>
                </a:moveTo>
                <a:lnTo>
                  <a:pt x="118472" y="476288"/>
                </a:lnTo>
                <a:lnTo>
                  <a:pt x="121545" y="424285"/>
                </a:lnTo>
                <a:lnTo>
                  <a:pt x="130481" y="374379"/>
                </a:lnTo>
                <a:lnTo>
                  <a:pt x="144621" y="327363"/>
                </a:lnTo>
                <a:lnTo>
                  <a:pt x="163307" y="284034"/>
                </a:lnTo>
                <a:lnTo>
                  <a:pt x="185879" y="245188"/>
                </a:lnTo>
                <a:lnTo>
                  <a:pt x="211681" y="211620"/>
                </a:lnTo>
                <a:lnTo>
                  <a:pt x="240053" y="184127"/>
                </a:lnTo>
                <a:lnTo>
                  <a:pt x="301876" y="150546"/>
                </a:lnTo>
                <a:lnTo>
                  <a:pt x="334010" y="146050"/>
                </a:lnTo>
                <a:lnTo>
                  <a:pt x="362485" y="148014"/>
                </a:lnTo>
                <a:lnTo>
                  <a:pt x="390366" y="157003"/>
                </a:lnTo>
                <a:lnTo>
                  <a:pt x="417056" y="171946"/>
                </a:lnTo>
                <a:lnTo>
                  <a:pt x="441960" y="191770"/>
                </a:lnTo>
                <a:lnTo>
                  <a:pt x="463285" y="142575"/>
                </a:lnTo>
                <a:lnTo>
                  <a:pt x="490037" y="102402"/>
                </a:lnTo>
                <a:lnTo>
                  <a:pt x="521238" y="72349"/>
                </a:lnTo>
                <a:lnTo>
                  <a:pt x="555914" y="53512"/>
                </a:lnTo>
                <a:lnTo>
                  <a:pt x="593089" y="46989"/>
                </a:lnTo>
                <a:lnTo>
                  <a:pt x="624760" y="54113"/>
                </a:lnTo>
                <a:lnTo>
                  <a:pt x="655955" y="69691"/>
                </a:lnTo>
                <a:lnTo>
                  <a:pt x="685244" y="93602"/>
                </a:lnTo>
                <a:lnTo>
                  <a:pt x="711200" y="125729"/>
                </a:lnTo>
                <a:lnTo>
                  <a:pt x="733504" y="72330"/>
                </a:lnTo>
                <a:lnTo>
                  <a:pt x="762952" y="32861"/>
                </a:lnTo>
                <a:lnTo>
                  <a:pt x="797639" y="8393"/>
                </a:lnTo>
                <a:lnTo>
                  <a:pt x="835660" y="0"/>
                </a:lnTo>
                <a:lnTo>
                  <a:pt x="867370" y="5972"/>
                </a:lnTo>
                <a:lnTo>
                  <a:pt x="896937" y="23018"/>
                </a:lnTo>
                <a:lnTo>
                  <a:pt x="923170" y="49827"/>
                </a:lnTo>
                <a:lnTo>
                  <a:pt x="944879" y="85089"/>
                </a:lnTo>
                <a:lnTo>
                  <a:pt x="968692" y="49291"/>
                </a:lnTo>
                <a:lnTo>
                  <a:pt x="997267" y="22542"/>
                </a:lnTo>
                <a:lnTo>
                  <a:pt x="1029176" y="5794"/>
                </a:lnTo>
                <a:lnTo>
                  <a:pt x="1062989" y="0"/>
                </a:lnTo>
                <a:lnTo>
                  <a:pt x="1098791" y="6661"/>
                </a:lnTo>
                <a:lnTo>
                  <a:pt x="1131805" y="25776"/>
                </a:lnTo>
                <a:lnTo>
                  <a:pt x="1160938" y="56038"/>
                </a:lnTo>
                <a:lnTo>
                  <a:pt x="1185098" y="96143"/>
                </a:lnTo>
                <a:lnTo>
                  <a:pt x="1203189" y="144785"/>
                </a:lnTo>
                <a:lnTo>
                  <a:pt x="1214120" y="200660"/>
                </a:lnTo>
                <a:lnTo>
                  <a:pt x="1247939" y="222502"/>
                </a:lnTo>
                <a:lnTo>
                  <a:pt x="1277667" y="255175"/>
                </a:lnTo>
                <a:lnTo>
                  <a:pt x="1302385" y="297021"/>
                </a:lnTo>
                <a:lnTo>
                  <a:pt x="1321176" y="346380"/>
                </a:lnTo>
                <a:lnTo>
                  <a:pt x="1333123" y="401596"/>
                </a:lnTo>
                <a:lnTo>
                  <a:pt x="1337310" y="461010"/>
                </a:lnTo>
                <a:lnTo>
                  <a:pt x="1336555" y="488374"/>
                </a:lnTo>
                <a:lnTo>
                  <a:pt x="1334135" y="515143"/>
                </a:lnTo>
                <a:lnTo>
                  <a:pt x="1329809" y="541198"/>
                </a:lnTo>
                <a:lnTo>
                  <a:pt x="1323339" y="566420"/>
                </a:lnTo>
                <a:lnTo>
                  <a:pt x="1343739" y="613608"/>
                </a:lnTo>
                <a:lnTo>
                  <a:pt x="1358900" y="664845"/>
                </a:lnTo>
                <a:lnTo>
                  <a:pt x="1368345" y="718939"/>
                </a:lnTo>
                <a:lnTo>
                  <a:pt x="1371600" y="774700"/>
                </a:lnTo>
                <a:lnTo>
                  <a:pt x="1368668" y="830268"/>
                </a:lnTo>
                <a:lnTo>
                  <a:pt x="1360185" y="883024"/>
                </a:lnTo>
                <a:lnTo>
                  <a:pt x="1346623" y="932227"/>
                </a:lnTo>
                <a:lnTo>
                  <a:pt x="1328451" y="977133"/>
                </a:lnTo>
                <a:lnTo>
                  <a:pt x="1306140" y="1017001"/>
                </a:lnTo>
                <a:lnTo>
                  <a:pt x="1280160" y="1051089"/>
                </a:lnTo>
                <a:lnTo>
                  <a:pt x="1250981" y="1078655"/>
                </a:lnTo>
                <a:lnTo>
                  <a:pt x="1184910" y="1111250"/>
                </a:lnTo>
                <a:lnTo>
                  <a:pt x="1181219" y="1170419"/>
                </a:lnTo>
                <a:lnTo>
                  <a:pt x="1170622" y="1225272"/>
                </a:lnTo>
                <a:lnTo>
                  <a:pt x="1153834" y="1274707"/>
                </a:lnTo>
                <a:lnTo>
                  <a:pt x="1131570" y="1317625"/>
                </a:lnTo>
                <a:lnTo>
                  <a:pt x="1104542" y="1352922"/>
                </a:lnTo>
                <a:lnTo>
                  <a:pt x="1073467" y="1379497"/>
                </a:lnTo>
                <a:lnTo>
                  <a:pt x="1039058" y="1396250"/>
                </a:lnTo>
                <a:lnTo>
                  <a:pt x="1002029" y="1402079"/>
                </a:lnTo>
                <a:lnTo>
                  <a:pt x="975856" y="1399043"/>
                </a:lnTo>
                <a:lnTo>
                  <a:pt x="950753" y="1390173"/>
                </a:lnTo>
                <a:lnTo>
                  <a:pt x="926842" y="1375826"/>
                </a:lnTo>
                <a:lnTo>
                  <a:pt x="904239" y="1356360"/>
                </a:lnTo>
                <a:lnTo>
                  <a:pt x="889377" y="1415053"/>
                </a:lnTo>
                <a:lnTo>
                  <a:pt x="868228" y="1467460"/>
                </a:lnTo>
                <a:lnTo>
                  <a:pt x="841658" y="1512581"/>
                </a:lnTo>
                <a:lnTo>
                  <a:pt x="810533" y="1549414"/>
                </a:lnTo>
                <a:lnTo>
                  <a:pt x="775721" y="1576962"/>
                </a:lnTo>
                <a:lnTo>
                  <a:pt x="738088" y="1594223"/>
                </a:lnTo>
                <a:lnTo>
                  <a:pt x="698500" y="1600200"/>
                </a:lnTo>
                <a:lnTo>
                  <a:pt x="656600" y="1593230"/>
                </a:lnTo>
                <a:lnTo>
                  <a:pt x="616894" y="1573093"/>
                </a:lnTo>
                <a:lnTo>
                  <a:pt x="580359" y="1540946"/>
                </a:lnTo>
                <a:lnTo>
                  <a:pt x="547969" y="1497949"/>
                </a:lnTo>
                <a:lnTo>
                  <a:pt x="520700" y="1445260"/>
                </a:lnTo>
                <a:lnTo>
                  <a:pt x="500895" y="1469191"/>
                </a:lnTo>
                <a:lnTo>
                  <a:pt x="485139" y="1487169"/>
                </a:lnTo>
                <a:lnTo>
                  <a:pt x="456049" y="1498480"/>
                </a:lnTo>
                <a:lnTo>
                  <a:pt x="396239" y="1502410"/>
                </a:lnTo>
                <a:lnTo>
                  <a:pt x="352571" y="1496389"/>
                </a:lnTo>
                <a:lnTo>
                  <a:pt x="311055" y="1478797"/>
                </a:lnTo>
                <a:lnTo>
                  <a:pt x="272573" y="1450339"/>
                </a:lnTo>
                <a:lnTo>
                  <a:pt x="238007" y="1411722"/>
                </a:lnTo>
                <a:lnTo>
                  <a:pt x="208238" y="1363650"/>
                </a:lnTo>
                <a:lnTo>
                  <a:pt x="184150" y="1306829"/>
                </a:lnTo>
                <a:lnTo>
                  <a:pt x="143646" y="1299787"/>
                </a:lnTo>
                <a:lnTo>
                  <a:pt x="109253" y="1282681"/>
                </a:lnTo>
                <a:lnTo>
                  <a:pt x="81013" y="1256644"/>
                </a:lnTo>
                <a:lnTo>
                  <a:pt x="58971" y="1222810"/>
                </a:lnTo>
                <a:lnTo>
                  <a:pt x="43172" y="1182310"/>
                </a:lnTo>
                <a:lnTo>
                  <a:pt x="33660" y="1136279"/>
                </a:lnTo>
                <a:lnTo>
                  <a:pt x="30480" y="1085850"/>
                </a:lnTo>
                <a:lnTo>
                  <a:pt x="32841" y="1044753"/>
                </a:lnTo>
                <a:lnTo>
                  <a:pt x="39846" y="1005681"/>
                </a:lnTo>
                <a:lnTo>
                  <a:pt x="51375" y="969228"/>
                </a:lnTo>
                <a:lnTo>
                  <a:pt x="67310" y="935989"/>
                </a:lnTo>
                <a:lnTo>
                  <a:pt x="38576" y="903247"/>
                </a:lnTo>
                <a:lnTo>
                  <a:pt x="17462" y="859789"/>
                </a:lnTo>
                <a:lnTo>
                  <a:pt x="4444" y="807759"/>
                </a:lnTo>
                <a:lnTo>
                  <a:pt x="0" y="749300"/>
                </a:lnTo>
                <a:lnTo>
                  <a:pt x="4268" y="694660"/>
                </a:lnTo>
                <a:lnTo>
                  <a:pt x="16368" y="644924"/>
                </a:lnTo>
                <a:lnTo>
                  <a:pt x="35242" y="601821"/>
                </a:lnTo>
                <a:lnTo>
                  <a:pt x="59831" y="567078"/>
                </a:lnTo>
                <a:lnTo>
                  <a:pt x="89076" y="542425"/>
                </a:lnTo>
                <a:lnTo>
                  <a:pt x="121919" y="529589"/>
                </a:lnTo>
                <a:close/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121919" y="529589"/>
                </a:moveTo>
                <a:lnTo>
                  <a:pt x="124221" y="544056"/>
                </a:lnTo>
                <a:lnTo>
                  <a:pt x="127000" y="558641"/>
                </a:lnTo>
                <a:lnTo>
                  <a:pt x="129778" y="572988"/>
                </a:lnTo>
                <a:lnTo>
                  <a:pt x="132080" y="586739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441960" y="191770"/>
                </a:moveTo>
                <a:lnTo>
                  <a:pt x="453747" y="203140"/>
                </a:lnTo>
                <a:lnTo>
                  <a:pt x="465772" y="216058"/>
                </a:lnTo>
                <a:lnTo>
                  <a:pt x="477321" y="230167"/>
                </a:lnTo>
                <a:lnTo>
                  <a:pt x="487680" y="245110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711200" y="125729"/>
                </a:moveTo>
                <a:lnTo>
                  <a:pt x="707826" y="137795"/>
                </a:lnTo>
                <a:lnTo>
                  <a:pt x="705167" y="150812"/>
                </a:lnTo>
                <a:lnTo>
                  <a:pt x="702984" y="164306"/>
                </a:lnTo>
                <a:lnTo>
                  <a:pt x="701039" y="177800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944879" y="85089"/>
                </a:moveTo>
                <a:lnTo>
                  <a:pt x="938113" y="99476"/>
                </a:lnTo>
                <a:lnTo>
                  <a:pt x="932656" y="115411"/>
                </a:lnTo>
                <a:lnTo>
                  <a:pt x="927913" y="132060"/>
                </a:lnTo>
                <a:lnTo>
                  <a:pt x="923289" y="148589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1214120" y="200660"/>
                </a:moveTo>
                <a:lnTo>
                  <a:pt x="1215806" y="212863"/>
                </a:lnTo>
                <a:lnTo>
                  <a:pt x="1218088" y="227806"/>
                </a:lnTo>
                <a:lnTo>
                  <a:pt x="1219656" y="241557"/>
                </a:lnTo>
                <a:lnTo>
                  <a:pt x="1219200" y="250189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1323339" y="566420"/>
                </a:moveTo>
                <a:lnTo>
                  <a:pt x="1314231" y="594221"/>
                </a:lnTo>
                <a:lnTo>
                  <a:pt x="1303813" y="620236"/>
                </a:lnTo>
                <a:lnTo>
                  <a:pt x="1291728" y="644108"/>
                </a:lnTo>
                <a:lnTo>
                  <a:pt x="1277620" y="665479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1184910" y="1111250"/>
                </a:moveTo>
                <a:lnTo>
                  <a:pt x="1177901" y="1028700"/>
                </a:lnTo>
                <a:lnTo>
                  <a:pt x="1164590" y="977900"/>
                </a:lnTo>
                <a:lnTo>
                  <a:pt x="1144081" y="927523"/>
                </a:lnTo>
                <a:lnTo>
                  <a:pt x="1115883" y="882650"/>
                </a:lnTo>
                <a:lnTo>
                  <a:pt x="1079500" y="848360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904239" y="1356360"/>
                </a:moveTo>
                <a:lnTo>
                  <a:pt x="907414" y="1338480"/>
                </a:lnTo>
                <a:lnTo>
                  <a:pt x="909637" y="1320958"/>
                </a:lnTo>
                <a:lnTo>
                  <a:pt x="911383" y="1303674"/>
                </a:lnTo>
                <a:lnTo>
                  <a:pt x="913129" y="1286510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521969" y="1445260"/>
                </a:moveTo>
                <a:lnTo>
                  <a:pt x="515004" y="1430317"/>
                </a:lnTo>
                <a:lnTo>
                  <a:pt x="509111" y="1414303"/>
                </a:lnTo>
                <a:lnTo>
                  <a:pt x="503932" y="1397575"/>
                </a:lnTo>
                <a:lnTo>
                  <a:pt x="499110" y="1380489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184150" y="1306829"/>
                </a:moveTo>
                <a:lnTo>
                  <a:pt x="192920" y="1303932"/>
                </a:lnTo>
                <a:lnTo>
                  <a:pt x="201930" y="1300797"/>
                </a:lnTo>
                <a:lnTo>
                  <a:pt x="210939" y="1297185"/>
                </a:lnTo>
                <a:lnTo>
                  <a:pt x="219710" y="1292860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67310" y="935989"/>
                </a:moveTo>
                <a:lnTo>
                  <a:pt x="84117" y="949682"/>
                </a:lnTo>
                <a:lnTo>
                  <a:pt x="102711" y="960754"/>
                </a:lnTo>
                <a:lnTo>
                  <a:pt x="123924" y="967065"/>
                </a:lnTo>
                <a:lnTo>
                  <a:pt x="148589" y="966470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47" name="object 10">
            <a:extLst>
              <a:ext uri="{FF2B5EF4-FFF2-40B4-BE49-F238E27FC236}">
                <a16:creationId xmlns:a16="http://schemas.microsoft.com/office/drawing/2014/main" id="{8C77A477-734D-4B78-0035-3005E61AC499}"/>
              </a:ext>
            </a:extLst>
          </p:cNvPr>
          <p:cNvSpPr/>
          <p:nvPr/>
        </p:nvSpPr>
        <p:spPr>
          <a:xfrm>
            <a:off x="2384923" y="3086100"/>
            <a:ext cx="411480" cy="41148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19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39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79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48" name="object 11">
            <a:extLst>
              <a:ext uri="{FF2B5EF4-FFF2-40B4-BE49-F238E27FC236}">
                <a16:creationId xmlns:a16="http://schemas.microsoft.com/office/drawing/2014/main" id="{5B3D6472-A710-5147-9958-A0B718D99465}"/>
              </a:ext>
            </a:extLst>
          </p:cNvPr>
          <p:cNvSpPr/>
          <p:nvPr/>
        </p:nvSpPr>
        <p:spPr>
          <a:xfrm>
            <a:off x="2384923" y="3086100"/>
            <a:ext cx="411480" cy="41148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39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19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  <a:path w="685800" h="685800">
                <a:moveTo>
                  <a:pt x="0" y="0"/>
                </a:moveTo>
                <a:lnTo>
                  <a:pt x="0" y="0"/>
                </a:lnTo>
              </a:path>
              <a:path w="685800" h="685800">
                <a:moveTo>
                  <a:pt x="685800" y="685800"/>
                </a:moveTo>
                <a:lnTo>
                  <a:pt x="685800" y="6858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51" name="object 14">
            <a:extLst>
              <a:ext uri="{FF2B5EF4-FFF2-40B4-BE49-F238E27FC236}">
                <a16:creationId xmlns:a16="http://schemas.microsoft.com/office/drawing/2014/main" id="{7B93E649-E193-D4EC-A78D-A9E2D64FD625}"/>
              </a:ext>
            </a:extLst>
          </p:cNvPr>
          <p:cNvSpPr/>
          <p:nvPr/>
        </p:nvSpPr>
        <p:spPr>
          <a:xfrm>
            <a:off x="3345043" y="3223259"/>
            <a:ext cx="274320" cy="137160"/>
          </a:xfrm>
          <a:custGeom>
            <a:avLst/>
            <a:gdLst/>
            <a:ahLst/>
            <a:cxnLst/>
            <a:rect l="l" t="t" r="r" b="b"/>
            <a:pathLst>
              <a:path w="457200" h="228600">
                <a:moveTo>
                  <a:pt x="457200" y="0"/>
                </a:moveTo>
                <a:lnTo>
                  <a:pt x="228600" y="0"/>
                </a:lnTo>
                <a:lnTo>
                  <a:pt x="0" y="0"/>
                </a:lnTo>
                <a:lnTo>
                  <a:pt x="0" y="228600"/>
                </a:lnTo>
                <a:lnTo>
                  <a:pt x="114300" y="228600"/>
                </a:lnTo>
                <a:lnTo>
                  <a:pt x="228600" y="228600"/>
                </a:lnTo>
                <a:lnTo>
                  <a:pt x="342900" y="228600"/>
                </a:lnTo>
                <a:lnTo>
                  <a:pt x="457200" y="228600"/>
                </a:lnTo>
                <a:lnTo>
                  <a:pt x="45720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52" name="object 15">
            <a:extLst>
              <a:ext uri="{FF2B5EF4-FFF2-40B4-BE49-F238E27FC236}">
                <a16:creationId xmlns:a16="http://schemas.microsoft.com/office/drawing/2014/main" id="{287E51C7-DF24-EA4C-F8DA-52F9C359108A}"/>
              </a:ext>
            </a:extLst>
          </p:cNvPr>
          <p:cNvSpPr/>
          <p:nvPr/>
        </p:nvSpPr>
        <p:spPr>
          <a:xfrm>
            <a:off x="2796403" y="3291840"/>
            <a:ext cx="451104" cy="0"/>
          </a:xfrm>
          <a:custGeom>
            <a:avLst/>
            <a:gdLst/>
            <a:ahLst/>
            <a:cxnLst/>
            <a:rect l="l" t="t" r="r" b="b"/>
            <a:pathLst>
              <a:path w="751839">
                <a:moveTo>
                  <a:pt x="0" y="0"/>
                </a:moveTo>
                <a:lnTo>
                  <a:pt x="751839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53" name="object 16">
            <a:extLst>
              <a:ext uri="{FF2B5EF4-FFF2-40B4-BE49-F238E27FC236}">
                <a16:creationId xmlns:a16="http://schemas.microsoft.com/office/drawing/2014/main" id="{E0DF2351-F510-292E-E6D9-EE5B3E28F99E}"/>
              </a:ext>
            </a:extLst>
          </p:cNvPr>
          <p:cNvSpPr/>
          <p:nvPr/>
        </p:nvSpPr>
        <p:spPr>
          <a:xfrm>
            <a:off x="3247506" y="3259073"/>
            <a:ext cx="97536" cy="64770"/>
          </a:xfrm>
          <a:custGeom>
            <a:avLst/>
            <a:gdLst/>
            <a:ahLst/>
            <a:cxnLst/>
            <a:rect l="l" t="t" r="r" b="b"/>
            <a:pathLst>
              <a:path w="162560" h="107950">
                <a:moveTo>
                  <a:pt x="0" y="0"/>
                </a:moveTo>
                <a:lnTo>
                  <a:pt x="0" y="107950"/>
                </a:lnTo>
                <a:lnTo>
                  <a:pt x="16256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54" name="object 17">
            <a:extLst>
              <a:ext uri="{FF2B5EF4-FFF2-40B4-BE49-F238E27FC236}">
                <a16:creationId xmlns:a16="http://schemas.microsoft.com/office/drawing/2014/main" id="{7C3807AA-0BFE-4FC6-691E-5E8AEB7DAB70}"/>
              </a:ext>
            </a:extLst>
          </p:cNvPr>
          <p:cNvSpPr/>
          <p:nvPr/>
        </p:nvSpPr>
        <p:spPr>
          <a:xfrm>
            <a:off x="3619363" y="3291840"/>
            <a:ext cx="231648" cy="0"/>
          </a:xfrm>
          <a:custGeom>
            <a:avLst/>
            <a:gdLst/>
            <a:ahLst/>
            <a:cxnLst/>
            <a:rect l="l" t="t" r="r" b="b"/>
            <a:pathLst>
              <a:path w="386079">
                <a:moveTo>
                  <a:pt x="0" y="0"/>
                </a:moveTo>
                <a:lnTo>
                  <a:pt x="17779" y="0"/>
                </a:lnTo>
              </a:path>
              <a:path w="386079">
                <a:moveTo>
                  <a:pt x="36829" y="0"/>
                </a:moveTo>
                <a:lnTo>
                  <a:pt x="54610" y="0"/>
                </a:lnTo>
              </a:path>
              <a:path w="386079">
                <a:moveTo>
                  <a:pt x="73660" y="0"/>
                </a:moveTo>
                <a:lnTo>
                  <a:pt x="91439" y="0"/>
                </a:lnTo>
              </a:path>
              <a:path w="386079">
                <a:moveTo>
                  <a:pt x="110489" y="0"/>
                </a:moveTo>
                <a:lnTo>
                  <a:pt x="128270" y="0"/>
                </a:lnTo>
              </a:path>
              <a:path w="386079">
                <a:moveTo>
                  <a:pt x="147320" y="0"/>
                </a:moveTo>
                <a:lnTo>
                  <a:pt x="165100" y="0"/>
                </a:lnTo>
              </a:path>
              <a:path w="386079">
                <a:moveTo>
                  <a:pt x="184150" y="0"/>
                </a:moveTo>
                <a:lnTo>
                  <a:pt x="201929" y="0"/>
                </a:lnTo>
              </a:path>
              <a:path w="386079">
                <a:moveTo>
                  <a:pt x="219710" y="0"/>
                </a:moveTo>
                <a:lnTo>
                  <a:pt x="238760" y="0"/>
                </a:lnTo>
              </a:path>
              <a:path w="386079">
                <a:moveTo>
                  <a:pt x="256539" y="0"/>
                </a:moveTo>
                <a:lnTo>
                  <a:pt x="275589" y="0"/>
                </a:lnTo>
              </a:path>
              <a:path w="386079">
                <a:moveTo>
                  <a:pt x="293370" y="0"/>
                </a:moveTo>
                <a:lnTo>
                  <a:pt x="312420" y="0"/>
                </a:lnTo>
              </a:path>
              <a:path w="386079">
                <a:moveTo>
                  <a:pt x="330200" y="0"/>
                </a:moveTo>
                <a:lnTo>
                  <a:pt x="349250" y="0"/>
                </a:lnTo>
              </a:path>
              <a:path w="386079">
                <a:moveTo>
                  <a:pt x="367029" y="0"/>
                </a:moveTo>
                <a:lnTo>
                  <a:pt x="38607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55" name="object 18">
            <a:extLst>
              <a:ext uri="{FF2B5EF4-FFF2-40B4-BE49-F238E27FC236}">
                <a16:creationId xmlns:a16="http://schemas.microsoft.com/office/drawing/2014/main" id="{91B1A28F-CF9A-0BBD-9C1F-ABB23834DCE8}"/>
              </a:ext>
            </a:extLst>
          </p:cNvPr>
          <p:cNvSpPr/>
          <p:nvPr/>
        </p:nvSpPr>
        <p:spPr>
          <a:xfrm>
            <a:off x="3851010" y="3259836"/>
            <a:ext cx="97536" cy="64770"/>
          </a:xfrm>
          <a:custGeom>
            <a:avLst/>
            <a:gdLst/>
            <a:ahLst/>
            <a:cxnLst/>
            <a:rect l="l" t="t" r="r" b="b"/>
            <a:pathLst>
              <a:path w="162560" h="107950">
                <a:moveTo>
                  <a:pt x="0" y="0"/>
                </a:moveTo>
                <a:lnTo>
                  <a:pt x="0" y="107950"/>
                </a:lnTo>
                <a:lnTo>
                  <a:pt x="16256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57" name="object 20">
            <a:extLst>
              <a:ext uri="{FF2B5EF4-FFF2-40B4-BE49-F238E27FC236}">
                <a16:creationId xmlns:a16="http://schemas.microsoft.com/office/drawing/2014/main" id="{61075B23-229B-EBDE-54DE-C7716F229F7F}"/>
              </a:ext>
            </a:extLst>
          </p:cNvPr>
          <p:cNvSpPr/>
          <p:nvPr/>
        </p:nvSpPr>
        <p:spPr>
          <a:xfrm>
            <a:off x="2246238" y="2674620"/>
            <a:ext cx="3773562" cy="1508760"/>
          </a:xfrm>
          <a:custGeom>
            <a:avLst/>
            <a:gdLst/>
            <a:ahLst/>
            <a:cxnLst/>
            <a:rect l="l" t="t" r="r" b="b"/>
            <a:pathLst>
              <a:path w="3657600" h="2514600">
                <a:moveTo>
                  <a:pt x="1828800" y="2514600"/>
                </a:moveTo>
                <a:lnTo>
                  <a:pt x="0" y="2514600"/>
                </a:lnTo>
                <a:lnTo>
                  <a:pt x="0" y="0"/>
                </a:lnTo>
                <a:lnTo>
                  <a:pt x="3657600" y="0"/>
                </a:lnTo>
                <a:lnTo>
                  <a:pt x="3657600" y="2514600"/>
                </a:lnTo>
                <a:lnTo>
                  <a:pt x="1828800" y="2514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23" name="object 21">
            <a:extLst>
              <a:ext uri="{FF2B5EF4-FFF2-40B4-BE49-F238E27FC236}">
                <a16:creationId xmlns:a16="http://schemas.microsoft.com/office/drawing/2014/main" id="{8E5A6928-415C-BDEE-E29E-7AFDAF311438}"/>
              </a:ext>
            </a:extLst>
          </p:cNvPr>
          <p:cNvSpPr txBox="1"/>
          <p:nvPr/>
        </p:nvSpPr>
        <p:spPr>
          <a:xfrm>
            <a:off x="4788408" y="3850385"/>
            <a:ext cx="26860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3B3B3B"/>
                </a:solidFill>
                <a:latin typeface="Arial MT"/>
                <a:cs typeface="Arial MT"/>
              </a:rPr>
              <a:t>R</a:t>
            </a:r>
            <a:r>
              <a:rPr sz="1600" baseline="-32986" dirty="0">
                <a:solidFill>
                  <a:srgbClr val="3B3B3B"/>
                </a:solidFill>
                <a:latin typeface="Arial MT"/>
                <a:cs typeface="Arial MT"/>
              </a:rPr>
              <a:t>2</a:t>
            </a:r>
            <a:endParaRPr sz="1600" baseline="-32986">
              <a:latin typeface="Arial MT"/>
              <a:cs typeface="Arial MT"/>
            </a:endParaRPr>
          </a:p>
        </p:txBody>
      </p:sp>
      <p:grpSp>
        <p:nvGrpSpPr>
          <p:cNvPr id="24" name="object 22">
            <a:extLst>
              <a:ext uri="{FF2B5EF4-FFF2-40B4-BE49-F238E27FC236}">
                <a16:creationId xmlns:a16="http://schemas.microsoft.com/office/drawing/2014/main" id="{1C3E8A1E-817D-84A9-E500-FE1013399372}"/>
              </a:ext>
            </a:extLst>
          </p:cNvPr>
          <p:cNvGrpSpPr/>
          <p:nvPr/>
        </p:nvGrpSpPr>
        <p:grpSpPr>
          <a:xfrm>
            <a:off x="3962400" y="2811780"/>
            <a:ext cx="1975105" cy="960120"/>
            <a:chOff x="6172199" y="2743200"/>
            <a:chExt cx="3291841" cy="1600200"/>
          </a:xfrm>
        </p:grpSpPr>
        <p:sp>
          <p:nvSpPr>
            <p:cNvPr id="32" name="object 25">
              <a:extLst>
                <a:ext uri="{FF2B5EF4-FFF2-40B4-BE49-F238E27FC236}">
                  <a16:creationId xmlns:a16="http://schemas.microsoft.com/office/drawing/2014/main" id="{26C0D983-2598-24C9-B1A2-DE2FDA64BD70}"/>
                </a:ext>
              </a:extLst>
            </p:cNvPr>
            <p:cNvSpPr/>
            <p:nvPr/>
          </p:nvSpPr>
          <p:spPr>
            <a:xfrm>
              <a:off x="7086599" y="2743200"/>
              <a:ext cx="1371600" cy="1600200"/>
            </a:xfrm>
            <a:custGeom>
              <a:avLst/>
              <a:gdLst/>
              <a:ahLst/>
              <a:cxnLst/>
              <a:rect l="l" t="t" r="r" b="b"/>
              <a:pathLst>
                <a:path w="1371600" h="1600200">
                  <a:moveTo>
                    <a:pt x="877187" y="1445260"/>
                  </a:moveTo>
                  <a:lnTo>
                    <a:pt x="520700" y="1445260"/>
                  </a:lnTo>
                  <a:lnTo>
                    <a:pt x="547969" y="1497949"/>
                  </a:lnTo>
                  <a:lnTo>
                    <a:pt x="580359" y="1540946"/>
                  </a:lnTo>
                  <a:lnTo>
                    <a:pt x="616894" y="1573093"/>
                  </a:lnTo>
                  <a:lnTo>
                    <a:pt x="656600" y="1593230"/>
                  </a:lnTo>
                  <a:lnTo>
                    <a:pt x="698500" y="1600200"/>
                  </a:lnTo>
                  <a:lnTo>
                    <a:pt x="738088" y="1594223"/>
                  </a:lnTo>
                  <a:lnTo>
                    <a:pt x="775721" y="1576962"/>
                  </a:lnTo>
                  <a:lnTo>
                    <a:pt x="810533" y="1549414"/>
                  </a:lnTo>
                  <a:lnTo>
                    <a:pt x="841658" y="1512581"/>
                  </a:lnTo>
                  <a:lnTo>
                    <a:pt x="868228" y="1467460"/>
                  </a:lnTo>
                  <a:lnTo>
                    <a:pt x="877187" y="1445260"/>
                  </a:lnTo>
                  <a:close/>
                </a:path>
                <a:path w="1371600" h="1600200">
                  <a:moveTo>
                    <a:pt x="334009" y="146050"/>
                  </a:moveTo>
                  <a:lnTo>
                    <a:pt x="270338" y="163503"/>
                  </a:lnTo>
                  <a:lnTo>
                    <a:pt x="211681" y="211620"/>
                  </a:lnTo>
                  <a:lnTo>
                    <a:pt x="185879" y="245188"/>
                  </a:lnTo>
                  <a:lnTo>
                    <a:pt x="163307" y="284034"/>
                  </a:lnTo>
                  <a:lnTo>
                    <a:pt x="144621" y="327363"/>
                  </a:lnTo>
                  <a:lnTo>
                    <a:pt x="130481" y="374379"/>
                  </a:lnTo>
                  <a:lnTo>
                    <a:pt x="121545" y="424285"/>
                  </a:lnTo>
                  <a:lnTo>
                    <a:pt x="118472" y="476288"/>
                  </a:lnTo>
                  <a:lnTo>
                    <a:pt x="121920" y="529589"/>
                  </a:lnTo>
                  <a:lnTo>
                    <a:pt x="89076" y="542425"/>
                  </a:lnTo>
                  <a:lnTo>
                    <a:pt x="59831" y="567078"/>
                  </a:lnTo>
                  <a:lnTo>
                    <a:pt x="35242" y="601821"/>
                  </a:lnTo>
                  <a:lnTo>
                    <a:pt x="16368" y="644924"/>
                  </a:lnTo>
                  <a:lnTo>
                    <a:pt x="4268" y="694660"/>
                  </a:lnTo>
                  <a:lnTo>
                    <a:pt x="0" y="749300"/>
                  </a:lnTo>
                  <a:lnTo>
                    <a:pt x="4445" y="807759"/>
                  </a:lnTo>
                  <a:lnTo>
                    <a:pt x="17462" y="859789"/>
                  </a:lnTo>
                  <a:lnTo>
                    <a:pt x="38576" y="903247"/>
                  </a:lnTo>
                  <a:lnTo>
                    <a:pt x="67309" y="935989"/>
                  </a:lnTo>
                  <a:lnTo>
                    <a:pt x="51375" y="969228"/>
                  </a:lnTo>
                  <a:lnTo>
                    <a:pt x="39846" y="1005681"/>
                  </a:lnTo>
                  <a:lnTo>
                    <a:pt x="32841" y="1044753"/>
                  </a:lnTo>
                  <a:lnTo>
                    <a:pt x="30479" y="1085850"/>
                  </a:lnTo>
                  <a:lnTo>
                    <a:pt x="33660" y="1136279"/>
                  </a:lnTo>
                  <a:lnTo>
                    <a:pt x="43172" y="1182310"/>
                  </a:lnTo>
                  <a:lnTo>
                    <a:pt x="58971" y="1222810"/>
                  </a:lnTo>
                  <a:lnTo>
                    <a:pt x="81013" y="1256644"/>
                  </a:lnTo>
                  <a:lnTo>
                    <a:pt x="109253" y="1282681"/>
                  </a:lnTo>
                  <a:lnTo>
                    <a:pt x="143646" y="1299787"/>
                  </a:lnTo>
                  <a:lnTo>
                    <a:pt x="184150" y="1306829"/>
                  </a:lnTo>
                  <a:lnTo>
                    <a:pt x="208238" y="1363650"/>
                  </a:lnTo>
                  <a:lnTo>
                    <a:pt x="238007" y="1411722"/>
                  </a:lnTo>
                  <a:lnTo>
                    <a:pt x="272573" y="1450339"/>
                  </a:lnTo>
                  <a:lnTo>
                    <a:pt x="311055" y="1478797"/>
                  </a:lnTo>
                  <a:lnTo>
                    <a:pt x="352571" y="1496389"/>
                  </a:lnTo>
                  <a:lnTo>
                    <a:pt x="396240" y="1502410"/>
                  </a:lnTo>
                  <a:lnTo>
                    <a:pt x="456049" y="1498480"/>
                  </a:lnTo>
                  <a:lnTo>
                    <a:pt x="485140" y="1487169"/>
                  </a:lnTo>
                  <a:lnTo>
                    <a:pt x="500895" y="1469191"/>
                  </a:lnTo>
                  <a:lnTo>
                    <a:pt x="520700" y="1445260"/>
                  </a:lnTo>
                  <a:lnTo>
                    <a:pt x="877187" y="1445260"/>
                  </a:lnTo>
                  <a:lnTo>
                    <a:pt x="889377" y="1415053"/>
                  </a:lnTo>
                  <a:lnTo>
                    <a:pt x="904240" y="1356360"/>
                  </a:lnTo>
                  <a:lnTo>
                    <a:pt x="1100522" y="1356360"/>
                  </a:lnTo>
                  <a:lnTo>
                    <a:pt x="1131570" y="1317625"/>
                  </a:lnTo>
                  <a:lnTo>
                    <a:pt x="1153834" y="1274707"/>
                  </a:lnTo>
                  <a:lnTo>
                    <a:pt x="1170622" y="1225272"/>
                  </a:lnTo>
                  <a:lnTo>
                    <a:pt x="1181219" y="1170419"/>
                  </a:lnTo>
                  <a:lnTo>
                    <a:pt x="1184909" y="1111250"/>
                  </a:lnTo>
                  <a:lnTo>
                    <a:pt x="1219074" y="1098955"/>
                  </a:lnTo>
                  <a:lnTo>
                    <a:pt x="1280160" y="1051089"/>
                  </a:lnTo>
                  <a:lnTo>
                    <a:pt x="1306140" y="1017001"/>
                  </a:lnTo>
                  <a:lnTo>
                    <a:pt x="1328451" y="977133"/>
                  </a:lnTo>
                  <a:lnTo>
                    <a:pt x="1346623" y="932227"/>
                  </a:lnTo>
                  <a:lnTo>
                    <a:pt x="1360185" y="883024"/>
                  </a:lnTo>
                  <a:lnTo>
                    <a:pt x="1368668" y="830268"/>
                  </a:lnTo>
                  <a:lnTo>
                    <a:pt x="1371600" y="774700"/>
                  </a:lnTo>
                  <a:lnTo>
                    <a:pt x="1368345" y="718939"/>
                  </a:lnTo>
                  <a:lnTo>
                    <a:pt x="1358900" y="664845"/>
                  </a:lnTo>
                  <a:lnTo>
                    <a:pt x="1343739" y="613608"/>
                  </a:lnTo>
                  <a:lnTo>
                    <a:pt x="1323340" y="566420"/>
                  </a:lnTo>
                  <a:lnTo>
                    <a:pt x="1329809" y="541198"/>
                  </a:lnTo>
                  <a:lnTo>
                    <a:pt x="1334134" y="515143"/>
                  </a:lnTo>
                  <a:lnTo>
                    <a:pt x="1336555" y="488374"/>
                  </a:lnTo>
                  <a:lnTo>
                    <a:pt x="1337309" y="461010"/>
                  </a:lnTo>
                  <a:lnTo>
                    <a:pt x="1333123" y="401596"/>
                  </a:lnTo>
                  <a:lnTo>
                    <a:pt x="1321176" y="346380"/>
                  </a:lnTo>
                  <a:lnTo>
                    <a:pt x="1302385" y="297021"/>
                  </a:lnTo>
                  <a:lnTo>
                    <a:pt x="1277667" y="255175"/>
                  </a:lnTo>
                  <a:lnTo>
                    <a:pt x="1247939" y="222502"/>
                  </a:lnTo>
                  <a:lnTo>
                    <a:pt x="1214120" y="200660"/>
                  </a:lnTo>
                  <a:lnTo>
                    <a:pt x="1212380" y="191770"/>
                  </a:lnTo>
                  <a:lnTo>
                    <a:pt x="441959" y="191770"/>
                  </a:lnTo>
                  <a:lnTo>
                    <a:pt x="417056" y="171946"/>
                  </a:lnTo>
                  <a:lnTo>
                    <a:pt x="390366" y="157003"/>
                  </a:lnTo>
                  <a:lnTo>
                    <a:pt x="362485" y="148014"/>
                  </a:lnTo>
                  <a:lnTo>
                    <a:pt x="334009" y="146050"/>
                  </a:lnTo>
                  <a:close/>
                </a:path>
                <a:path w="1371600" h="1600200">
                  <a:moveTo>
                    <a:pt x="1100522" y="1356360"/>
                  </a:moveTo>
                  <a:lnTo>
                    <a:pt x="904240" y="1356360"/>
                  </a:lnTo>
                  <a:lnTo>
                    <a:pt x="926842" y="1375826"/>
                  </a:lnTo>
                  <a:lnTo>
                    <a:pt x="950753" y="1390173"/>
                  </a:lnTo>
                  <a:lnTo>
                    <a:pt x="975856" y="1399043"/>
                  </a:lnTo>
                  <a:lnTo>
                    <a:pt x="1002029" y="1402079"/>
                  </a:lnTo>
                  <a:lnTo>
                    <a:pt x="1039058" y="1396250"/>
                  </a:lnTo>
                  <a:lnTo>
                    <a:pt x="1073467" y="1379497"/>
                  </a:lnTo>
                  <a:lnTo>
                    <a:pt x="1100522" y="1356360"/>
                  </a:lnTo>
                  <a:close/>
                </a:path>
                <a:path w="1371600" h="1600200">
                  <a:moveTo>
                    <a:pt x="593090" y="46989"/>
                  </a:moveTo>
                  <a:lnTo>
                    <a:pt x="521238" y="72349"/>
                  </a:lnTo>
                  <a:lnTo>
                    <a:pt x="490037" y="102402"/>
                  </a:lnTo>
                  <a:lnTo>
                    <a:pt x="463285" y="142575"/>
                  </a:lnTo>
                  <a:lnTo>
                    <a:pt x="441959" y="191770"/>
                  </a:lnTo>
                  <a:lnTo>
                    <a:pt x="1212380" y="191770"/>
                  </a:lnTo>
                  <a:lnTo>
                    <a:pt x="1203189" y="144785"/>
                  </a:lnTo>
                  <a:lnTo>
                    <a:pt x="1196102" y="125729"/>
                  </a:lnTo>
                  <a:lnTo>
                    <a:pt x="711200" y="125729"/>
                  </a:lnTo>
                  <a:lnTo>
                    <a:pt x="685244" y="93602"/>
                  </a:lnTo>
                  <a:lnTo>
                    <a:pt x="655954" y="69691"/>
                  </a:lnTo>
                  <a:lnTo>
                    <a:pt x="624760" y="54113"/>
                  </a:lnTo>
                  <a:lnTo>
                    <a:pt x="593090" y="46989"/>
                  </a:lnTo>
                  <a:close/>
                </a:path>
                <a:path w="1371600" h="1600200">
                  <a:moveTo>
                    <a:pt x="835659" y="0"/>
                  </a:moveTo>
                  <a:lnTo>
                    <a:pt x="797639" y="8393"/>
                  </a:lnTo>
                  <a:lnTo>
                    <a:pt x="762952" y="32861"/>
                  </a:lnTo>
                  <a:lnTo>
                    <a:pt x="733496" y="72349"/>
                  </a:lnTo>
                  <a:lnTo>
                    <a:pt x="711200" y="125729"/>
                  </a:lnTo>
                  <a:lnTo>
                    <a:pt x="1196102" y="125729"/>
                  </a:lnTo>
                  <a:lnTo>
                    <a:pt x="1185098" y="96143"/>
                  </a:lnTo>
                  <a:lnTo>
                    <a:pt x="1178439" y="85089"/>
                  </a:lnTo>
                  <a:lnTo>
                    <a:pt x="944879" y="85089"/>
                  </a:lnTo>
                  <a:lnTo>
                    <a:pt x="923170" y="49827"/>
                  </a:lnTo>
                  <a:lnTo>
                    <a:pt x="896937" y="23018"/>
                  </a:lnTo>
                  <a:lnTo>
                    <a:pt x="867370" y="5972"/>
                  </a:lnTo>
                  <a:lnTo>
                    <a:pt x="835659" y="0"/>
                  </a:lnTo>
                  <a:close/>
                </a:path>
                <a:path w="1371600" h="1600200">
                  <a:moveTo>
                    <a:pt x="1062990" y="0"/>
                  </a:moveTo>
                  <a:lnTo>
                    <a:pt x="1029176" y="5794"/>
                  </a:lnTo>
                  <a:lnTo>
                    <a:pt x="997267" y="22542"/>
                  </a:lnTo>
                  <a:lnTo>
                    <a:pt x="968692" y="49291"/>
                  </a:lnTo>
                  <a:lnTo>
                    <a:pt x="944879" y="85089"/>
                  </a:lnTo>
                  <a:lnTo>
                    <a:pt x="1178439" y="85089"/>
                  </a:lnTo>
                  <a:lnTo>
                    <a:pt x="1160938" y="56038"/>
                  </a:lnTo>
                  <a:lnTo>
                    <a:pt x="1131805" y="25776"/>
                  </a:lnTo>
                  <a:lnTo>
                    <a:pt x="1098791" y="6661"/>
                  </a:lnTo>
                  <a:lnTo>
                    <a:pt x="106299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33" name="object 26">
              <a:extLst>
                <a:ext uri="{FF2B5EF4-FFF2-40B4-BE49-F238E27FC236}">
                  <a16:creationId xmlns:a16="http://schemas.microsoft.com/office/drawing/2014/main" id="{23F6F014-4914-99FD-DBDE-4CB89C713E24}"/>
                </a:ext>
              </a:extLst>
            </p:cNvPr>
            <p:cNvSpPr/>
            <p:nvPr/>
          </p:nvSpPr>
          <p:spPr>
            <a:xfrm>
              <a:off x="7086599" y="2743200"/>
              <a:ext cx="1371600" cy="1600200"/>
            </a:xfrm>
            <a:custGeom>
              <a:avLst/>
              <a:gdLst/>
              <a:ahLst/>
              <a:cxnLst/>
              <a:rect l="l" t="t" r="r" b="b"/>
              <a:pathLst>
                <a:path w="1371600" h="1600200">
                  <a:moveTo>
                    <a:pt x="121920" y="529589"/>
                  </a:moveTo>
                  <a:lnTo>
                    <a:pt x="118472" y="476288"/>
                  </a:lnTo>
                  <a:lnTo>
                    <a:pt x="121545" y="424285"/>
                  </a:lnTo>
                  <a:lnTo>
                    <a:pt x="130481" y="374379"/>
                  </a:lnTo>
                  <a:lnTo>
                    <a:pt x="144621" y="327363"/>
                  </a:lnTo>
                  <a:lnTo>
                    <a:pt x="163307" y="284034"/>
                  </a:lnTo>
                  <a:lnTo>
                    <a:pt x="185879" y="245188"/>
                  </a:lnTo>
                  <a:lnTo>
                    <a:pt x="211681" y="211620"/>
                  </a:lnTo>
                  <a:lnTo>
                    <a:pt x="240053" y="184127"/>
                  </a:lnTo>
                  <a:lnTo>
                    <a:pt x="301876" y="150546"/>
                  </a:lnTo>
                  <a:lnTo>
                    <a:pt x="334009" y="146050"/>
                  </a:lnTo>
                  <a:lnTo>
                    <a:pt x="362485" y="148014"/>
                  </a:lnTo>
                  <a:lnTo>
                    <a:pt x="390366" y="157003"/>
                  </a:lnTo>
                  <a:lnTo>
                    <a:pt x="417056" y="171946"/>
                  </a:lnTo>
                  <a:lnTo>
                    <a:pt x="441959" y="191770"/>
                  </a:lnTo>
                  <a:lnTo>
                    <a:pt x="463285" y="142575"/>
                  </a:lnTo>
                  <a:lnTo>
                    <a:pt x="490037" y="102402"/>
                  </a:lnTo>
                  <a:lnTo>
                    <a:pt x="521238" y="72349"/>
                  </a:lnTo>
                  <a:lnTo>
                    <a:pt x="555914" y="53512"/>
                  </a:lnTo>
                  <a:lnTo>
                    <a:pt x="593090" y="46989"/>
                  </a:lnTo>
                  <a:lnTo>
                    <a:pt x="624760" y="54113"/>
                  </a:lnTo>
                  <a:lnTo>
                    <a:pt x="655954" y="69691"/>
                  </a:lnTo>
                  <a:lnTo>
                    <a:pt x="685244" y="93602"/>
                  </a:lnTo>
                  <a:lnTo>
                    <a:pt x="711200" y="125729"/>
                  </a:lnTo>
                  <a:lnTo>
                    <a:pt x="733504" y="72330"/>
                  </a:lnTo>
                  <a:lnTo>
                    <a:pt x="762952" y="32861"/>
                  </a:lnTo>
                  <a:lnTo>
                    <a:pt x="797639" y="8393"/>
                  </a:lnTo>
                  <a:lnTo>
                    <a:pt x="835659" y="0"/>
                  </a:lnTo>
                  <a:lnTo>
                    <a:pt x="867370" y="5972"/>
                  </a:lnTo>
                  <a:lnTo>
                    <a:pt x="896937" y="23018"/>
                  </a:lnTo>
                  <a:lnTo>
                    <a:pt x="923170" y="49827"/>
                  </a:lnTo>
                  <a:lnTo>
                    <a:pt x="944879" y="85089"/>
                  </a:lnTo>
                  <a:lnTo>
                    <a:pt x="968692" y="49291"/>
                  </a:lnTo>
                  <a:lnTo>
                    <a:pt x="997267" y="22542"/>
                  </a:lnTo>
                  <a:lnTo>
                    <a:pt x="1029176" y="5794"/>
                  </a:lnTo>
                  <a:lnTo>
                    <a:pt x="1062990" y="0"/>
                  </a:lnTo>
                  <a:lnTo>
                    <a:pt x="1098791" y="6661"/>
                  </a:lnTo>
                  <a:lnTo>
                    <a:pt x="1131805" y="25776"/>
                  </a:lnTo>
                  <a:lnTo>
                    <a:pt x="1160938" y="56038"/>
                  </a:lnTo>
                  <a:lnTo>
                    <a:pt x="1185098" y="96143"/>
                  </a:lnTo>
                  <a:lnTo>
                    <a:pt x="1203189" y="144785"/>
                  </a:lnTo>
                  <a:lnTo>
                    <a:pt x="1214120" y="200660"/>
                  </a:lnTo>
                  <a:lnTo>
                    <a:pt x="1247939" y="222502"/>
                  </a:lnTo>
                  <a:lnTo>
                    <a:pt x="1277667" y="255175"/>
                  </a:lnTo>
                  <a:lnTo>
                    <a:pt x="1302385" y="297021"/>
                  </a:lnTo>
                  <a:lnTo>
                    <a:pt x="1321176" y="346380"/>
                  </a:lnTo>
                  <a:lnTo>
                    <a:pt x="1333123" y="401596"/>
                  </a:lnTo>
                  <a:lnTo>
                    <a:pt x="1337309" y="461010"/>
                  </a:lnTo>
                  <a:lnTo>
                    <a:pt x="1336555" y="488374"/>
                  </a:lnTo>
                  <a:lnTo>
                    <a:pt x="1334134" y="515143"/>
                  </a:lnTo>
                  <a:lnTo>
                    <a:pt x="1329809" y="541198"/>
                  </a:lnTo>
                  <a:lnTo>
                    <a:pt x="1323340" y="566420"/>
                  </a:lnTo>
                  <a:lnTo>
                    <a:pt x="1343739" y="613608"/>
                  </a:lnTo>
                  <a:lnTo>
                    <a:pt x="1358900" y="664845"/>
                  </a:lnTo>
                  <a:lnTo>
                    <a:pt x="1368345" y="718939"/>
                  </a:lnTo>
                  <a:lnTo>
                    <a:pt x="1371600" y="774700"/>
                  </a:lnTo>
                  <a:lnTo>
                    <a:pt x="1368668" y="830268"/>
                  </a:lnTo>
                  <a:lnTo>
                    <a:pt x="1360185" y="883024"/>
                  </a:lnTo>
                  <a:lnTo>
                    <a:pt x="1346623" y="932227"/>
                  </a:lnTo>
                  <a:lnTo>
                    <a:pt x="1328451" y="977133"/>
                  </a:lnTo>
                  <a:lnTo>
                    <a:pt x="1306140" y="1017001"/>
                  </a:lnTo>
                  <a:lnTo>
                    <a:pt x="1280160" y="1051089"/>
                  </a:lnTo>
                  <a:lnTo>
                    <a:pt x="1250981" y="1078655"/>
                  </a:lnTo>
                  <a:lnTo>
                    <a:pt x="1184909" y="1111250"/>
                  </a:lnTo>
                  <a:lnTo>
                    <a:pt x="1181219" y="1170419"/>
                  </a:lnTo>
                  <a:lnTo>
                    <a:pt x="1170622" y="1225272"/>
                  </a:lnTo>
                  <a:lnTo>
                    <a:pt x="1153834" y="1274707"/>
                  </a:lnTo>
                  <a:lnTo>
                    <a:pt x="1131570" y="1317625"/>
                  </a:lnTo>
                  <a:lnTo>
                    <a:pt x="1104542" y="1352922"/>
                  </a:lnTo>
                  <a:lnTo>
                    <a:pt x="1073467" y="1379497"/>
                  </a:lnTo>
                  <a:lnTo>
                    <a:pt x="1039058" y="1396250"/>
                  </a:lnTo>
                  <a:lnTo>
                    <a:pt x="1002029" y="1402079"/>
                  </a:lnTo>
                  <a:lnTo>
                    <a:pt x="975856" y="1399043"/>
                  </a:lnTo>
                  <a:lnTo>
                    <a:pt x="950753" y="1390173"/>
                  </a:lnTo>
                  <a:lnTo>
                    <a:pt x="926842" y="1375826"/>
                  </a:lnTo>
                  <a:lnTo>
                    <a:pt x="904240" y="1356360"/>
                  </a:lnTo>
                  <a:lnTo>
                    <a:pt x="889377" y="1415053"/>
                  </a:lnTo>
                  <a:lnTo>
                    <a:pt x="868228" y="1467460"/>
                  </a:lnTo>
                  <a:lnTo>
                    <a:pt x="841658" y="1512581"/>
                  </a:lnTo>
                  <a:lnTo>
                    <a:pt x="810533" y="1549414"/>
                  </a:lnTo>
                  <a:lnTo>
                    <a:pt x="775721" y="1576962"/>
                  </a:lnTo>
                  <a:lnTo>
                    <a:pt x="738088" y="1594223"/>
                  </a:lnTo>
                  <a:lnTo>
                    <a:pt x="698500" y="1600200"/>
                  </a:lnTo>
                  <a:lnTo>
                    <a:pt x="656600" y="1593230"/>
                  </a:lnTo>
                  <a:lnTo>
                    <a:pt x="616894" y="1573093"/>
                  </a:lnTo>
                  <a:lnTo>
                    <a:pt x="580359" y="1540946"/>
                  </a:lnTo>
                  <a:lnTo>
                    <a:pt x="547969" y="1497949"/>
                  </a:lnTo>
                  <a:lnTo>
                    <a:pt x="520700" y="1445260"/>
                  </a:lnTo>
                  <a:lnTo>
                    <a:pt x="500895" y="1469191"/>
                  </a:lnTo>
                  <a:lnTo>
                    <a:pt x="485140" y="1487169"/>
                  </a:lnTo>
                  <a:lnTo>
                    <a:pt x="456049" y="1498480"/>
                  </a:lnTo>
                  <a:lnTo>
                    <a:pt x="396240" y="1502410"/>
                  </a:lnTo>
                  <a:lnTo>
                    <a:pt x="352571" y="1496389"/>
                  </a:lnTo>
                  <a:lnTo>
                    <a:pt x="311055" y="1478797"/>
                  </a:lnTo>
                  <a:lnTo>
                    <a:pt x="272573" y="1450339"/>
                  </a:lnTo>
                  <a:lnTo>
                    <a:pt x="238007" y="1411722"/>
                  </a:lnTo>
                  <a:lnTo>
                    <a:pt x="208238" y="1363650"/>
                  </a:lnTo>
                  <a:lnTo>
                    <a:pt x="184150" y="1306829"/>
                  </a:lnTo>
                  <a:lnTo>
                    <a:pt x="143646" y="1299787"/>
                  </a:lnTo>
                  <a:lnTo>
                    <a:pt x="109253" y="1282681"/>
                  </a:lnTo>
                  <a:lnTo>
                    <a:pt x="81013" y="1256644"/>
                  </a:lnTo>
                  <a:lnTo>
                    <a:pt x="58971" y="1222810"/>
                  </a:lnTo>
                  <a:lnTo>
                    <a:pt x="43172" y="1182310"/>
                  </a:lnTo>
                  <a:lnTo>
                    <a:pt x="33660" y="1136279"/>
                  </a:lnTo>
                  <a:lnTo>
                    <a:pt x="30479" y="1085850"/>
                  </a:lnTo>
                  <a:lnTo>
                    <a:pt x="32841" y="1044753"/>
                  </a:lnTo>
                  <a:lnTo>
                    <a:pt x="39846" y="1005681"/>
                  </a:lnTo>
                  <a:lnTo>
                    <a:pt x="51375" y="969228"/>
                  </a:lnTo>
                  <a:lnTo>
                    <a:pt x="67309" y="935989"/>
                  </a:lnTo>
                  <a:lnTo>
                    <a:pt x="38576" y="903247"/>
                  </a:lnTo>
                  <a:lnTo>
                    <a:pt x="17462" y="859789"/>
                  </a:lnTo>
                  <a:lnTo>
                    <a:pt x="4445" y="807759"/>
                  </a:lnTo>
                  <a:lnTo>
                    <a:pt x="0" y="749300"/>
                  </a:lnTo>
                  <a:lnTo>
                    <a:pt x="4268" y="694660"/>
                  </a:lnTo>
                  <a:lnTo>
                    <a:pt x="16368" y="644924"/>
                  </a:lnTo>
                  <a:lnTo>
                    <a:pt x="35242" y="601821"/>
                  </a:lnTo>
                  <a:lnTo>
                    <a:pt x="59831" y="567078"/>
                  </a:lnTo>
                  <a:lnTo>
                    <a:pt x="89076" y="542425"/>
                  </a:lnTo>
                  <a:lnTo>
                    <a:pt x="121920" y="529589"/>
                  </a:lnTo>
                  <a:close/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121920" y="529589"/>
                  </a:moveTo>
                  <a:lnTo>
                    <a:pt x="124221" y="544056"/>
                  </a:lnTo>
                  <a:lnTo>
                    <a:pt x="127000" y="558641"/>
                  </a:lnTo>
                  <a:lnTo>
                    <a:pt x="129778" y="572988"/>
                  </a:lnTo>
                  <a:lnTo>
                    <a:pt x="132079" y="586739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441959" y="191770"/>
                  </a:moveTo>
                  <a:lnTo>
                    <a:pt x="453747" y="203140"/>
                  </a:lnTo>
                  <a:lnTo>
                    <a:pt x="465772" y="216058"/>
                  </a:lnTo>
                  <a:lnTo>
                    <a:pt x="477321" y="230167"/>
                  </a:lnTo>
                  <a:lnTo>
                    <a:pt x="487679" y="245110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711200" y="125729"/>
                  </a:moveTo>
                  <a:lnTo>
                    <a:pt x="707826" y="137795"/>
                  </a:lnTo>
                  <a:lnTo>
                    <a:pt x="705167" y="150812"/>
                  </a:lnTo>
                  <a:lnTo>
                    <a:pt x="702984" y="164306"/>
                  </a:lnTo>
                  <a:lnTo>
                    <a:pt x="701040" y="177800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944879" y="85089"/>
                  </a:moveTo>
                  <a:lnTo>
                    <a:pt x="938113" y="99476"/>
                  </a:lnTo>
                  <a:lnTo>
                    <a:pt x="932656" y="115411"/>
                  </a:lnTo>
                  <a:lnTo>
                    <a:pt x="927913" y="132060"/>
                  </a:lnTo>
                  <a:lnTo>
                    <a:pt x="923290" y="148589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1214120" y="200660"/>
                  </a:moveTo>
                  <a:lnTo>
                    <a:pt x="1215806" y="212863"/>
                  </a:lnTo>
                  <a:lnTo>
                    <a:pt x="1218088" y="227806"/>
                  </a:lnTo>
                  <a:lnTo>
                    <a:pt x="1219656" y="241557"/>
                  </a:lnTo>
                  <a:lnTo>
                    <a:pt x="1219200" y="250189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1323340" y="566420"/>
                  </a:moveTo>
                  <a:lnTo>
                    <a:pt x="1314231" y="594221"/>
                  </a:lnTo>
                  <a:lnTo>
                    <a:pt x="1303813" y="620236"/>
                  </a:lnTo>
                  <a:lnTo>
                    <a:pt x="1291728" y="644108"/>
                  </a:lnTo>
                  <a:lnTo>
                    <a:pt x="1277620" y="665479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1184909" y="1111250"/>
                  </a:moveTo>
                  <a:lnTo>
                    <a:pt x="1177901" y="1028700"/>
                  </a:lnTo>
                  <a:lnTo>
                    <a:pt x="1164590" y="977900"/>
                  </a:lnTo>
                  <a:lnTo>
                    <a:pt x="1144081" y="927523"/>
                  </a:lnTo>
                  <a:lnTo>
                    <a:pt x="1115883" y="882650"/>
                  </a:lnTo>
                  <a:lnTo>
                    <a:pt x="1079500" y="848360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904240" y="1356360"/>
                  </a:moveTo>
                  <a:lnTo>
                    <a:pt x="907415" y="1338480"/>
                  </a:lnTo>
                  <a:lnTo>
                    <a:pt x="909637" y="1320958"/>
                  </a:lnTo>
                  <a:lnTo>
                    <a:pt x="911383" y="1303674"/>
                  </a:lnTo>
                  <a:lnTo>
                    <a:pt x="913129" y="1286510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521970" y="1445260"/>
                  </a:moveTo>
                  <a:lnTo>
                    <a:pt x="515004" y="1430317"/>
                  </a:lnTo>
                  <a:lnTo>
                    <a:pt x="509111" y="1414303"/>
                  </a:lnTo>
                  <a:lnTo>
                    <a:pt x="503932" y="1397575"/>
                  </a:lnTo>
                  <a:lnTo>
                    <a:pt x="499109" y="1380489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184150" y="1306829"/>
                  </a:moveTo>
                  <a:lnTo>
                    <a:pt x="192920" y="1303932"/>
                  </a:lnTo>
                  <a:lnTo>
                    <a:pt x="201929" y="1300797"/>
                  </a:lnTo>
                  <a:lnTo>
                    <a:pt x="210939" y="1297185"/>
                  </a:lnTo>
                  <a:lnTo>
                    <a:pt x="219709" y="1292860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67309" y="935989"/>
                  </a:moveTo>
                  <a:lnTo>
                    <a:pt x="84117" y="949682"/>
                  </a:lnTo>
                  <a:lnTo>
                    <a:pt x="102711" y="960754"/>
                  </a:lnTo>
                  <a:lnTo>
                    <a:pt x="123924" y="967065"/>
                  </a:lnTo>
                  <a:lnTo>
                    <a:pt x="148590" y="966470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34" name="object 27">
              <a:extLst>
                <a:ext uri="{FF2B5EF4-FFF2-40B4-BE49-F238E27FC236}">
                  <a16:creationId xmlns:a16="http://schemas.microsoft.com/office/drawing/2014/main" id="{DECA236D-0CCC-6D44-4046-AC78FC959ACC}"/>
                </a:ext>
              </a:extLst>
            </p:cNvPr>
            <p:cNvSpPr/>
            <p:nvPr/>
          </p:nvSpPr>
          <p:spPr>
            <a:xfrm>
              <a:off x="6172199" y="320040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5334" y="3036"/>
                  </a:lnTo>
                  <a:lnTo>
                    <a:pt x="250031" y="11906"/>
                  </a:lnTo>
                  <a:lnTo>
                    <a:pt x="207347" y="26253"/>
                  </a:lnTo>
                  <a:lnTo>
                    <a:pt x="167639" y="45720"/>
                  </a:lnTo>
                  <a:lnTo>
                    <a:pt x="131266" y="69949"/>
                  </a:lnTo>
                  <a:lnTo>
                    <a:pt x="98583" y="98583"/>
                  </a:lnTo>
                  <a:lnTo>
                    <a:pt x="69949" y="131266"/>
                  </a:lnTo>
                  <a:lnTo>
                    <a:pt x="45719" y="167640"/>
                  </a:lnTo>
                  <a:lnTo>
                    <a:pt x="26253" y="207347"/>
                  </a:lnTo>
                  <a:lnTo>
                    <a:pt x="11906" y="250031"/>
                  </a:lnTo>
                  <a:lnTo>
                    <a:pt x="3036" y="295334"/>
                  </a:lnTo>
                  <a:lnTo>
                    <a:pt x="0" y="342900"/>
                  </a:lnTo>
                  <a:lnTo>
                    <a:pt x="3036" y="390465"/>
                  </a:lnTo>
                  <a:lnTo>
                    <a:pt x="11906" y="435768"/>
                  </a:lnTo>
                  <a:lnTo>
                    <a:pt x="26253" y="478452"/>
                  </a:lnTo>
                  <a:lnTo>
                    <a:pt x="45720" y="518160"/>
                  </a:lnTo>
                  <a:lnTo>
                    <a:pt x="69949" y="554533"/>
                  </a:lnTo>
                  <a:lnTo>
                    <a:pt x="98583" y="587216"/>
                  </a:lnTo>
                  <a:lnTo>
                    <a:pt x="131266" y="615850"/>
                  </a:lnTo>
                  <a:lnTo>
                    <a:pt x="167640" y="640080"/>
                  </a:lnTo>
                  <a:lnTo>
                    <a:pt x="207347" y="659546"/>
                  </a:lnTo>
                  <a:lnTo>
                    <a:pt x="250031" y="673893"/>
                  </a:lnTo>
                  <a:lnTo>
                    <a:pt x="295334" y="682763"/>
                  </a:lnTo>
                  <a:lnTo>
                    <a:pt x="342900" y="685800"/>
                  </a:lnTo>
                  <a:lnTo>
                    <a:pt x="390465" y="682763"/>
                  </a:lnTo>
                  <a:lnTo>
                    <a:pt x="435768" y="673893"/>
                  </a:lnTo>
                  <a:lnTo>
                    <a:pt x="478452" y="659546"/>
                  </a:lnTo>
                  <a:lnTo>
                    <a:pt x="518159" y="640079"/>
                  </a:lnTo>
                  <a:lnTo>
                    <a:pt x="554533" y="615850"/>
                  </a:lnTo>
                  <a:lnTo>
                    <a:pt x="587216" y="587216"/>
                  </a:lnTo>
                  <a:lnTo>
                    <a:pt x="615850" y="554533"/>
                  </a:lnTo>
                  <a:lnTo>
                    <a:pt x="640079" y="518159"/>
                  </a:lnTo>
                  <a:lnTo>
                    <a:pt x="659546" y="478452"/>
                  </a:lnTo>
                  <a:lnTo>
                    <a:pt x="673893" y="435768"/>
                  </a:lnTo>
                  <a:lnTo>
                    <a:pt x="682763" y="390465"/>
                  </a:lnTo>
                  <a:lnTo>
                    <a:pt x="685800" y="342900"/>
                  </a:lnTo>
                  <a:lnTo>
                    <a:pt x="682763" y="295334"/>
                  </a:lnTo>
                  <a:lnTo>
                    <a:pt x="673893" y="250031"/>
                  </a:lnTo>
                  <a:lnTo>
                    <a:pt x="659546" y="207347"/>
                  </a:lnTo>
                  <a:lnTo>
                    <a:pt x="640079" y="167639"/>
                  </a:lnTo>
                  <a:lnTo>
                    <a:pt x="615850" y="131266"/>
                  </a:lnTo>
                  <a:lnTo>
                    <a:pt x="587216" y="98583"/>
                  </a:lnTo>
                  <a:lnTo>
                    <a:pt x="554533" y="69949"/>
                  </a:lnTo>
                  <a:lnTo>
                    <a:pt x="518159" y="45719"/>
                  </a:lnTo>
                  <a:lnTo>
                    <a:pt x="478452" y="26253"/>
                  </a:lnTo>
                  <a:lnTo>
                    <a:pt x="435768" y="11906"/>
                  </a:lnTo>
                  <a:lnTo>
                    <a:pt x="390465" y="3036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35" name="object 28">
              <a:extLst>
                <a:ext uri="{FF2B5EF4-FFF2-40B4-BE49-F238E27FC236}">
                  <a16:creationId xmlns:a16="http://schemas.microsoft.com/office/drawing/2014/main" id="{9DBC956F-5FF4-C85C-ECD9-87EB7843CA6D}"/>
                </a:ext>
              </a:extLst>
            </p:cNvPr>
            <p:cNvSpPr/>
            <p:nvPr/>
          </p:nvSpPr>
          <p:spPr>
            <a:xfrm>
              <a:off x="6172199" y="320040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390465" y="3036"/>
                  </a:lnTo>
                  <a:lnTo>
                    <a:pt x="435768" y="11906"/>
                  </a:lnTo>
                  <a:lnTo>
                    <a:pt x="478452" y="26253"/>
                  </a:lnTo>
                  <a:lnTo>
                    <a:pt x="518159" y="45719"/>
                  </a:lnTo>
                  <a:lnTo>
                    <a:pt x="554533" y="69949"/>
                  </a:lnTo>
                  <a:lnTo>
                    <a:pt x="587216" y="98583"/>
                  </a:lnTo>
                  <a:lnTo>
                    <a:pt x="615850" y="131266"/>
                  </a:lnTo>
                  <a:lnTo>
                    <a:pt x="640079" y="167639"/>
                  </a:lnTo>
                  <a:lnTo>
                    <a:pt x="659546" y="207347"/>
                  </a:lnTo>
                  <a:lnTo>
                    <a:pt x="673893" y="250031"/>
                  </a:lnTo>
                  <a:lnTo>
                    <a:pt x="682763" y="295334"/>
                  </a:lnTo>
                  <a:lnTo>
                    <a:pt x="685800" y="342900"/>
                  </a:lnTo>
                  <a:lnTo>
                    <a:pt x="682763" y="390465"/>
                  </a:lnTo>
                  <a:lnTo>
                    <a:pt x="673893" y="435768"/>
                  </a:lnTo>
                  <a:lnTo>
                    <a:pt x="659546" y="478452"/>
                  </a:lnTo>
                  <a:lnTo>
                    <a:pt x="640079" y="518159"/>
                  </a:lnTo>
                  <a:lnTo>
                    <a:pt x="615850" y="554533"/>
                  </a:lnTo>
                  <a:lnTo>
                    <a:pt x="587216" y="587216"/>
                  </a:lnTo>
                  <a:lnTo>
                    <a:pt x="554533" y="615850"/>
                  </a:lnTo>
                  <a:lnTo>
                    <a:pt x="518159" y="640079"/>
                  </a:lnTo>
                  <a:lnTo>
                    <a:pt x="478452" y="659546"/>
                  </a:lnTo>
                  <a:lnTo>
                    <a:pt x="435768" y="673893"/>
                  </a:lnTo>
                  <a:lnTo>
                    <a:pt x="390465" y="682763"/>
                  </a:lnTo>
                  <a:lnTo>
                    <a:pt x="342900" y="685800"/>
                  </a:lnTo>
                  <a:lnTo>
                    <a:pt x="295334" y="682763"/>
                  </a:lnTo>
                  <a:lnTo>
                    <a:pt x="250031" y="673893"/>
                  </a:lnTo>
                  <a:lnTo>
                    <a:pt x="207347" y="659546"/>
                  </a:lnTo>
                  <a:lnTo>
                    <a:pt x="167640" y="640080"/>
                  </a:lnTo>
                  <a:lnTo>
                    <a:pt x="131266" y="615850"/>
                  </a:lnTo>
                  <a:lnTo>
                    <a:pt x="98583" y="587216"/>
                  </a:lnTo>
                  <a:lnTo>
                    <a:pt x="69949" y="554533"/>
                  </a:lnTo>
                  <a:lnTo>
                    <a:pt x="45720" y="518160"/>
                  </a:lnTo>
                  <a:lnTo>
                    <a:pt x="26253" y="478452"/>
                  </a:lnTo>
                  <a:lnTo>
                    <a:pt x="11906" y="435768"/>
                  </a:lnTo>
                  <a:lnTo>
                    <a:pt x="3036" y="390465"/>
                  </a:lnTo>
                  <a:lnTo>
                    <a:pt x="0" y="342900"/>
                  </a:lnTo>
                  <a:lnTo>
                    <a:pt x="3036" y="295334"/>
                  </a:lnTo>
                  <a:lnTo>
                    <a:pt x="11906" y="250031"/>
                  </a:lnTo>
                  <a:lnTo>
                    <a:pt x="26253" y="207347"/>
                  </a:lnTo>
                  <a:lnTo>
                    <a:pt x="45719" y="167640"/>
                  </a:lnTo>
                  <a:lnTo>
                    <a:pt x="69949" y="131266"/>
                  </a:lnTo>
                  <a:lnTo>
                    <a:pt x="98583" y="98583"/>
                  </a:lnTo>
                  <a:lnTo>
                    <a:pt x="131266" y="69949"/>
                  </a:lnTo>
                  <a:lnTo>
                    <a:pt x="167639" y="45720"/>
                  </a:lnTo>
                  <a:lnTo>
                    <a:pt x="207347" y="26253"/>
                  </a:lnTo>
                  <a:lnTo>
                    <a:pt x="250031" y="11906"/>
                  </a:lnTo>
                  <a:lnTo>
                    <a:pt x="295334" y="3036"/>
                  </a:lnTo>
                  <a:lnTo>
                    <a:pt x="342900" y="0"/>
                  </a:lnTo>
                  <a:close/>
                </a:path>
                <a:path w="685800" h="685800">
                  <a:moveTo>
                    <a:pt x="0" y="0"/>
                  </a:moveTo>
                  <a:lnTo>
                    <a:pt x="0" y="0"/>
                  </a:lnTo>
                </a:path>
                <a:path w="685800" h="685800">
                  <a:moveTo>
                    <a:pt x="685800" y="685800"/>
                  </a:moveTo>
                  <a:lnTo>
                    <a:pt x="685800" y="68580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36" name="object 29">
              <a:extLst>
                <a:ext uri="{FF2B5EF4-FFF2-40B4-BE49-F238E27FC236}">
                  <a16:creationId xmlns:a16="http://schemas.microsoft.com/office/drawing/2014/main" id="{C6AF969F-9FF9-904A-EC2C-94CCC1EED33D}"/>
                </a:ext>
              </a:extLst>
            </p:cNvPr>
            <p:cNvSpPr/>
            <p:nvPr/>
          </p:nvSpPr>
          <p:spPr>
            <a:xfrm>
              <a:off x="8778240" y="320040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5334" y="3036"/>
                  </a:lnTo>
                  <a:lnTo>
                    <a:pt x="250031" y="11906"/>
                  </a:lnTo>
                  <a:lnTo>
                    <a:pt x="207347" y="26253"/>
                  </a:lnTo>
                  <a:lnTo>
                    <a:pt x="167640" y="45720"/>
                  </a:lnTo>
                  <a:lnTo>
                    <a:pt x="131266" y="69949"/>
                  </a:lnTo>
                  <a:lnTo>
                    <a:pt x="98583" y="98583"/>
                  </a:lnTo>
                  <a:lnTo>
                    <a:pt x="69949" y="131266"/>
                  </a:lnTo>
                  <a:lnTo>
                    <a:pt x="45720" y="167640"/>
                  </a:lnTo>
                  <a:lnTo>
                    <a:pt x="26253" y="207347"/>
                  </a:lnTo>
                  <a:lnTo>
                    <a:pt x="11906" y="250031"/>
                  </a:lnTo>
                  <a:lnTo>
                    <a:pt x="3036" y="295334"/>
                  </a:lnTo>
                  <a:lnTo>
                    <a:pt x="0" y="342900"/>
                  </a:lnTo>
                  <a:lnTo>
                    <a:pt x="3036" y="390465"/>
                  </a:lnTo>
                  <a:lnTo>
                    <a:pt x="11906" y="435768"/>
                  </a:lnTo>
                  <a:lnTo>
                    <a:pt x="26253" y="478452"/>
                  </a:lnTo>
                  <a:lnTo>
                    <a:pt x="45719" y="518160"/>
                  </a:lnTo>
                  <a:lnTo>
                    <a:pt x="69949" y="554533"/>
                  </a:lnTo>
                  <a:lnTo>
                    <a:pt x="98583" y="587216"/>
                  </a:lnTo>
                  <a:lnTo>
                    <a:pt x="131266" y="615850"/>
                  </a:lnTo>
                  <a:lnTo>
                    <a:pt x="167639" y="640080"/>
                  </a:lnTo>
                  <a:lnTo>
                    <a:pt x="207347" y="659546"/>
                  </a:lnTo>
                  <a:lnTo>
                    <a:pt x="250031" y="673893"/>
                  </a:lnTo>
                  <a:lnTo>
                    <a:pt x="295334" y="682763"/>
                  </a:lnTo>
                  <a:lnTo>
                    <a:pt x="342900" y="685800"/>
                  </a:lnTo>
                  <a:lnTo>
                    <a:pt x="390465" y="682763"/>
                  </a:lnTo>
                  <a:lnTo>
                    <a:pt x="435768" y="673893"/>
                  </a:lnTo>
                  <a:lnTo>
                    <a:pt x="478452" y="659546"/>
                  </a:lnTo>
                  <a:lnTo>
                    <a:pt x="518159" y="640079"/>
                  </a:lnTo>
                  <a:lnTo>
                    <a:pt x="554533" y="615850"/>
                  </a:lnTo>
                  <a:lnTo>
                    <a:pt x="587216" y="587216"/>
                  </a:lnTo>
                  <a:lnTo>
                    <a:pt x="615850" y="554533"/>
                  </a:lnTo>
                  <a:lnTo>
                    <a:pt x="640079" y="518159"/>
                  </a:lnTo>
                  <a:lnTo>
                    <a:pt x="659546" y="478452"/>
                  </a:lnTo>
                  <a:lnTo>
                    <a:pt x="673893" y="435768"/>
                  </a:lnTo>
                  <a:lnTo>
                    <a:pt x="682763" y="390465"/>
                  </a:lnTo>
                  <a:lnTo>
                    <a:pt x="685800" y="342900"/>
                  </a:lnTo>
                  <a:lnTo>
                    <a:pt x="682763" y="295334"/>
                  </a:lnTo>
                  <a:lnTo>
                    <a:pt x="673893" y="250031"/>
                  </a:lnTo>
                  <a:lnTo>
                    <a:pt x="659546" y="207347"/>
                  </a:lnTo>
                  <a:lnTo>
                    <a:pt x="640079" y="167639"/>
                  </a:lnTo>
                  <a:lnTo>
                    <a:pt x="615850" y="131266"/>
                  </a:lnTo>
                  <a:lnTo>
                    <a:pt x="587216" y="98583"/>
                  </a:lnTo>
                  <a:lnTo>
                    <a:pt x="554533" y="69949"/>
                  </a:lnTo>
                  <a:lnTo>
                    <a:pt x="518159" y="45719"/>
                  </a:lnTo>
                  <a:lnTo>
                    <a:pt x="478452" y="26253"/>
                  </a:lnTo>
                  <a:lnTo>
                    <a:pt x="435768" y="11906"/>
                  </a:lnTo>
                  <a:lnTo>
                    <a:pt x="390465" y="3036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37" name="object 30">
              <a:extLst>
                <a:ext uri="{FF2B5EF4-FFF2-40B4-BE49-F238E27FC236}">
                  <a16:creationId xmlns:a16="http://schemas.microsoft.com/office/drawing/2014/main" id="{62F39A9A-7B1F-A29D-FE99-EE5ABB44E860}"/>
                </a:ext>
              </a:extLst>
            </p:cNvPr>
            <p:cNvSpPr/>
            <p:nvPr/>
          </p:nvSpPr>
          <p:spPr>
            <a:xfrm>
              <a:off x="8778240" y="320040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390465" y="3036"/>
                  </a:lnTo>
                  <a:lnTo>
                    <a:pt x="435768" y="11906"/>
                  </a:lnTo>
                  <a:lnTo>
                    <a:pt x="478452" y="26253"/>
                  </a:lnTo>
                  <a:lnTo>
                    <a:pt x="518159" y="45719"/>
                  </a:lnTo>
                  <a:lnTo>
                    <a:pt x="554533" y="69949"/>
                  </a:lnTo>
                  <a:lnTo>
                    <a:pt x="587216" y="98583"/>
                  </a:lnTo>
                  <a:lnTo>
                    <a:pt x="615850" y="131266"/>
                  </a:lnTo>
                  <a:lnTo>
                    <a:pt x="640079" y="167639"/>
                  </a:lnTo>
                  <a:lnTo>
                    <a:pt x="659546" y="207347"/>
                  </a:lnTo>
                  <a:lnTo>
                    <a:pt x="673893" y="250031"/>
                  </a:lnTo>
                  <a:lnTo>
                    <a:pt x="682763" y="295334"/>
                  </a:lnTo>
                  <a:lnTo>
                    <a:pt x="685800" y="342900"/>
                  </a:lnTo>
                  <a:lnTo>
                    <a:pt x="682763" y="390465"/>
                  </a:lnTo>
                  <a:lnTo>
                    <a:pt x="673893" y="435768"/>
                  </a:lnTo>
                  <a:lnTo>
                    <a:pt x="659546" y="478452"/>
                  </a:lnTo>
                  <a:lnTo>
                    <a:pt x="640079" y="518159"/>
                  </a:lnTo>
                  <a:lnTo>
                    <a:pt x="615850" y="554533"/>
                  </a:lnTo>
                  <a:lnTo>
                    <a:pt x="587216" y="587216"/>
                  </a:lnTo>
                  <a:lnTo>
                    <a:pt x="554533" y="615850"/>
                  </a:lnTo>
                  <a:lnTo>
                    <a:pt x="518159" y="640079"/>
                  </a:lnTo>
                  <a:lnTo>
                    <a:pt x="478452" y="659546"/>
                  </a:lnTo>
                  <a:lnTo>
                    <a:pt x="435768" y="673893"/>
                  </a:lnTo>
                  <a:lnTo>
                    <a:pt x="390465" y="682763"/>
                  </a:lnTo>
                  <a:lnTo>
                    <a:pt x="342900" y="685800"/>
                  </a:lnTo>
                  <a:lnTo>
                    <a:pt x="295334" y="682763"/>
                  </a:lnTo>
                  <a:lnTo>
                    <a:pt x="250031" y="673893"/>
                  </a:lnTo>
                  <a:lnTo>
                    <a:pt x="207347" y="659546"/>
                  </a:lnTo>
                  <a:lnTo>
                    <a:pt x="167639" y="640080"/>
                  </a:lnTo>
                  <a:lnTo>
                    <a:pt x="131266" y="615850"/>
                  </a:lnTo>
                  <a:lnTo>
                    <a:pt x="98583" y="587216"/>
                  </a:lnTo>
                  <a:lnTo>
                    <a:pt x="69949" y="554533"/>
                  </a:lnTo>
                  <a:lnTo>
                    <a:pt x="45719" y="518160"/>
                  </a:lnTo>
                  <a:lnTo>
                    <a:pt x="26253" y="478452"/>
                  </a:lnTo>
                  <a:lnTo>
                    <a:pt x="11906" y="435768"/>
                  </a:lnTo>
                  <a:lnTo>
                    <a:pt x="3036" y="390465"/>
                  </a:lnTo>
                  <a:lnTo>
                    <a:pt x="0" y="342900"/>
                  </a:lnTo>
                  <a:lnTo>
                    <a:pt x="3036" y="295334"/>
                  </a:lnTo>
                  <a:lnTo>
                    <a:pt x="11906" y="250031"/>
                  </a:lnTo>
                  <a:lnTo>
                    <a:pt x="26253" y="207347"/>
                  </a:lnTo>
                  <a:lnTo>
                    <a:pt x="45720" y="167640"/>
                  </a:lnTo>
                  <a:lnTo>
                    <a:pt x="69949" y="131266"/>
                  </a:lnTo>
                  <a:lnTo>
                    <a:pt x="98583" y="98583"/>
                  </a:lnTo>
                  <a:lnTo>
                    <a:pt x="131266" y="69949"/>
                  </a:lnTo>
                  <a:lnTo>
                    <a:pt x="167640" y="45720"/>
                  </a:lnTo>
                  <a:lnTo>
                    <a:pt x="207347" y="26253"/>
                  </a:lnTo>
                  <a:lnTo>
                    <a:pt x="250031" y="11906"/>
                  </a:lnTo>
                  <a:lnTo>
                    <a:pt x="295334" y="3036"/>
                  </a:lnTo>
                  <a:lnTo>
                    <a:pt x="342900" y="0"/>
                  </a:lnTo>
                  <a:close/>
                </a:path>
                <a:path w="685800" h="685800">
                  <a:moveTo>
                    <a:pt x="0" y="0"/>
                  </a:moveTo>
                  <a:lnTo>
                    <a:pt x="0" y="0"/>
                  </a:lnTo>
                </a:path>
                <a:path w="685800" h="685800">
                  <a:moveTo>
                    <a:pt x="685800" y="685800"/>
                  </a:moveTo>
                  <a:lnTo>
                    <a:pt x="685800" y="68580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38" name="object 31">
              <a:extLst>
                <a:ext uri="{FF2B5EF4-FFF2-40B4-BE49-F238E27FC236}">
                  <a16:creationId xmlns:a16="http://schemas.microsoft.com/office/drawing/2014/main" id="{E4C81705-E91E-2E24-494F-A10A8FFFEAA6}"/>
                </a:ext>
              </a:extLst>
            </p:cNvPr>
            <p:cNvSpPr/>
            <p:nvPr/>
          </p:nvSpPr>
          <p:spPr>
            <a:xfrm>
              <a:off x="8846820" y="3268980"/>
              <a:ext cx="548640" cy="548640"/>
            </a:xfrm>
            <a:custGeom>
              <a:avLst/>
              <a:gdLst/>
              <a:ahLst/>
              <a:cxnLst/>
              <a:rect l="l" t="t" r="r" b="b"/>
              <a:pathLst>
                <a:path w="548640" h="548639">
                  <a:moveTo>
                    <a:pt x="274320" y="0"/>
                  </a:moveTo>
                  <a:lnTo>
                    <a:pt x="223770" y="4264"/>
                  </a:lnTo>
                  <a:lnTo>
                    <a:pt x="176702" y="16619"/>
                  </a:lnTo>
                  <a:lnTo>
                    <a:pt x="133773" y="36406"/>
                  </a:lnTo>
                  <a:lnTo>
                    <a:pt x="95641" y="62966"/>
                  </a:lnTo>
                  <a:lnTo>
                    <a:pt x="62966" y="95641"/>
                  </a:lnTo>
                  <a:lnTo>
                    <a:pt x="36406" y="133773"/>
                  </a:lnTo>
                  <a:lnTo>
                    <a:pt x="16619" y="176702"/>
                  </a:lnTo>
                  <a:lnTo>
                    <a:pt x="4264" y="223770"/>
                  </a:lnTo>
                  <a:lnTo>
                    <a:pt x="0" y="274320"/>
                  </a:lnTo>
                  <a:lnTo>
                    <a:pt x="4264" y="324534"/>
                  </a:lnTo>
                  <a:lnTo>
                    <a:pt x="16619" y="371425"/>
                  </a:lnTo>
                  <a:lnTo>
                    <a:pt x="36406" y="414302"/>
                  </a:lnTo>
                  <a:lnTo>
                    <a:pt x="62966" y="452475"/>
                  </a:lnTo>
                  <a:lnTo>
                    <a:pt x="95641" y="485254"/>
                  </a:lnTo>
                  <a:lnTo>
                    <a:pt x="133773" y="511951"/>
                  </a:lnTo>
                  <a:lnTo>
                    <a:pt x="176702" y="531873"/>
                  </a:lnTo>
                  <a:lnTo>
                    <a:pt x="223770" y="544333"/>
                  </a:lnTo>
                  <a:lnTo>
                    <a:pt x="274320" y="548640"/>
                  </a:lnTo>
                  <a:lnTo>
                    <a:pt x="324534" y="544333"/>
                  </a:lnTo>
                  <a:lnTo>
                    <a:pt x="371425" y="531873"/>
                  </a:lnTo>
                  <a:lnTo>
                    <a:pt x="414302" y="511951"/>
                  </a:lnTo>
                  <a:lnTo>
                    <a:pt x="452475" y="485254"/>
                  </a:lnTo>
                  <a:lnTo>
                    <a:pt x="485254" y="452475"/>
                  </a:lnTo>
                  <a:lnTo>
                    <a:pt x="511951" y="414302"/>
                  </a:lnTo>
                  <a:lnTo>
                    <a:pt x="531873" y="371425"/>
                  </a:lnTo>
                  <a:lnTo>
                    <a:pt x="544333" y="324534"/>
                  </a:lnTo>
                  <a:lnTo>
                    <a:pt x="548639" y="274320"/>
                  </a:lnTo>
                  <a:lnTo>
                    <a:pt x="544333" y="223770"/>
                  </a:lnTo>
                  <a:lnTo>
                    <a:pt x="531873" y="176702"/>
                  </a:lnTo>
                  <a:lnTo>
                    <a:pt x="511951" y="133773"/>
                  </a:lnTo>
                  <a:lnTo>
                    <a:pt x="485254" y="95641"/>
                  </a:lnTo>
                  <a:lnTo>
                    <a:pt x="452475" y="62966"/>
                  </a:lnTo>
                  <a:lnTo>
                    <a:pt x="414302" y="36406"/>
                  </a:lnTo>
                  <a:lnTo>
                    <a:pt x="371425" y="16619"/>
                  </a:lnTo>
                  <a:lnTo>
                    <a:pt x="324534" y="4264"/>
                  </a:lnTo>
                  <a:lnTo>
                    <a:pt x="2743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39" name="object 32">
              <a:extLst>
                <a:ext uri="{FF2B5EF4-FFF2-40B4-BE49-F238E27FC236}">
                  <a16:creationId xmlns:a16="http://schemas.microsoft.com/office/drawing/2014/main" id="{8FC2245F-F84E-E921-F583-7E8E7146A781}"/>
                </a:ext>
              </a:extLst>
            </p:cNvPr>
            <p:cNvSpPr/>
            <p:nvPr/>
          </p:nvSpPr>
          <p:spPr>
            <a:xfrm>
              <a:off x="8846820" y="3268980"/>
              <a:ext cx="548640" cy="548640"/>
            </a:xfrm>
            <a:custGeom>
              <a:avLst/>
              <a:gdLst/>
              <a:ahLst/>
              <a:cxnLst/>
              <a:rect l="l" t="t" r="r" b="b"/>
              <a:pathLst>
                <a:path w="548640" h="548639">
                  <a:moveTo>
                    <a:pt x="274320" y="0"/>
                  </a:moveTo>
                  <a:lnTo>
                    <a:pt x="324534" y="4264"/>
                  </a:lnTo>
                  <a:lnTo>
                    <a:pt x="371425" y="16619"/>
                  </a:lnTo>
                  <a:lnTo>
                    <a:pt x="414302" y="36406"/>
                  </a:lnTo>
                  <a:lnTo>
                    <a:pt x="452475" y="62966"/>
                  </a:lnTo>
                  <a:lnTo>
                    <a:pt x="485254" y="95641"/>
                  </a:lnTo>
                  <a:lnTo>
                    <a:pt x="511951" y="133773"/>
                  </a:lnTo>
                  <a:lnTo>
                    <a:pt x="531873" y="176702"/>
                  </a:lnTo>
                  <a:lnTo>
                    <a:pt x="544333" y="223770"/>
                  </a:lnTo>
                  <a:lnTo>
                    <a:pt x="548639" y="274320"/>
                  </a:lnTo>
                  <a:lnTo>
                    <a:pt x="544333" y="324534"/>
                  </a:lnTo>
                  <a:lnTo>
                    <a:pt x="531873" y="371425"/>
                  </a:lnTo>
                  <a:lnTo>
                    <a:pt x="511951" y="414302"/>
                  </a:lnTo>
                  <a:lnTo>
                    <a:pt x="485254" y="452475"/>
                  </a:lnTo>
                  <a:lnTo>
                    <a:pt x="452475" y="485254"/>
                  </a:lnTo>
                  <a:lnTo>
                    <a:pt x="414302" y="511951"/>
                  </a:lnTo>
                  <a:lnTo>
                    <a:pt x="371425" y="531873"/>
                  </a:lnTo>
                  <a:lnTo>
                    <a:pt x="324534" y="544333"/>
                  </a:lnTo>
                  <a:lnTo>
                    <a:pt x="274320" y="548640"/>
                  </a:lnTo>
                  <a:lnTo>
                    <a:pt x="223770" y="544333"/>
                  </a:lnTo>
                  <a:lnTo>
                    <a:pt x="176702" y="531873"/>
                  </a:lnTo>
                  <a:lnTo>
                    <a:pt x="133773" y="511951"/>
                  </a:lnTo>
                  <a:lnTo>
                    <a:pt x="95641" y="485254"/>
                  </a:lnTo>
                  <a:lnTo>
                    <a:pt x="62966" y="452475"/>
                  </a:lnTo>
                  <a:lnTo>
                    <a:pt x="36406" y="414302"/>
                  </a:lnTo>
                  <a:lnTo>
                    <a:pt x="16619" y="371425"/>
                  </a:lnTo>
                  <a:lnTo>
                    <a:pt x="4264" y="324534"/>
                  </a:lnTo>
                  <a:lnTo>
                    <a:pt x="0" y="274320"/>
                  </a:lnTo>
                  <a:lnTo>
                    <a:pt x="4264" y="223770"/>
                  </a:lnTo>
                  <a:lnTo>
                    <a:pt x="16619" y="176702"/>
                  </a:lnTo>
                  <a:lnTo>
                    <a:pt x="36406" y="133773"/>
                  </a:lnTo>
                  <a:lnTo>
                    <a:pt x="62966" y="95641"/>
                  </a:lnTo>
                  <a:lnTo>
                    <a:pt x="95641" y="62966"/>
                  </a:lnTo>
                  <a:lnTo>
                    <a:pt x="133773" y="36406"/>
                  </a:lnTo>
                  <a:lnTo>
                    <a:pt x="176702" y="16619"/>
                  </a:lnTo>
                  <a:lnTo>
                    <a:pt x="223770" y="4264"/>
                  </a:lnTo>
                  <a:lnTo>
                    <a:pt x="274320" y="0"/>
                  </a:lnTo>
                  <a:close/>
                </a:path>
                <a:path w="548640" h="548639">
                  <a:moveTo>
                    <a:pt x="0" y="0"/>
                  </a:moveTo>
                  <a:lnTo>
                    <a:pt x="0" y="0"/>
                  </a:lnTo>
                </a:path>
                <a:path w="548640" h="548639">
                  <a:moveTo>
                    <a:pt x="548639" y="548640"/>
                  </a:moveTo>
                  <a:lnTo>
                    <a:pt x="548639" y="5486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40" name="object 33">
              <a:extLst>
                <a:ext uri="{FF2B5EF4-FFF2-40B4-BE49-F238E27FC236}">
                  <a16:creationId xmlns:a16="http://schemas.microsoft.com/office/drawing/2014/main" id="{AB2FBF20-547D-246C-7E4C-849D2FFFBC0A}"/>
                </a:ext>
              </a:extLst>
            </p:cNvPr>
            <p:cNvSpPr/>
            <p:nvPr/>
          </p:nvSpPr>
          <p:spPr>
            <a:xfrm>
              <a:off x="7772400" y="3428999"/>
              <a:ext cx="457200" cy="228600"/>
            </a:xfrm>
            <a:custGeom>
              <a:avLst/>
              <a:gdLst/>
              <a:ahLst/>
              <a:cxnLst/>
              <a:rect l="l" t="t" r="r" b="b"/>
              <a:pathLst>
                <a:path w="457200" h="228600">
                  <a:moveTo>
                    <a:pt x="457200" y="0"/>
                  </a:moveTo>
                  <a:lnTo>
                    <a:pt x="228600" y="0"/>
                  </a:lnTo>
                  <a:lnTo>
                    <a:pt x="0" y="0"/>
                  </a:lnTo>
                  <a:lnTo>
                    <a:pt x="0" y="228600"/>
                  </a:lnTo>
                  <a:lnTo>
                    <a:pt x="114300" y="228600"/>
                  </a:lnTo>
                  <a:lnTo>
                    <a:pt x="228600" y="228600"/>
                  </a:lnTo>
                  <a:lnTo>
                    <a:pt x="342900" y="228600"/>
                  </a:lnTo>
                  <a:lnTo>
                    <a:pt x="457200" y="2286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41" name="object 34">
              <a:extLst>
                <a:ext uri="{FF2B5EF4-FFF2-40B4-BE49-F238E27FC236}">
                  <a16:creationId xmlns:a16="http://schemas.microsoft.com/office/drawing/2014/main" id="{8C6C9895-C863-5967-90A1-DDAFE566B3FA}"/>
                </a:ext>
              </a:extLst>
            </p:cNvPr>
            <p:cNvSpPr/>
            <p:nvPr/>
          </p:nvSpPr>
          <p:spPr>
            <a:xfrm>
              <a:off x="6857999" y="3543300"/>
              <a:ext cx="751840" cy="0"/>
            </a:xfrm>
            <a:custGeom>
              <a:avLst/>
              <a:gdLst/>
              <a:ahLst/>
              <a:cxnLst/>
              <a:rect l="l" t="t" r="r" b="b"/>
              <a:pathLst>
                <a:path w="751840">
                  <a:moveTo>
                    <a:pt x="0" y="0"/>
                  </a:moveTo>
                  <a:lnTo>
                    <a:pt x="751840" y="0"/>
                  </a:lnTo>
                </a:path>
              </a:pathLst>
            </a:custGeom>
            <a:ln w="3175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42" name="object 35">
              <a:extLst>
                <a:ext uri="{FF2B5EF4-FFF2-40B4-BE49-F238E27FC236}">
                  <a16:creationId xmlns:a16="http://schemas.microsoft.com/office/drawing/2014/main" id="{47E387DF-DAB4-837C-83E6-70A8C8B12184}"/>
                </a:ext>
              </a:extLst>
            </p:cNvPr>
            <p:cNvSpPr/>
            <p:nvPr/>
          </p:nvSpPr>
          <p:spPr>
            <a:xfrm>
              <a:off x="7609840" y="3488690"/>
              <a:ext cx="162560" cy="107950"/>
            </a:xfrm>
            <a:custGeom>
              <a:avLst/>
              <a:gdLst/>
              <a:ahLst/>
              <a:cxnLst/>
              <a:rect l="l" t="t" r="r" b="b"/>
              <a:pathLst>
                <a:path w="162559" h="107950">
                  <a:moveTo>
                    <a:pt x="0" y="0"/>
                  </a:moveTo>
                  <a:lnTo>
                    <a:pt x="0" y="107950"/>
                  </a:lnTo>
                  <a:lnTo>
                    <a:pt x="162559" y="546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43" name="object 36">
              <a:extLst>
                <a:ext uri="{FF2B5EF4-FFF2-40B4-BE49-F238E27FC236}">
                  <a16:creationId xmlns:a16="http://schemas.microsoft.com/office/drawing/2014/main" id="{AB00FEA4-F966-AABA-6386-C2599EF20775}"/>
                </a:ext>
              </a:extLst>
            </p:cNvPr>
            <p:cNvSpPr/>
            <p:nvPr/>
          </p:nvSpPr>
          <p:spPr>
            <a:xfrm>
              <a:off x="8229599" y="3543300"/>
              <a:ext cx="386080" cy="0"/>
            </a:xfrm>
            <a:custGeom>
              <a:avLst/>
              <a:gdLst/>
              <a:ahLst/>
              <a:cxnLst/>
              <a:rect l="l" t="t" r="r" b="b"/>
              <a:pathLst>
                <a:path w="386079">
                  <a:moveTo>
                    <a:pt x="0" y="0"/>
                  </a:moveTo>
                  <a:lnTo>
                    <a:pt x="17779" y="0"/>
                  </a:lnTo>
                </a:path>
                <a:path w="386079">
                  <a:moveTo>
                    <a:pt x="36829" y="0"/>
                  </a:moveTo>
                  <a:lnTo>
                    <a:pt x="54609" y="0"/>
                  </a:lnTo>
                </a:path>
                <a:path w="386079">
                  <a:moveTo>
                    <a:pt x="73659" y="0"/>
                  </a:moveTo>
                  <a:lnTo>
                    <a:pt x="91440" y="0"/>
                  </a:lnTo>
                </a:path>
                <a:path w="386079">
                  <a:moveTo>
                    <a:pt x="110490" y="0"/>
                  </a:moveTo>
                  <a:lnTo>
                    <a:pt x="128270" y="0"/>
                  </a:lnTo>
                </a:path>
                <a:path w="386079">
                  <a:moveTo>
                    <a:pt x="147320" y="0"/>
                  </a:moveTo>
                  <a:lnTo>
                    <a:pt x="165100" y="0"/>
                  </a:lnTo>
                </a:path>
                <a:path w="386079">
                  <a:moveTo>
                    <a:pt x="184150" y="0"/>
                  </a:moveTo>
                  <a:lnTo>
                    <a:pt x="201929" y="0"/>
                  </a:lnTo>
                </a:path>
                <a:path w="386079">
                  <a:moveTo>
                    <a:pt x="219709" y="0"/>
                  </a:moveTo>
                  <a:lnTo>
                    <a:pt x="238759" y="0"/>
                  </a:lnTo>
                </a:path>
                <a:path w="386079">
                  <a:moveTo>
                    <a:pt x="256540" y="0"/>
                  </a:moveTo>
                  <a:lnTo>
                    <a:pt x="275590" y="0"/>
                  </a:lnTo>
                </a:path>
                <a:path w="386079">
                  <a:moveTo>
                    <a:pt x="293370" y="0"/>
                  </a:moveTo>
                  <a:lnTo>
                    <a:pt x="312420" y="0"/>
                  </a:lnTo>
                </a:path>
                <a:path w="386079">
                  <a:moveTo>
                    <a:pt x="330200" y="0"/>
                  </a:moveTo>
                  <a:lnTo>
                    <a:pt x="349250" y="0"/>
                  </a:lnTo>
                </a:path>
                <a:path w="386079">
                  <a:moveTo>
                    <a:pt x="367029" y="0"/>
                  </a:moveTo>
                  <a:lnTo>
                    <a:pt x="386079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44" name="object 37">
              <a:extLst>
                <a:ext uri="{FF2B5EF4-FFF2-40B4-BE49-F238E27FC236}">
                  <a16:creationId xmlns:a16="http://schemas.microsoft.com/office/drawing/2014/main" id="{B3FB4E9F-CC9C-149F-D804-C4C7D5306319}"/>
                </a:ext>
              </a:extLst>
            </p:cNvPr>
            <p:cNvSpPr/>
            <p:nvPr/>
          </p:nvSpPr>
          <p:spPr>
            <a:xfrm>
              <a:off x="8615680" y="3489959"/>
              <a:ext cx="162560" cy="107950"/>
            </a:xfrm>
            <a:custGeom>
              <a:avLst/>
              <a:gdLst/>
              <a:ahLst/>
              <a:cxnLst/>
              <a:rect l="l" t="t" r="r" b="b"/>
              <a:pathLst>
                <a:path w="162559" h="107950">
                  <a:moveTo>
                    <a:pt x="0" y="0"/>
                  </a:moveTo>
                  <a:lnTo>
                    <a:pt x="0" y="107950"/>
                  </a:lnTo>
                  <a:lnTo>
                    <a:pt x="162560" y="53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DC073150-E566-9BD3-B9A9-78DC9836B296}"/>
              </a:ext>
            </a:extLst>
          </p:cNvPr>
          <p:cNvGrpSpPr/>
          <p:nvPr/>
        </p:nvGrpSpPr>
        <p:grpSpPr>
          <a:xfrm>
            <a:off x="1826567" y="3090671"/>
            <a:ext cx="558355" cy="248040"/>
            <a:chOff x="2517967" y="3540116"/>
            <a:chExt cx="558355" cy="248040"/>
          </a:xfrm>
        </p:grpSpPr>
        <p:sp>
          <p:nvSpPr>
            <p:cNvPr id="63" name="object 33">
              <a:extLst>
                <a:ext uri="{FF2B5EF4-FFF2-40B4-BE49-F238E27FC236}">
                  <a16:creationId xmlns:a16="http://schemas.microsoft.com/office/drawing/2014/main" id="{52E27819-C679-F263-5D5A-92BDB69F0D34}"/>
                </a:ext>
              </a:extLst>
            </p:cNvPr>
            <p:cNvSpPr/>
            <p:nvPr/>
          </p:nvSpPr>
          <p:spPr>
            <a:xfrm>
              <a:off x="2527682" y="3755390"/>
              <a:ext cx="455676" cy="0"/>
            </a:xfrm>
            <a:custGeom>
              <a:avLst/>
              <a:gdLst/>
              <a:ahLst/>
              <a:cxnLst/>
              <a:rect l="l" t="t" r="r" b="b"/>
              <a:pathLst>
                <a:path w="759460">
                  <a:moveTo>
                    <a:pt x="0" y="0"/>
                  </a:moveTo>
                  <a:lnTo>
                    <a:pt x="7594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64" name="object 34">
              <a:extLst>
                <a:ext uri="{FF2B5EF4-FFF2-40B4-BE49-F238E27FC236}">
                  <a16:creationId xmlns:a16="http://schemas.microsoft.com/office/drawing/2014/main" id="{EA9B4222-37BC-0DDF-113C-E9716CF0A13F}"/>
                </a:ext>
              </a:extLst>
            </p:cNvPr>
            <p:cNvSpPr/>
            <p:nvPr/>
          </p:nvSpPr>
          <p:spPr>
            <a:xfrm>
              <a:off x="2978786" y="3723386"/>
              <a:ext cx="97536" cy="64770"/>
            </a:xfrm>
            <a:custGeom>
              <a:avLst/>
              <a:gdLst/>
              <a:ahLst/>
              <a:cxnLst/>
              <a:rect l="l" t="t" r="r" b="b"/>
              <a:pathLst>
                <a:path w="162559" h="107950">
                  <a:moveTo>
                    <a:pt x="0" y="0"/>
                  </a:moveTo>
                  <a:lnTo>
                    <a:pt x="0" y="107950"/>
                  </a:lnTo>
                  <a:lnTo>
                    <a:pt x="162559" y="53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65" name="object 47">
              <a:extLst>
                <a:ext uri="{FF2B5EF4-FFF2-40B4-BE49-F238E27FC236}">
                  <a16:creationId xmlns:a16="http://schemas.microsoft.com/office/drawing/2014/main" id="{61FBA98D-FDBF-7F41-6CAE-5C1B44A4189D}"/>
                </a:ext>
              </a:extLst>
            </p:cNvPr>
            <p:cNvSpPr txBox="1"/>
            <p:nvPr/>
          </p:nvSpPr>
          <p:spPr>
            <a:xfrm>
              <a:off x="2517967" y="3540116"/>
              <a:ext cx="470534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3B3B3B"/>
                  </a:solidFill>
                  <a:latin typeface="Arial MT"/>
                  <a:cs typeface="Arial MT"/>
                </a:rPr>
                <a:t>start</a:t>
              </a:r>
              <a:endParaRPr sz="1200" dirty="0">
                <a:latin typeface="Arial MT"/>
                <a:cs typeface="Arial MT"/>
              </a:endParaRPr>
            </a:p>
          </p:txBody>
        </p:sp>
      </p:grpSp>
      <p:sp>
        <p:nvSpPr>
          <p:cNvPr id="5" name="object 2">
            <a:extLst>
              <a:ext uri="{FF2B5EF4-FFF2-40B4-BE49-F238E27FC236}">
                <a16:creationId xmlns:a16="http://schemas.microsoft.com/office/drawing/2014/main" id="{18439F22-57B4-E091-C385-66D5824BF1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6864581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RE⟹NFA(Thompson</a:t>
            </a:r>
            <a:r>
              <a:rPr lang="zh-CN" altLang="en-US" spc="-5" dirty="0">
                <a:solidFill>
                  <a:schemeClr val="bg1"/>
                </a:solidFill>
              </a:rPr>
              <a:t>算法</a:t>
            </a:r>
            <a:r>
              <a:rPr lang="en-US" altLang="zh-CN" spc="-5" dirty="0">
                <a:solidFill>
                  <a:schemeClr val="bg1"/>
                </a:solidFill>
              </a:rPr>
              <a:t>)</a:t>
            </a:r>
            <a:endParaRPr spc="-10" dirty="0">
              <a:solidFill>
                <a:schemeClr val="bg1"/>
              </a:solidFill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3085639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 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62</a:t>
            </a:r>
          </a:p>
        </p:txBody>
      </p:sp>
      <p:pic>
        <p:nvPicPr>
          <p:cNvPr id="12" name="图片 11" descr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%\item[\textcolor{blue}{\LARGE\textbullet}]&#10;&#10;\begin{document}&#10;&#10;$R^\ast$ &#10;&#10;\end{document}" title="IguanaTex Bitmap Display">
            <a:extLst>
              <a:ext uri="{FF2B5EF4-FFF2-40B4-BE49-F238E27FC236}">
                <a16:creationId xmlns:a16="http://schemas.microsoft.com/office/drawing/2014/main" id="{E2D1FCAE-CF77-7E6E-1B38-121A9F3B44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579369"/>
            <a:ext cx="260754" cy="180134"/>
          </a:xfrm>
          <a:prstGeom prst="rect">
            <a:avLst/>
          </a:prstGeom>
        </p:spPr>
      </p:pic>
      <p:sp>
        <p:nvSpPr>
          <p:cNvPr id="3" name="object 3 1"/>
          <p:cNvSpPr txBox="1"/>
          <p:nvPr/>
        </p:nvSpPr>
        <p:spPr>
          <a:xfrm>
            <a:off x="507519" y="952172"/>
            <a:ext cx="1895475" cy="852156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460375" indent="-448309">
              <a:lnSpc>
                <a:spcPct val="100000"/>
              </a:lnSpc>
              <a:spcBef>
                <a:spcPts val="825"/>
              </a:spcBef>
              <a:buClr>
                <a:srgbClr val="CC9900"/>
              </a:buClr>
              <a:buSzPct val="69642"/>
              <a:buFont typeface="Palatino Linotype"/>
              <a:buChar char="•"/>
              <a:tabLst>
                <a:tab pos="460375" algn="l"/>
                <a:tab pos="461009" algn="l"/>
              </a:tabLst>
            </a:pPr>
            <a:r>
              <a:rPr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归纳部分</a:t>
            </a:r>
            <a:endParaRPr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61645">
              <a:lnSpc>
                <a:spcPct val="100000"/>
              </a:lnSpc>
              <a:spcBef>
                <a:spcPts val="625"/>
              </a:spcBef>
              <a:tabLst>
                <a:tab pos="901065" algn="l"/>
              </a:tabLst>
            </a:pPr>
            <a:r>
              <a:rPr sz="1550" spc="10" dirty="0">
                <a:solidFill>
                  <a:srgbClr val="80808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–	</a:t>
            </a:r>
            <a:r>
              <a:rPr lang="en-US" sz="1550" spc="10" dirty="0">
                <a:solidFill>
                  <a:srgbClr val="80808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C87FC35-93E0-5A3B-EE92-3A709FB54ECE}"/>
              </a:ext>
            </a:extLst>
          </p:cNvPr>
          <p:cNvGrpSpPr/>
          <p:nvPr/>
        </p:nvGrpSpPr>
        <p:grpSpPr>
          <a:xfrm>
            <a:off x="3008375" y="2183210"/>
            <a:ext cx="2804016" cy="1845431"/>
            <a:chOff x="3008375" y="2183210"/>
            <a:chExt cx="2804016" cy="1845431"/>
          </a:xfrm>
        </p:grpSpPr>
        <p:sp>
          <p:nvSpPr>
            <p:cNvPr id="16" name="object 4">
              <a:extLst>
                <a:ext uri="{FF2B5EF4-FFF2-40B4-BE49-F238E27FC236}">
                  <a16:creationId xmlns:a16="http://schemas.microsoft.com/office/drawing/2014/main" id="{42D3C38B-8DFA-832F-D2F9-5CCA7B44501D}"/>
                </a:ext>
              </a:extLst>
            </p:cNvPr>
            <p:cNvSpPr/>
            <p:nvPr/>
          </p:nvSpPr>
          <p:spPr>
            <a:xfrm>
              <a:off x="3541091" y="2183210"/>
              <a:ext cx="2271300" cy="1845431"/>
            </a:xfrm>
            <a:custGeom>
              <a:avLst/>
              <a:gdLst/>
              <a:ahLst/>
              <a:cxnLst/>
              <a:rect l="l" t="t" r="r" b="b"/>
              <a:pathLst>
                <a:path w="3657600" h="2971800">
                  <a:moveTo>
                    <a:pt x="3657600" y="0"/>
                  </a:moveTo>
                  <a:lnTo>
                    <a:pt x="0" y="0"/>
                  </a:lnTo>
                  <a:lnTo>
                    <a:pt x="0" y="2971800"/>
                  </a:lnTo>
                  <a:lnTo>
                    <a:pt x="1828800" y="2971800"/>
                  </a:lnTo>
                  <a:lnTo>
                    <a:pt x="3657600" y="2971800"/>
                  </a:lnTo>
                  <a:lnTo>
                    <a:pt x="3657600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5">
              <a:extLst>
                <a:ext uri="{FF2B5EF4-FFF2-40B4-BE49-F238E27FC236}">
                  <a16:creationId xmlns:a16="http://schemas.microsoft.com/office/drawing/2014/main" id="{49970A5F-55E6-EEE7-3391-652309397C75}"/>
                </a:ext>
              </a:extLst>
            </p:cNvPr>
            <p:cNvSpPr/>
            <p:nvPr/>
          </p:nvSpPr>
          <p:spPr>
            <a:xfrm>
              <a:off x="3541091" y="2183210"/>
              <a:ext cx="2271300" cy="1845431"/>
            </a:xfrm>
            <a:custGeom>
              <a:avLst/>
              <a:gdLst/>
              <a:ahLst/>
              <a:cxnLst/>
              <a:rect l="l" t="t" r="r" b="b"/>
              <a:pathLst>
                <a:path w="3657600" h="2971800">
                  <a:moveTo>
                    <a:pt x="1828800" y="2971800"/>
                  </a:moveTo>
                  <a:lnTo>
                    <a:pt x="0" y="2971800"/>
                  </a:lnTo>
                  <a:lnTo>
                    <a:pt x="0" y="0"/>
                  </a:lnTo>
                  <a:lnTo>
                    <a:pt x="3657600" y="0"/>
                  </a:lnTo>
                  <a:lnTo>
                    <a:pt x="3657600" y="2971800"/>
                  </a:lnTo>
                  <a:lnTo>
                    <a:pt x="1828800" y="29718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8">
              <a:extLst>
                <a:ext uri="{FF2B5EF4-FFF2-40B4-BE49-F238E27FC236}">
                  <a16:creationId xmlns:a16="http://schemas.microsoft.com/office/drawing/2014/main" id="{DD931A44-0627-D649-A97A-DF045EE77A3D}"/>
                </a:ext>
              </a:extLst>
            </p:cNvPr>
            <p:cNvSpPr/>
            <p:nvPr/>
          </p:nvSpPr>
          <p:spPr>
            <a:xfrm>
              <a:off x="4251711" y="2607560"/>
              <a:ext cx="851738" cy="993694"/>
            </a:xfrm>
            <a:custGeom>
              <a:avLst/>
              <a:gdLst/>
              <a:ahLst/>
              <a:cxnLst/>
              <a:rect l="l" t="t" r="r" b="b"/>
              <a:pathLst>
                <a:path w="1371600" h="1600200">
                  <a:moveTo>
                    <a:pt x="877187" y="1445260"/>
                  </a:moveTo>
                  <a:lnTo>
                    <a:pt x="520700" y="1445260"/>
                  </a:lnTo>
                  <a:lnTo>
                    <a:pt x="547969" y="1497949"/>
                  </a:lnTo>
                  <a:lnTo>
                    <a:pt x="580359" y="1540946"/>
                  </a:lnTo>
                  <a:lnTo>
                    <a:pt x="616894" y="1573093"/>
                  </a:lnTo>
                  <a:lnTo>
                    <a:pt x="656600" y="1593230"/>
                  </a:lnTo>
                  <a:lnTo>
                    <a:pt x="698500" y="1600200"/>
                  </a:lnTo>
                  <a:lnTo>
                    <a:pt x="738088" y="1594223"/>
                  </a:lnTo>
                  <a:lnTo>
                    <a:pt x="775721" y="1576962"/>
                  </a:lnTo>
                  <a:lnTo>
                    <a:pt x="810533" y="1549414"/>
                  </a:lnTo>
                  <a:lnTo>
                    <a:pt x="841658" y="1512581"/>
                  </a:lnTo>
                  <a:lnTo>
                    <a:pt x="868228" y="1467460"/>
                  </a:lnTo>
                  <a:lnTo>
                    <a:pt x="877187" y="1445260"/>
                  </a:lnTo>
                  <a:close/>
                </a:path>
                <a:path w="1371600" h="1600200">
                  <a:moveTo>
                    <a:pt x="334010" y="146050"/>
                  </a:moveTo>
                  <a:lnTo>
                    <a:pt x="270338" y="163503"/>
                  </a:lnTo>
                  <a:lnTo>
                    <a:pt x="211681" y="211620"/>
                  </a:lnTo>
                  <a:lnTo>
                    <a:pt x="185879" y="245188"/>
                  </a:lnTo>
                  <a:lnTo>
                    <a:pt x="163307" y="284034"/>
                  </a:lnTo>
                  <a:lnTo>
                    <a:pt x="144621" y="327363"/>
                  </a:lnTo>
                  <a:lnTo>
                    <a:pt x="130481" y="374379"/>
                  </a:lnTo>
                  <a:lnTo>
                    <a:pt x="121545" y="424285"/>
                  </a:lnTo>
                  <a:lnTo>
                    <a:pt x="118472" y="476288"/>
                  </a:lnTo>
                  <a:lnTo>
                    <a:pt x="121920" y="529589"/>
                  </a:lnTo>
                  <a:lnTo>
                    <a:pt x="89076" y="542425"/>
                  </a:lnTo>
                  <a:lnTo>
                    <a:pt x="59831" y="567078"/>
                  </a:lnTo>
                  <a:lnTo>
                    <a:pt x="35242" y="601821"/>
                  </a:lnTo>
                  <a:lnTo>
                    <a:pt x="16368" y="644924"/>
                  </a:lnTo>
                  <a:lnTo>
                    <a:pt x="4268" y="694660"/>
                  </a:lnTo>
                  <a:lnTo>
                    <a:pt x="0" y="749300"/>
                  </a:lnTo>
                  <a:lnTo>
                    <a:pt x="4445" y="807759"/>
                  </a:lnTo>
                  <a:lnTo>
                    <a:pt x="17462" y="859789"/>
                  </a:lnTo>
                  <a:lnTo>
                    <a:pt x="38576" y="903247"/>
                  </a:lnTo>
                  <a:lnTo>
                    <a:pt x="67310" y="935989"/>
                  </a:lnTo>
                  <a:lnTo>
                    <a:pt x="51375" y="969228"/>
                  </a:lnTo>
                  <a:lnTo>
                    <a:pt x="39846" y="1005681"/>
                  </a:lnTo>
                  <a:lnTo>
                    <a:pt x="32841" y="1044753"/>
                  </a:lnTo>
                  <a:lnTo>
                    <a:pt x="30479" y="1085850"/>
                  </a:lnTo>
                  <a:lnTo>
                    <a:pt x="33660" y="1136279"/>
                  </a:lnTo>
                  <a:lnTo>
                    <a:pt x="43172" y="1182310"/>
                  </a:lnTo>
                  <a:lnTo>
                    <a:pt x="58971" y="1222810"/>
                  </a:lnTo>
                  <a:lnTo>
                    <a:pt x="81013" y="1256644"/>
                  </a:lnTo>
                  <a:lnTo>
                    <a:pt x="109253" y="1282681"/>
                  </a:lnTo>
                  <a:lnTo>
                    <a:pt x="143646" y="1299787"/>
                  </a:lnTo>
                  <a:lnTo>
                    <a:pt x="184150" y="1306829"/>
                  </a:lnTo>
                  <a:lnTo>
                    <a:pt x="208238" y="1363650"/>
                  </a:lnTo>
                  <a:lnTo>
                    <a:pt x="238007" y="1411722"/>
                  </a:lnTo>
                  <a:lnTo>
                    <a:pt x="272573" y="1450340"/>
                  </a:lnTo>
                  <a:lnTo>
                    <a:pt x="311055" y="1478797"/>
                  </a:lnTo>
                  <a:lnTo>
                    <a:pt x="352571" y="1496389"/>
                  </a:lnTo>
                  <a:lnTo>
                    <a:pt x="396239" y="1502410"/>
                  </a:lnTo>
                  <a:lnTo>
                    <a:pt x="456049" y="1498480"/>
                  </a:lnTo>
                  <a:lnTo>
                    <a:pt x="485139" y="1487170"/>
                  </a:lnTo>
                  <a:lnTo>
                    <a:pt x="500895" y="1469191"/>
                  </a:lnTo>
                  <a:lnTo>
                    <a:pt x="520700" y="1445260"/>
                  </a:lnTo>
                  <a:lnTo>
                    <a:pt x="877187" y="1445260"/>
                  </a:lnTo>
                  <a:lnTo>
                    <a:pt x="889377" y="1415053"/>
                  </a:lnTo>
                  <a:lnTo>
                    <a:pt x="904239" y="1356360"/>
                  </a:lnTo>
                  <a:lnTo>
                    <a:pt x="1100522" y="1356360"/>
                  </a:lnTo>
                  <a:lnTo>
                    <a:pt x="1131570" y="1317625"/>
                  </a:lnTo>
                  <a:lnTo>
                    <a:pt x="1153834" y="1274707"/>
                  </a:lnTo>
                  <a:lnTo>
                    <a:pt x="1170622" y="1225272"/>
                  </a:lnTo>
                  <a:lnTo>
                    <a:pt x="1181219" y="1170419"/>
                  </a:lnTo>
                  <a:lnTo>
                    <a:pt x="1184910" y="1111250"/>
                  </a:lnTo>
                  <a:lnTo>
                    <a:pt x="1219074" y="1098955"/>
                  </a:lnTo>
                  <a:lnTo>
                    <a:pt x="1280160" y="1051089"/>
                  </a:lnTo>
                  <a:lnTo>
                    <a:pt x="1306140" y="1017001"/>
                  </a:lnTo>
                  <a:lnTo>
                    <a:pt x="1328451" y="977133"/>
                  </a:lnTo>
                  <a:lnTo>
                    <a:pt x="1346623" y="932227"/>
                  </a:lnTo>
                  <a:lnTo>
                    <a:pt x="1360185" y="883024"/>
                  </a:lnTo>
                  <a:lnTo>
                    <a:pt x="1368668" y="830268"/>
                  </a:lnTo>
                  <a:lnTo>
                    <a:pt x="1371600" y="774700"/>
                  </a:lnTo>
                  <a:lnTo>
                    <a:pt x="1368345" y="718939"/>
                  </a:lnTo>
                  <a:lnTo>
                    <a:pt x="1358900" y="664845"/>
                  </a:lnTo>
                  <a:lnTo>
                    <a:pt x="1343739" y="613608"/>
                  </a:lnTo>
                  <a:lnTo>
                    <a:pt x="1323339" y="566420"/>
                  </a:lnTo>
                  <a:lnTo>
                    <a:pt x="1329809" y="541198"/>
                  </a:lnTo>
                  <a:lnTo>
                    <a:pt x="1334135" y="515143"/>
                  </a:lnTo>
                  <a:lnTo>
                    <a:pt x="1336555" y="488374"/>
                  </a:lnTo>
                  <a:lnTo>
                    <a:pt x="1337310" y="461010"/>
                  </a:lnTo>
                  <a:lnTo>
                    <a:pt x="1333123" y="401596"/>
                  </a:lnTo>
                  <a:lnTo>
                    <a:pt x="1321176" y="346380"/>
                  </a:lnTo>
                  <a:lnTo>
                    <a:pt x="1302385" y="297021"/>
                  </a:lnTo>
                  <a:lnTo>
                    <a:pt x="1277667" y="255175"/>
                  </a:lnTo>
                  <a:lnTo>
                    <a:pt x="1247939" y="222502"/>
                  </a:lnTo>
                  <a:lnTo>
                    <a:pt x="1214120" y="200660"/>
                  </a:lnTo>
                  <a:lnTo>
                    <a:pt x="1212380" y="191770"/>
                  </a:lnTo>
                  <a:lnTo>
                    <a:pt x="441960" y="191770"/>
                  </a:lnTo>
                  <a:lnTo>
                    <a:pt x="417056" y="171946"/>
                  </a:lnTo>
                  <a:lnTo>
                    <a:pt x="390366" y="157003"/>
                  </a:lnTo>
                  <a:lnTo>
                    <a:pt x="362485" y="148014"/>
                  </a:lnTo>
                  <a:lnTo>
                    <a:pt x="334010" y="146050"/>
                  </a:lnTo>
                  <a:close/>
                </a:path>
                <a:path w="1371600" h="1600200">
                  <a:moveTo>
                    <a:pt x="1100522" y="1356360"/>
                  </a:moveTo>
                  <a:lnTo>
                    <a:pt x="904239" y="1356360"/>
                  </a:lnTo>
                  <a:lnTo>
                    <a:pt x="926842" y="1375826"/>
                  </a:lnTo>
                  <a:lnTo>
                    <a:pt x="950753" y="1390173"/>
                  </a:lnTo>
                  <a:lnTo>
                    <a:pt x="975856" y="1399043"/>
                  </a:lnTo>
                  <a:lnTo>
                    <a:pt x="1002029" y="1402080"/>
                  </a:lnTo>
                  <a:lnTo>
                    <a:pt x="1039058" y="1396250"/>
                  </a:lnTo>
                  <a:lnTo>
                    <a:pt x="1073467" y="1379497"/>
                  </a:lnTo>
                  <a:lnTo>
                    <a:pt x="1100522" y="1356360"/>
                  </a:lnTo>
                  <a:close/>
                </a:path>
                <a:path w="1371600" h="1600200">
                  <a:moveTo>
                    <a:pt x="593089" y="46989"/>
                  </a:moveTo>
                  <a:lnTo>
                    <a:pt x="521238" y="72349"/>
                  </a:lnTo>
                  <a:lnTo>
                    <a:pt x="490037" y="102402"/>
                  </a:lnTo>
                  <a:lnTo>
                    <a:pt x="463285" y="142575"/>
                  </a:lnTo>
                  <a:lnTo>
                    <a:pt x="441960" y="191770"/>
                  </a:lnTo>
                  <a:lnTo>
                    <a:pt x="1212380" y="191770"/>
                  </a:lnTo>
                  <a:lnTo>
                    <a:pt x="1203189" y="144785"/>
                  </a:lnTo>
                  <a:lnTo>
                    <a:pt x="1196102" y="125729"/>
                  </a:lnTo>
                  <a:lnTo>
                    <a:pt x="711200" y="125729"/>
                  </a:lnTo>
                  <a:lnTo>
                    <a:pt x="685244" y="93602"/>
                  </a:lnTo>
                  <a:lnTo>
                    <a:pt x="655955" y="69691"/>
                  </a:lnTo>
                  <a:lnTo>
                    <a:pt x="624760" y="54113"/>
                  </a:lnTo>
                  <a:lnTo>
                    <a:pt x="593089" y="46989"/>
                  </a:lnTo>
                  <a:close/>
                </a:path>
                <a:path w="1371600" h="1600200">
                  <a:moveTo>
                    <a:pt x="835660" y="0"/>
                  </a:moveTo>
                  <a:lnTo>
                    <a:pt x="797639" y="8393"/>
                  </a:lnTo>
                  <a:lnTo>
                    <a:pt x="762952" y="32861"/>
                  </a:lnTo>
                  <a:lnTo>
                    <a:pt x="733496" y="72349"/>
                  </a:lnTo>
                  <a:lnTo>
                    <a:pt x="711200" y="125729"/>
                  </a:lnTo>
                  <a:lnTo>
                    <a:pt x="1196102" y="125729"/>
                  </a:lnTo>
                  <a:lnTo>
                    <a:pt x="1185098" y="96143"/>
                  </a:lnTo>
                  <a:lnTo>
                    <a:pt x="1178439" y="85089"/>
                  </a:lnTo>
                  <a:lnTo>
                    <a:pt x="944879" y="85089"/>
                  </a:lnTo>
                  <a:lnTo>
                    <a:pt x="923170" y="49827"/>
                  </a:lnTo>
                  <a:lnTo>
                    <a:pt x="896937" y="23018"/>
                  </a:lnTo>
                  <a:lnTo>
                    <a:pt x="867370" y="5972"/>
                  </a:lnTo>
                  <a:lnTo>
                    <a:pt x="835660" y="0"/>
                  </a:lnTo>
                  <a:close/>
                </a:path>
                <a:path w="1371600" h="1600200">
                  <a:moveTo>
                    <a:pt x="1062989" y="0"/>
                  </a:moveTo>
                  <a:lnTo>
                    <a:pt x="1029176" y="5794"/>
                  </a:lnTo>
                  <a:lnTo>
                    <a:pt x="997267" y="22542"/>
                  </a:lnTo>
                  <a:lnTo>
                    <a:pt x="968692" y="49291"/>
                  </a:lnTo>
                  <a:lnTo>
                    <a:pt x="944879" y="85089"/>
                  </a:lnTo>
                  <a:lnTo>
                    <a:pt x="1178439" y="85089"/>
                  </a:lnTo>
                  <a:lnTo>
                    <a:pt x="1160938" y="56038"/>
                  </a:lnTo>
                  <a:lnTo>
                    <a:pt x="1131805" y="25776"/>
                  </a:lnTo>
                  <a:lnTo>
                    <a:pt x="1098791" y="6661"/>
                  </a:lnTo>
                  <a:lnTo>
                    <a:pt x="1062989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9">
              <a:extLst>
                <a:ext uri="{FF2B5EF4-FFF2-40B4-BE49-F238E27FC236}">
                  <a16:creationId xmlns:a16="http://schemas.microsoft.com/office/drawing/2014/main" id="{0EE5E021-69B4-20B2-B734-A2384254E411}"/>
                </a:ext>
              </a:extLst>
            </p:cNvPr>
            <p:cNvSpPr/>
            <p:nvPr/>
          </p:nvSpPr>
          <p:spPr>
            <a:xfrm>
              <a:off x="4250872" y="2609079"/>
              <a:ext cx="851738" cy="993694"/>
            </a:xfrm>
            <a:custGeom>
              <a:avLst/>
              <a:gdLst/>
              <a:ahLst/>
              <a:cxnLst/>
              <a:rect l="l" t="t" r="r" b="b"/>
              <a:pathLst>
                <a:path w="1371600" h="1600200">
                  <a:moveTo>
                    <a:pt x="121920" y="529589"/>
                  </a:moveTo>
                  <a:lnTo>
                    <a:pt x="118472" y="476288"/>
                  </a:lnTo>
                  <a:lnTo>
                    <a:pt x="121545" y="424285"/>
                  </a:lnTo>
                  <a:lnTo>
                    <a:pt x="130481" y="374379"/>
                  </a:lnTo>
                  <a:lnTo>
                    <a:pt x="144621" y="327363"/>
                  </a:lnTo>
                  <a:lnTo>
                    <a:pt x="163307" y="284034"/>
                  </a:lnTo>
                  <a:lnTo>
                    <a:pt x="185879" y="245188"/>
                  </a:lnTo>
                  <a:lnTo>
                    <a:pt x="211681" y="211620"/>
                  </a:lnTo>
                  <a:lnTo>
                    <a:pt x="240053" y="184127"/>
                  </a:lnTo>
                  <a:lnTo>
                    <a:pt x="301876" y="150546"/>
                  </a:lnTo>
                  <a:lnTo>
                    <a:pt x="334010" y="146050"/>
                  </a:lnTo>
                  <a:lnTo>
                    <a:pt x="362485" y="148014"/>
                  </a:lnTo>
                  <a:lnTo>
                    <a:pt x="390366" y="157003"/>
                  </a:lnTo>
                  <a:lnTo>
                    <a:pt x="417056" y="171946"/>
                  </a:lnTo>
                  <a:lnTo>
                    <a:pt x="441960" y="191770"/>
                  </a:lnTo>
                  <a:lnTo>
                    <a:pt x="463285" y="142575"/>
                  </a:lnTo>
                  <a:lnTo>
                    <a:pt x="490037" y="102402"/>
                  </a:lnTo>
                  <a:lnTo>
                    <a:pt x="521238" y="72349"/>
                  </a:lnTo>
                  <a:lnTo>
                    <a:pt x="555914" y="53512"/>
                  </a:lnTo>
                  <a:lnTo>
                    <a:pt x="593089" y="46989"/>
                  </a:lnTo>
                  <a:lnTo>
                    <a:pt x="624760" y="54113"/>
                  </a:lnTo>
                  <a:lnTo>
                    <a:pt x="655955" y="69691"/>
                  </a:lnTo>
                  <a:lnTo>
                    <a:pt x="685244" y="93602"/>
                  </a:lnTo>
                  <a:lnTo>
                    <a:pt x="711200" y="125729"/>
                  </a:lnTo>
                  <a:lnTo>
                    <a:pt x="733504" y="72330"/>
                  </a:lnTo>
                  <a:lnTo>
                    <a:pt x="762952" y="32861"/>
                  </a:lnTo>
                  <a:lnTo>
                    <a:pt x="797639" y="8393"/>
                  </a:lnTo>
                  <a:lnTo>
                    <a:pt x="835660" y="0"/>
                  </a:lnTo>
                  <a:lnTo>
                    <a:pt x="867370" y="5972"/>
                  </a:lnTo>
                  <a:lnTo>
                    <a:pt x="896937" y="23018"/>
                  </a:lnTo>
                  <a:lnTo>
                    <a:pt x="923170" y="49827"/>
                  </a:lnTo>
                  <a:lnTo>
                    <a:pt x="944879" y="85089"/>
                  </a:lnTo>
                  <a:lnTo>
                    <a:pt x="968692" y="49291"/>
                  </a:lnTo>
                  <a:lnTo>
                    <a:pt x="997267" y="22542"/>
                  </a:lnTo>
                  <a:lnTo>
                    <a:pt x="1029176" y="5794"/>
                  </a:lnTo>
                  <a:lnTo>
                    <a:pt x="1062989" y="0"/>
                  </a:lnTo>
                  <a:lnTo>
                    <a:pt x="1098791" y="6661"/>
                  </a:lnTo>
                  <a:lnTo>
                    <a:pt x="1131805" y="25776"/>
                  </a:lnTo>
                  <a:lnTo>
                    <a:pt x="1160938" y="56038"/>
                  </a:lnTo>
                  <a:lnTo>
                    <a:pt x="1185098" y="96143"/>
                  </a:lnTo>
                  <a:lnTo>
                    <a:pt x="1203189" y="144785"/>
                  </a:lnTo>
                  <a:lnTo>
                    <a:pt x="1214120" y="200660"/>
                  </a:lnTo>
                  <a:lnTo>
                    <a:pt x="1247939" y="222502"/>
                  </a:lnTo>
                  <a:lnTo>
                    <a:pt x="1277667" y="255175"/>
                  </a:lnTo>
                  <a:lnTo>
                    <a:pt x="1302385" y="297021"/>
                  </a:lnTo>
                  <a:lnTo>
                    <a:pt x="1321176" y="346380"/>
                  </a:lnTo>
                  <a:lnTo>
                    <a:pt x="1333123" y="401596"/>
                  </a:lnTo>
                  <a:lnTo>
                    <a:pt x="1337310" y="461010"/>
                  </a:lnTo>
                  <a:lnTo>
                    <a:pt x="1336555" y="488374"/>
                  </a:lnTo>
                  <a:lnTo>
                    <a:pt x="1334135" y="515143"/>
                  </a:lnTo>
                  <a:lnTo>
                    <a:pt x="1329809" y="541198"/>
                  </a:lnTo>
                  <a:lnTo>
                    <a:pt x="1323339" y="566420"/>
                  </a:lnTo>
                  <a:lnTo>
                    <a:pt x="1343739" y="613608"/>
                  </a:lnTo>
                  <a:lnTo>
                    <a:pt x="1358900" y="664845"/>
                  </a:lnTo>
                  <a:lnTo>
                    <a:pt x="1368345" y="718939"/>
                  </a:lnTo>
                  <a:lnTo>
                    <a:pt x="1371600" y="774700"/>
                  </a:lnTo>
                  <a:lnTo>
                    <a:pt x="1368668" y="830268"/>
                  </a:lnTo>
                  <a:lnTo>
                    <a:pt x="1360185" y="883024"/>
                  </a:lnTo>
                  <a:lnTo>
                    <a:pt x="1346623" y="932227"/>
                  </a:lnTo>
                  <a:lnTo>
                    <a:pt x="1328451" y="977133"/>
                  </a:lnTo>
                  <a:lnTo>
                    <a:pt x="1306140" y="1017001"/>
                  </a:lnTo>
                  <a:lnTo>
                    <a:pt x="1280160" y="1051089"/>
                  </a:lnTo>
                  <a:lnTo>
                    <a:pt x="1250981" y="1078655"/>
                  </a:lnTo>
                  <a:lnTo>
                    <a:pt x="1184910" y="1111250"/>
                  </a:lnTo>
                  <a:lnTo>
                    <a:pt x="1181219" y="1170419"/>
                  </a:lnTo>
                  <a:lnTo>
                    <a:pt x="1170622" y="1225272"/>
                  </a:lnTo>
                  <a:lnTo>
                    <a:pt x="1153834" y="1274707"/>
                  </a:lnTo>
                  <a:lnTo>
                    <a:pt x="1131570" y="1317625"/>
                  </a:lnTo>
                  <a:lnTo>
                    <a:pt x="1104542" y="1352922"/>
                  </a:lnTo>
                  <a:lnTo>
                    <a:pt x="1073467" y="1379497"/>
                  </a:lnTo>
                  <a:lnTo>
                    <a:pt x="1039058" y="1396250"/>
                  </a:lnTo>
                  <a:lnTo>
                    <a:pt x="1002029" y="1402080"/>
                  </a:lnTo>
                  <a:lnTo>
                    <a:pt x="975856" y="1399043"/>
                  </a:lnTo>
                  <a:lnTo>
                    <a:pt x="950753" y="1390173"/>
                  </a:lnTo>
                  <a:lnTo>
                    <a:pt x="926842" y="1375826"/>
                  </a:lnTo>
                  <a:lnTo>
                    <a:pt x="904239" y="1356360"/>
                  </a:lnTo>
                  <a:lnTo>
                    <a:pt x="889377" y="1415053"/>
                  </a:lnTo>
                  <a:lnTo>
                    <a:pt x="868228" y="1467460"/>
                  </a:lnTo>
                  <a:lnTo>
                    <a:pt x="841658" y="1512581"/>
                  </a:lnTo>
                  <a:lnTo>
                    <a:pt x="810533" y="1549414"/>
                  </a:lnTo>
                  <a:lnTo>
                    <a:pt x="775721" y="1576962"/>
                  </a:lnTo>
                  <a:lnTo>
                    <a:pt x="738088" y="1594223"/>
                  </a:lnTo>
                  <a:lnTo>
                    <a:pt x="698500" y="1600200"/>
                  </a:lnTo>
                  <a:lnTo>
                    <a:pt x="656600" y="1593230"/>
                  </a:lnTo>
                  <a:lnTo>
                    <a:pt x="616894" y="1573093"/>
                  </a:lnTo>
                  <a:lnTo>
                    <a:pt x="580359" y="1540946"/>
                  </a:lnTo>
                  <a:lnTo>
                    <a:pt x="547969" y="1497949"/>
                  </a:lnTo>
                  <a:lnTo>
                    <a:pt x="520700" y="1445260"/>
                  </a:lnTo>
                  <a:lnTo>
                    <a:pt x="500895" y="1469191"/>
                  </a:lnTo>
                  <a:lnTo>
                    <a:pt x="485139" y="1487170"/>
                  </a:lnTo>
                  <a:lnTo>
                    <a:pt x="456049" y="1498480"/>
                  </a:lnTo>
                  <a:lnTo>
                    <a:pt x="396239" y="1502410"/>
                  </a:lnTo>
                  <a:lnTo>
                    <a:pt x="352571" y="1496389"/>
                  </a:lnTo>
                  <a:lnTo>
                    <a:pt x="311055" y="1478797"/>
                  </a:lnTo>
                  <a:lnTo>
                    <a:pt x="272573" y="1450340"/>
                  </a:lnTo>
                  <a:lnTo>
                    <a:pt x="238007" y="1411722"/>
                  </a:lnTo>
                  <a:lnTo>
                    <a:pt x="208238" y="1363650"/>
                  </a:lnTo>
                  <a:lnTo>
                    <a:pt x="184150" y="1306829"/>
                  </a:lnTo>
                  <a:lnTo>
                    <a:pt x="143646" y="1299787"/>
                  </a:lnTo>
                  <a:lnTo>
                    <a:pt x="109253" y="1282681"/>
                  </a:lnTo>
                  <a:lnTo>
                    <a:pt x="81013" y="1256644"/>
                  </a:lnTo>
                  <a:lnTo>
                    <a:pt x="58971" y="1222810"/>
                  </a:lnTo>
                  <a:lnTo>
                    <a:pt x="43172" y="1182310"/>
                  </a:lnTo>
                  <a:lnTo>
                    <a:pt x="33660" y="1136279"/>
                  </a:lnTo>
                  <a:lnTo>
                    <a:pt x="30479" y="1085850"/>
                  </a:lnTo>
                  <a:lnTo>
                    <a:pt x="32841" y="1044753"/>
                  </a:lnTo>
                  <a:lnTo>
                    <a:pt x="39846" y="1005681"/>
                  </a:lnTo>
                  <a:lnTo>
                    <a:pt x="51375" y="969228"/>
                  </a:lnTo>
                  <a:lnTo>
                    <a:pt x="67310" y="935989"/>
                  </a:lnTo>
                  <a:lnTo>
                    <a:pt x="38576" y="903247"/>
                  </a:lnTo>
                  <a:lnTo>
                    <a:pt x="17462" y="859789"/>
                  </a:lnTo>
                  <a:lnTo>
                    <a:pt x="4445" y="807759"/>
                  </a:lnTo>
                  <a:lnTo>
                    <a:pt x="0" y="749300"/>
                  </a:lnTo>
                  <a:lnTo>
                    <a:pt x="4268" y="694660"/>
                  </a:lnTo>
                  <a:lnTo>
                    <a:pt x="16368" y="644924"/>
                  </a:lnTo>
                  <a:lnTo>
                    <a:pt x="35242" y="601821"/>
                  </a:lnTo>
                  <a:lnTo>
                    <a:pt x="59831" y="567078"/>
                  </a:lnTo>
                  <a:lnTo>
                    <a:pt x="89076" y="542425"/>
                  </a:lnTo>
                  <a:lnTo>
                    <a:pt x="121920" y="529589"/>
                  </a:lnTo>
                  <a:close/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121920" y="529589"/>
                  </a:moveTo>
                  <a:lnTo>
                    <a:pt x="124221" y="544056"/>
                  </a:lnTo>
                  <a:lnTo>
                    <a:pt x="127000" y="558641"/>
                  </a:lnTo>
                  <a:lnTo>
                    <a:pt x="129778" y="572988"/>
                  </a:lnTo>
                  <a:lnTo>
                    <a:pt x="132079" y="586739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441960" y="191770"/>
                  </a:moveTo>
                  <a:lnTo>
                    <a:pt x="453747" y="203140"/>
                  </a:lnTo>
                  <a:lnTo>
                    <a:pt x="465772" y="216058"/>
                  </a:lnTo>
                  <a:lnTo>
                    <a:pt x="477321" y="230167"/>
                  </a:lnTo>
                  <a:lnTo>
                    <a:pt x="487679" y="245110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711200" y="125729"/>
                  </a:moveTo>
                  <a:lnTo>
                    <a:pt x="707826" y="137795"/>
                  </a:lnTo>
                  <a:lnTo>
                    <a:pt x="705167" y="150812"/>
                  </a:lnTo>
                  <a:lnTo>
                    <a:pt x="702984" y="164306"/>
                  </a:lnTo>
                  <a:lnTo>
                    <a:pt x="701039" y="177800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944879" y="85089"/>
                  </a:moveTo>
                  <a:lnTo>
                    <a:pt x="938113" y="99476"/>
                  </a:lnTo>
                  <a:lnTo>
                    <a:pt x="932656" y="115411"/>
                  </a:lnTo>
                  <a:lnTo>
                    <a:pt x="927913" y="132060"/>
                  </a:lnTo>
                  <a:lnTo>
                    <a:pt x="923289" y="148589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1214120" y="200660"/>
                  </a:moveTo>
                  <a:lnTo>
                    <a:pt x="1215806" y="212863"/>
                  </a:lnTo>
                  <a:lnTo>
                    <a:pt x="1218088" y="227806"/>
                  </a:lnTo>
                  <a:lnTo>
                    <a:pt x="1219656" y="241557"/>
                  </a:lnTo>
                  <a:lnTo>
                    <a:pt x="1219200" y="250189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1323339" y="566420"/>
                  </a:moveTo>
                  <a:lnTo>
                    <a:pt x="1314231" y="594221"/>
                  </a:lnTo>
                  <a:lnTo>
                    <a:pt x="1303813" y="620236"/>
                  </a:lnTo>
                  <a:lnTo>
                    <a:pt x="1291728" y="644108"/>
                  </a:lnTo>
                  <a:lnTo>
                    <a:pt x="1277620" y="665479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1184910" y="1111250"/>
                  </a:moveTo>
                  <a:lnTo>
                    <a:pt x="1177901" y="1028700"/>
                  </a:lnTo>
                  <a:lnTo>
                    <a:pt x="1164590" y="977900"/>
                  </a:lnTo>
                  <a:lnTo>
                    <a:pt x="1144081" y="927523"/>
                  </a:lnTo>
                  <a:lnTo>
                    <a:pt x="1115883" y="882650"/>
                  </a:lnTo>
                  <a:lnTo>
                    <a:pt x="1079500" y="848360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904239" y="1356360"/>
                  </a:moveTo>
                  <a:lnTo>
                    <a:pt x="907414" y="1338480"/>
                  </a:lnTo>
                  <a:lnTo>
                    <a:pt x="909637" y="1320958"/>
                  </a:lnTo>
                  <a:lnTo>
                    <a:pt x="911383" y="1303674"/>
                  </a:lnTo>
                  <a:lnTo>
                    <a:pt x="913129" y="1286510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521970" y="1445260"/>
                  </a:moveTo>
                  <a:lnTo>
                    <a:pt x="515004" y="1430317"/>
                  </a:lnTo>
                  <a:lnTo>
                    <a:pt x="509111" y="1414303"/>
                  </a:lnTo>
                  <a:lnTo>
                    <a:pt x="503932" y="1397575"/>
                  </a:lnTo>
                  <a:lnTo>
                    <a:pt x="499110" y="1380489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184150" y="1306829"/>
                  </a:moveTo>
                  <a:lnTo>
                    <a:pt x="192920" y="1303932"/>
                  </a:lnTo>
                  <a:lnTo>
                    <a:pt x="201930" y="1300797"/>
                  </a:lnTo>
                  <a:lnTo>
                    <a:pt x="210939" y="1297185"/>
                  </a:lnTo>
                  <a:lnTo>
                    <a:pt x="219710" y="1292860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  <a:path w="1371600" h="1600200">
                  <a:moveTo>
                    <a:pt x="67310" y="935989"/>
                  </a:moveTo>
                  <a:lnTo>
                    <a:pt x="84117" y="949682"/>
                  </a:lnTo>
                  <a:lnTo>
                    <a:pt x="102711" y="960754"/>
                  </a:lnTo>
                  <a:lnTo>
                    <a:pt x="123924" y="967065"/>
                  </a:lnTo>
                  <a:lnTo>
                    <a:pt x="148589" y="966470"/>
                  </a:lnTo>
                </a:path>
                <a:path w="1371600" h="1600200">
                  <a:moveTo>
                    <a:pt x="0" y="0"/>
                  </a:moveTo>
                  <a:lnTo>
                    <a:pt x="0" y="0"/>
                  </a:lnTo>
                </a:path>
                <a:path w="1371600" h="1600200">
                  <a:moveTo>
                    <a:pt x="1371600" y="1600200"/>
                  </a:moveTo>
                  <a:lnTo>
                    <a:pt x="1371600" y="160020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10">
              <a:extLst>
                <a:ext uri="{FF2B5EF4-FFF2-40B4-BE49-F238E27FC236}">
                  <a16:creationId xmlns:a16="http://schemas.microsoft.com/office/drawing/2014/main" id="{124DD358-F36E-A2FB-1E44-BCB35CEBEA72}"/>
                </a:ext>
              </a:extLst>
            </p:cNvPr>
            <p:cNvSpPr/>
            <p:nvPr/>
          </p:nvSpPr>
          <p:spPr>
            <a:xfrm>
              <a:off x="3683047" y="2892991"/>
              <a:ext cx="425869" cy="425869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5334" y="3036"/>
                  </a:lnTo>
                  <a:lnTo>
                    <a:pt x="250031" y="11906"/>
                  </a:lnTo>
                  <a:lnTo>
                    <a:pt x="207347" y="26253"/>
                  </a:lnTo>
                  <a:lnTo>
                    <a:pt x="167639" y="45720"/>
                  </a:lnTo>
                  <a:lnTo>
                    <a:pt x="131266" y="69949"/>
                  </a:lnTo>
                  <a:lnTo>
                    <a:pt x="98583" y="98583"/>
                  </a:lnTo>
                  <a:lnTo>
                    <a:pt x="69949" y="131266"/>
                  </a:lnTo>
                  <a:lnTo>
                    <a:pt x="45719" y="167640"/>
                  </a:lnTo>
                  <a:lnTo>
                    <a:pt x="26253" y="207347"/>
                  </a:lnTo>
                  <a:lnTo>
                    <a:pt x="11906" y="250031"/>
                  </a:lnTo>
                  <a:lnTo>
                    <a:pt x="3036" y="295334"/>
                  </a:lnTo>
                  <a:lnTo>
                    <a:pt x="0" y="342900"/>
                  </a:lnTo>
                  <a:lnTo>
                    <a:pt x="3036" y="390465"/>
                  </a:lnTo>
                  <a:lnTo>
                    <a:pt x="11906" y="435768"/>
                  </a:lnTo>
                  <a:lnTo>
                    <a:pt x="26253" y="478452"/>
                  </a:lnTo>
                  <a:lnTo>
                    <a:pt x="45720" y="518160"/>
                  </a:lnTo>
                  <a:lnTo>
                    <a:pt x="69949" y="554533"/>
                  </a:lnTo>
                  <a:lnTo>
                    <a:pt x="98583" y="587216"/>
                  </a:lnTo>
                  <a:lnTo>
                    <a:pt x="131266" y="615850"/>
                  </a:lnTo>
                  <a:lnTo>
                    <a:pt x="167640" y="640080"/>
                  </a:lnTo>
                  <a:lnTo>
                    <a:pt x="207347" y="659546"/>
                  </a:lnTo>
                  <a:lnTo>
                    <a:pt x="250031" y="673893"/>
                  </a:lnTo>
                  <a:lnTo>
                    <a:pt x="295334" y="682763"/>
                  </a:lnTo>
                  <a:lnTo>
                    <a:pt x="342900" y="685800"/>
                  </a:lnTo>
                  <a:lnTo>
                    <a:pt x="390465" y="682763"/>
                  </a:lnTo>
                  <a:lnTo>
                    <a:pt x="435768" y="673893"/>
                  </a:lnTo>
                  <a:lnTo>
                    <a:pt x="478452" y="659546"/>
                  </a:lnTo>
                  <a:lnTo>
                    <a:pt x="518160" y="640079"/>
                  </a:lnTo>
                  <a:lnTo>
                    <a:pt x="554533" y="615850"/>
                  </a:lnTo>
                  <a:lnTo>
                    <a:pt x="587216" y="587216"/>
                  </a:lnTo>
                  <a:lnTo>
                    <a:pt x="615850" y="554533"/>
                  </a:lnTo>
                  <a:lnTo>
                    <a:pt x="640080" y="518159"/>
                  </a:lnTo>
                  <a:lnTo>
                    <a:pt x="659546" y="478452"/>
                  </a:lnTo>
                  <a:lnTo>
                    <a:pt x="673893" y="435768"/>
                  </a:lnTo>
                  <a:lnTo>
                    <a:pt x="682763" y="390465"/>
                  </a:lnTo>
                  <a:lnTo>
                    <a:pt x="685800" y="342900"/>
                  </a:lnTo>
                  <a:lnTo>
                    <a:pt x="682763" y="295334"/>
                  </a:lnTo>
                  <a:lnTo>
                    <a:pt x="673893" y="250031"/>
                  </a:lnTo>
                  <a:lnTo>
                    <a:pt x="659546" y="207347"/>
                  </a:lnTo>
                  <a:lnTo>
                    <a:pt x="640079" y="167639"/>
                  </a:lnTo>
                  <a:lnTo>
                    <a:pt x="615850" y="131266"/>
                  </a:lnTo>
                  <a:lnTo>
                    <a:pt x="587216" y="98583"/>
                  </a:lnTo>
                  <a:lnTo>
                    <a:pt x="554533" y="69949"/>
                  </a:lnTo>
                  <a:lnTo>
                    <a:pt x="518159" y="45719"/>
                  </a:lnTo>
                  <a:lnTo>
                    <a:pt x="478452" y="26253"/>
                  </a:lnTo>
                  <a:lnTo>
                    <a:pt x="435768" y="11906"/>
                  </a:lnTo>
                  <a:lnTo>
                    <a:pt x="390465" y="3036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11">
              <a:extLst>
                <a:ext uri="{FF2B5EF4-FFF2-40B4-BE49-F238E27FC236}">
                  <a16:creationId xmlns:a16="http://schemas.microsoft.com/office/drawing/2014/main" id="{D1FA2D14-0679-6F46-B58C-795017981D0A}"/>
                </a:ext>
              </a:extLst>
            </p:cNvPr>
            <p:cNvSpPr/>
            <p:nvPr/>
          </p:nvSpPr>
          <p:spPr>
            <a:xfrm>
              <a:off x="3683047" y="2892991"/>
              <a:ext cx="425869" cy="425869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390465" y="3036"/>
                  </a:lnTo>
                  <a:lnTo>
                    <a:pt x="435768" y="11906"/>
                  </a:lnTo>
                  <a:lnTo>
                    <a:pt x="478452" y="26253"/>
                  </a:lnTo>
                  <a:lnTo>
                    <a:pt x="518159" y="45719"/>
                  </a:lnTo>
                  <a:lnTo>
                    <a:pt x="554533" y="69949"/>
                  </a:lnTo>
                  <a:lnTo>
                    <a:pt x="587216" y="98583"/>
                  </a:lnTo>
                  <a:lnTo>
                    <a:pt x="615850" y="131266"/>
                  </a:lnTo>
                  <a:lnTo>
                    <a:pt x="640079" y="167639"/>
                  </a:lnTo>
                  <a:lnTo>
                    <a:pt x="659546" y="207347"/>
                  </a:lnTo>
                  <a:lnTo>
                    <a:pt x="673893" y="250031"/>
                  </a:lnTo>
                  <a:lnTo>
                    <a:pt x="682763" y="295334"/>
                  </a:lnTo>
                  <a:lnTo>
                    <a:pt x="685800" y="342900"/>
                  </a:lnTo>
                  <a:lnTo>
                    <a:pt x="682763" y="390465"/>
                  </a:lnTo>
                  <a:lnTo>
                    <a:pt x="673893" y="435768"/>
                  </a:lnTo>
                  <a:lnTo>
                    <a:pt x="659546" y="478452"/>
                  </a:lnTo>
                  <a:lnTo>
                    <a:pt x="640080" y="518159"/>
                  </a:lnTo>
                  <a:lnTo>
                    <a:pt x="615850" y="554533"/>
                  </a:lnTo>
                  <a:lnTo>
                    <a:pt x="587216" y="587216"/>
                  </a:lnTo>
                  <a:lnTo>
                    <a:pt x="554533" y="615850"/>
                  </a:lnTo>
                  <a:lnTo>
                    <a:pt x="518160" y="640079"/>
                  </a:lnTo>
                  <a:lnTo>
                    <a:pt x="478452" y="659546"/>
                  </a:lnTo>
                  <a:lnTo>
                    <a:pt x="435768" y="673893"/>
                  </a:lnTo>
                  <a:lnTo>
                    <a:pt x="390465" y="682763"/>
                  </a:lnTo>
                  <a:lnTo>
                    <a:pt x="342900" y="685800"/>
                  </a:lnTo>
                  <a:lnTo>
                    <a:pt x="295334" y="682763"/>
                  </a:lnTo>
                  <a:lnTo>
                    <a:pt x="250031" y="673893"/>
                  </a:lnTo>
                  <a:lnTo>
                    <a:pt x="207347" y="659546"/>
                  </a:lnTo>
                  <a:lnTo>
                    <a:pt x="167640" y="640080"/>
                  </a:lnTo>
                  <a:lnTo>
                    <a:pt x="131266" y="615850"/>
                  </a:lnTo>
                  <a:lnTo>
                    <a:pt x="98583" y="587216"/>
                  </a:lnTo>
                  <a:lnTo>
                    <a:pt x="69949" y="554533"/>
                  </a:lnTo>
                  <a:lnTo>
                    <a:pt x="45720" y="518160"/>
                  </a:lnTo>
                  <a:lnTo>
                    <a:pt x="26253" y="478452"/>
                  </a:lnTo>
                  <a:lnTo>
                    <a:pt x="11906" y="435768"/>
                  </a:lnTo>
                  <a:lnTo>
                    <a:pt x="3036" y="390465"/>
                  </a:lnTo>
                  <a:lnTo>
                    <a:pt x="0" y="342900"/>
                  </a:lnTo>
                  <a:lnTo>
                    <a:pt x="3036" y="295334"/>
                  </a:lnTo>
                  <a:lnTo>
                    <a:pt x="11906" y="250031"/>
                  </a:lnTo>
                  <a:lnTo>
                    <a:pt x="26253" y="207347"/>
                  </a:lnTo>
                  <a:lnTo>
                    <a:pt x="45719" y="167640"/>
                  </a:lnTo>
                  <a:lnTo>
                    <a:pt x="69949" y="131266"/>
                  </a:lnTo>
                  <a:lnTo>
                    <a:pt x="98583" y="98583"/>
                  </a:lnTo>
                  <a:lnTo>
                    <a:pt x="131266" y="69949"/>
                  </a:lnTo>
                  <a:lnTo>
                    <a:pt x="167639" y="45720"/>
                  </a:lnTo>
                  <a:lnTo>
                    <a:pt x="207347" y="26253"/>
                  </a:lnTo>
                  <a:lnTo>
                    <a:pt x="250031" y="11906"/>
                  </a:lnTo>
                  <a:lnTo>
                    <a:pt x="295334" y="3036"/>
                  </a:lnTo>
                  <a:lnTo>
                    <a:pt x="342900" y="0"/>
                  </a:lnTo>
                  <a:close/>
                </a:path>
                <a:path w="685800" h="685800">
                  <a:moveTo>
                    <a:pt x="0" y="0"/>
                  </a:moveTo>
                  <a:lnTo>
                    <a:pt x="0" y="0"/>
                  </a:lnTo>
                </a:path>
                <a:path w="685800" h="685800">
                  <a:moveTo>
                    <a:pt x="685800" y="685800"/>
                  </a:moveTo>
                  <a:lnTo>
                    <a:pt x="685800" y="68580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12">
              <a:extLst>
                <a:ext uri="{FF2B5EF4-FFF2-40B4-BE49-F238E27FC236}">
                  <a16:creationId xmlns:a16="http://schemas.microsoft.com/office/drawing/2014/main" id="{2743D121-08B2-8E70-C478-7F1A8138963D}"/>
                </a:ext>
              </a:extLst>
            </p:cNvPr>
            <p:cNvSpPr/>
            <p:nvPr/>
          </p:nvSpPr>
          <p:spPr>
            <a:xfrm>
              <a:off x="5301348" y="2892991"/>
              <a:ext cx="425869" cy="425869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5334" y="3036"/>
                  </a:lnTo>
                  <a:lnTo>
                    <a:pt x="250031" y="11906"/>
                  </a:lnTo>
                  <a:lnTo>
                    <a:pt x="207347" y="26253"/>
                  </a:lnTo>
                  <a:lnTo>
                    <a:pt x="167639" y="45720"/>
                  </a:lnTo>
                  <a:lnTo>
                    <a:pt x="131266" y="69949"/>
                  </a:lnTo>
                  <a:lnTo>
                    <a:pt x="98583" y="98583"/>
                  </a:lnTo>
                  <a:lnTo>
                    <a:pt x="69949" y="131266"/>
                  </a:lnTo>
                  <a:lnTo>
                    <a:pt x="45719" y="167640"/>
                  </a:lnTo>
                  <a:lnTo>
                    <a:pt x="26253" y="207347"/>
                  </a:lnTo>
                  <a:lnTo>
                    <a:pt x="11906" y="250031"/>
                  </a:lnTo>
                  <a:lnTo>
                    <a:pt x="3036" y="295334"/>
                  </a:lnTo>
                  <a:lnTo>
                    <a:pt x="0" y="342900"/>
                  </a:lnTo>
                  <a:lnTo>
                    <a:pt x="3036" y="390465"/>
                  </a:lnTo>
                  <a:lnTo>
                    <a:pt x="11906" y="435768"/>
                  </a:lnTo>
                  <a:lnTo>
                    <a:pt x="26253" y="478452"/>
                  </a:lnTo>
                  <a:lnTo>
                    <a:pt x="45720" y="518160"/>
                  </a:lnTo>
                  <a:lnTo>
                    <a:pt x="69949" y="554533"/>
                  </a:lnTo>
                  <a:lnTo>
                    <a:pt x="98583" y="587216"/>
                  </a:lnTo>
                  <a:lnTo>
                    <a:pt x="131266" y="615850"/>
                  </a:lnTo>
                  <a:lnTo>
                    <a:pt x="167640" y="640080"/>
                  </a:lnTo>
                  <a:lnTo>
                    <a:pt x="207347" y="659546"/>
                  </a:lnTo>
                  <a:lnTo>
                    <a:pt x="250031" y="673893"/>
                  </a:lnTo>
                  <a:lnTo>
                    <a:pt x="295334" y="682763"/>
                  </a:lnTo>
                  <a:lnTo>
                    <a:pt x="342900" y="685800"/>
                  </a:lnTo>
                  <a:lnTo>
                    <a:pt x="390465" y="682763"/>
                  </a:lnTo>
                  <a:lnTo>
                    <a:pt x="435768" y="673893"/>
                  </a:lnTo>
                  <a:lnTo>
                    <a:pt x="478452" y="659546"/>
                  </a:lnTo>
                  <a:lnTo>
                    <a:pt x="518160" y="640079"/>
                  </a:lnTo>
                  <a:lnTo>
                    <a:pt x="554533" y="615850"/>
                  </a:lnTo>
                  <a:lnTo>
                    <a:pt x="587216" y="587216"/>
                  </a:lnTo>
                  <a:lnTo>
                    <a:pt x="615850" y="554533"/>
                  </a:lnTo>
                  <a:lnTo>
                    <a:pt x="640080" y="518159"/>
                  </a:lnTo>
                  <a:lnTo>
                    <a:pt x="659546" y="478452"/>
                  </a:lnTo>
                  <a:lnTo>
                    <a:pt x="673893" y="435768"/>
                  </a:lnTo>
                  <a:lnTo>
                    <a:pt x="682763" y="390465"/>
                  </a:lnTo>
                  <a:lnTo>
                    <a:pt x="685800" y="342900"/>
                  </a:lnTo>
                  <a:lnTo>
                    <a:pt x="682763" y="295334"/>
                  </a:lnTo>
                  <a:lnTo>
                    <a:pt x="673893" y="250031"/>
                  </a:lnTo>
                  <a:lnTo>
                    <a:pt x="659546" y="207347"/>
                  </a:lnTo>
                  <a:lnTo>
                    <a:pt x="640080" y="167639"/>
                  </a:lnTo>
                  <a:lnTo>
                    <a:pt x="615850" y="131266"/>
                  </a:lnTo>
                  <a:lnTo>
                    <a:pt x="587216" y="98583"/>
                  </a:lnTo>
                  <a:lnTo>
                    <a:pt x="554533" y="69949"/>
                  </a:lnTo>
                  <a:lnTo>
                    <a:pt x="518160" y="45719"/>
                  </a:lnTo>
                  <a:lnTo>
                    <a:pt x="478452" y="26253"/>
                  </a:lnTo>
                  <a:lnTo>
                    <a:pt x="435768" y="11906"/>
                  </a:lnTo>
                  <a:lnTo>
                    <a:pt x="390465" y="3036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13">
              <a:extLst>
                <a:ext uri="{FF2B5EF4-FFF2-40B4-BE49-F238E27FC236}">
                  <a16:creationId xmlns:a16="http://schemas.microsoft.com/office/drawing/2014/main" id="{94F8ABAD-394E-3C80-8DA2-F39692F87FEB}"/>
                </a:ext>
              </a:extLst>
            </p:cNvPr>
            <p:cNvSpPr/>
            <p:nvPr/>
          </p:nvSpPr>
          <p:spPr>
            <a:xfrm>
              <a:off x="5301348" y="2892991"/>
              <a:ext cx="425869" cy="425869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390465" y="3036"/>
                  </a:lnTo>
                  <a:lnTo>
                    <a:pt x="435768" y="11906"/>
                  </a:lnTo>
                  <a:lnTo>
                    <a:pt x="478452" y="26253"/>
                  </a:lnTo>
                  <a:lnTo>
                    <a:pt x="518160" y="45719"/>
                  </a:lnTo>
                  <a:lnTo>
                    <a:pt x="554533" y="69949"/>
                  </a:lnTo>
                  <a:lnTo>
                    <a:pt x="587216" y="98583"/>
                  </a:lnTo>
                  <a:lnTo>
                    <a:pt x="615850" y="131266"/>
                  </a:lnTo>
                  <a:lnTo>
                    <a:pt x="640080" y="167639"/>
                  </a:lnTo>
                  <a:lnTo>
                    <a:pt x="659546" y="207347"/>
                  </a:lnTo>
                  <a:lnTo>
                    <a:pt x="673893" y="250031"/>
                  </a:lnTo>
                  <a:lnTo>
                    <a:pt x="682763" y="295334"/>
                  </a:lnTo>
                  <a:lnTo>
                    <a:pt x="685800" y="342900"/>
                  </a:lnTo>
                  <a:lnTo>
                    <a:pt x="682763" y="390465"/>
                  </a:lnTo>
                  <a:lnTo>
                    <a:pt x="673893" y="435768"/>
                  </a:lnTo>
                  <a:lnTo>
                    <a:pt x="659546" y="478452"/>
                  </a:lnTo>
                  <a:lnTo>
                    <a:pt x="640080" y="518159"/>
                  </a:lnTo>
                  <a:lnTo>
                    <a:pt x="615850" y="554533"/>
                  </a:lnTo>
                  <a:lnTo>
                    <a:pt x="587216" y="587216"/>
                  </a:lnTo>
                  <a:lnTo>
                    <a:pt x="554533" y="615850"/>
                  </a:lnTo>
                  <a:lnTo>
                    <a:pt x="518160" y="640079"/>
                  </a:lnTo>
                  <a:lnTo>
                    <a:pt x="478452" y="659546"/>
                  </a:lnTo>
                  <a:lnTo>
                    <a:pt x="435768" y="673893"/>
                  </a:lnTo>
                  <a:lnTo>
                    <a:pt x="390465" y="682763"/>
                  </a:lnTo>
                  <a:lnTo>
                    <a:pt x="342900" y="685800"/>
                  </a:lnTo>
                  <a:lnTo>
                    <a:pt x="295334" y="682763"/>
                  </a:lnTo>
                  <a:lnTo>
                    <a:pt x="250031" y="673893"/>
                  </a:lnTo>
                  <a:lnTo>
                    <a:pt x="207347" y="659546"/>
                  </a:lnTo>
                  <a:lnTo>
                    <a:pt x="167640" y="640080"/>
                  </a:lnTo>
                  <a:lnTo>
                    <a:pt x="131266" y="615850"/>
                  </a:lnTo>
                  <a:lnTo>
                    <a:pt x="98583" y="587216"/>
                  </a:lnTo>
                  <a:lnTo>
                    <a:pt x="69949" y="554533"/>
                  </a:lnTo>
                  <a:lnTo>
                    <a:pt x="45720" y="518160"/>
                  </a:lnTo>
                  <a:lnTo>
                    <a:pt x="26253" y="478452"/>
                  </a:lnTo>
                  <a:lnTo>
                    <a:pt x="11906" y="435768"/>
                  </a:lnTo>
                  <a:lnTo>
                    <a:pt x="3036" y="390465"/>
                  </a:lnTo>
                  <a:lnTo>
                    <a:pt x="0" y="342900"/>
                  </a:lnTo>
                  <a:lnTo>
                    <a:pt x="3036" y="295334"/>
                  </a:lnTo>
                  <a:lnTo>
                    <a:pt x="11906" y="250031"/>
                  </a:lnTo>
                  <a:lnTo>
                    <a:pt x="26253" y="207347"/>
                  </a:lnTo>
                  <a:lnTo>
                    <a:pt x="45719" y="167640"/>
                  </a:lnTo>
                  <a:lnTo>
                    <a:pt x="69949" y="131266"/>
                  </a:lnTo>
                  <a:lnTo>
                    <a:pt x="98583" y="98583"/>
                  </a:lnTo>
                  <a:lnTo>
                    <a:pt x="131266" y="69949"/>
                  </a:lnTo>
                  <a:lnTo>
                    <a:pt x="167639" y="45720"/>
                  </a:lnTo>
                  <a:lnTo>
                    <a:pt x="207347" y="26253"/>
                  </a:lnTo>
                  <a:lnTo>
                    <a:pt x="250031" y="11906"/>
                  </a:lnTo>
                  <a:lnTo>
                    <a:pt x="295334" y="3036"/>
                  </a:lnTo>
                  <a:lnTo>
                    <a:pt x="342900" y="0"/>
                  </a:lnTo>
                  <a:close/>
                </a:path>
                <a:path w="685800" h="685800">
                  <a:moveTo>
                    <a:pt x="0" y="0"/>
                  </a:moveTo>
                  <a:lnTo>
                    <a:pt x="0" y="0"/>
                  </a:lnTo>
                </a:path>
                <a:path w="685800" h="685800">
                  <a:moveTo>
                    <a:pt x="685800" y="685800"/>
                  </a:moveTo>
                  <a:lnTo>
                    <a:pt x="685800" y="68580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15">
              <a:extLst>
                <a:ext uri="{FF2B5EF4-FFF2-40B4-BE49-F238E27FC236}">
                  <a16:creationId xmlns:a16="http://schemas.microsoft.com/office/drawing/2014/main" id="{7976B506-C858-7082-FED0-A5A8D4152995}"/>
                </a:ext>
              </a:extLst>
            </p:cNvPr>
            <p:cNvSpPr/>
            <p:nvPr/>
          </p:nvSpPr>
          <p:spPr>
            <a:xfrm>
              <a:off x="5343935" y="2935578"/>
              <a:ext cx="340695" cy="340695"/>
            </a:xfrm>
            <a:custGeom>
              <a:avLst/>
              <a:gdLst/>
              <a:ahLst/>
              <a:cxnLst/>
              <a:rect l="l" t="t" r="r" b="b"/>
              <a:pathLst>
                <a:path w="548640" h="548639">
                  <a:moveTo>
                    <a:pt x="274319" y="0"/>
                  </a:moveTo>
                  <a:lnTo>
                    <a:pt x="324534" y="4264"/>
                  </a:lnTo>
                  <a:lnTo>
                    <a:pt x="371425" y="16619"/>
                  </a:lnTo>
                  <a:lnTo>
                    <a:pt x="414302" y="36406"/>
                  </a:lnTo>
                  <a:lnTo>
                    <a:pt x="452475" y="62966"/>
                  </a:lnTo>
                  <a:lnTo>
                    <a:pt x="485254" y="95641"/>
                  </a:lnTo>
                  <a:lnTo>
                    <a:pt x="511951" y="133773"/>
                  </a:lnTo>
                  <a:lnTo>
                    <a:pt x="531873" y="176702"/>
                  </a:lnTo>
                  <a:lnTo>
                    <a:pt x="544333" y="223770"/>
                  </a:lnTo>
                  <a:lnTo>
                    <a:pt x="548639" y="274320"/>
                  </a:lnTo>
                  <a:lnTo>
                    <a:pt x="544333" y="324534"/>
                  </a:lnTo>
                  <a:lnTo>
                    <a:pt x="531873" y="371425"/>
                  </a:lnTo>
                  <a:lnTo>
                    <a:pt x="511951" y="414302"/>
                  </a:lnTo>
                  <a:lnTo>
                    <a:pt x="485254" y="452475"/>
                  </a:lnTo>
                  <a:lnTo>
                    <a:pt x="452475" y="485254"/>
                  </a:lnTo>
                  <a:lnTo>
                    <a:pt x="414302" y="511951"/>
                  </a:lnTo>
                  <a:lnTo>
                    <a:pt x="371425" y="531873"/>
                  </a:lnTo>
                  <a:lnTo>
                    <a:pt x="324534" y="544333"/>
                  </a:lnTo>
                  <a:lnTo>
                    <a:pt x="274319" y="548640"/>
                  </a:lnTo>
                  <a:lnTo>
                    <a:pt x="223770" y="544333"/>
                  </a:lnTo>
                  <a:lnTo>
                    <a:pt x="176702" y="531873"/>
                  </a:lnTo>
                  <a:lnTo>
                    <a:pt x="133773" y="511951"/>
                  </a:lnTo>
                  <a:lnTo>
                    <a:pt x="95641" y="485254"/>
                  </a:lnTo>
                  <a:lnTo>
                    <a:pt x="62966" y="452475"/>
                  </a:lnTo>
                  <a:lnTo>
                    <a:pt x="36406" y="414302"/>
                  </a:lnTo>
                  <a:lnTo>
                    <a:pt x="16619" y="371425"/>
                  </a:lnTo>
                  <a:lnTo>
                    <a:pt x="4264" y="324534"/>
                  </a:lnTo>
                  <a:lnTo>
                    <a:pt x="0" y="274320"/>
                  </a:lnTo>
                  <a:lnTo>
                    <a:pt x="4264" y="223770"/>
                  </a:lnTo>
                  <a:lnTo>
                    <a:pt x="16619" y="176702"/>
                  </a:lnTo>
                  <a:lnTo>
                    <a:pt x="36406" y="133773"/>
                  </a:lnTo>
                  <a:lnTo>
                    <a:pt x="62966" y="95641"/>
                  </a:lnTo>
                  <a:lnTo>
                    <a:pt x="95641" y="62966"/>
                  </a:lnTo>
                  <a:lnTo>
                    <a:pt x="133773" y="36406"/>
                  </a:lnTo>
                  <a:lnTo>
                    <a:pt x="176702" y="16619"/>
                  </a:lnTo>
                  <a:lnTo>
                    <a:pt x="223770" y="4264"/>
                  </a:lnTo>
                  <a:lnTo>
                    <a:pt x="274319" y="0"/>
                  </a:lnTo>
                  <a:close/>
                </a:path>
                <a:path w="548640" h="548639">
                  <a:moveTo>
                    <a:pt x="0" y="0"/>
                  </a:moveTo>
                  <a:lnTo>
                    <a:pt x="0" y="0"/>
                  </a:lnTo>
                </a:path>
                <a:path w="548640" h="548639">
                  <a:moveTo>
                    <a:pt x="548639" y="548640"/>
                  </a:moveTo>
                  <a:lnTo>
                    <a:pt x="548639" y="5486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">
              <a:extLst>
                <a:ext uri="{FF2B5EF4-FFF2-40B4-BE49-F238E27FC236}">
                  <a16:creationId xmlns:a16="http://schemas.microsoft.com/office/drawing/2014/main" id="{76515CBD-A50A-68F4-20D1-57AF38F28FDB}"/>
                </a:ext>
              </a:extLst>
            </p:cNvPr>
            <p:cNvSpPr txBox="1"/>
            <p:nvPr/>
          </p:nvSpPr>
          <p:spPr>
            <a:xfrm>
              <a:off x="4598895" y="3722916"/>
              <a:ext cx="175474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dirty="0">
                  <a:solidFill>
                    <a:srgbClr val="3B3B3B"/>
                  </a:solidFill>
                  <a:latin typeface="Arial MT"/>
                  <a:cs typeface="Arial MT"/>
                </a:rPr>
                <a:t>R</a:t>
              </a:r>
              <a:endParaRPr dirty="0">
                <a:latin typeface="Arial MT"/>
                <a:cs typeface="Arial MT"/>
              </a:endParaRPr>
            </a:p>
          </p:txBody>
        </p:sp>
        <p:sp>
          <p:nvSpPr>
            <p:cNvPr id="70" name="object 19">
              <a:extLst>
                <a:ext uri="{FF2B5EF4-FFF2-40B4-BE49-F238E27FC236}">
                  <a16:creationId xmlns:a16="http://schemas.microsoft.com/office/drawing/2014/main" id="{381C5009-1396-6226-6E9B-C9A11B233713}"/>
                </a:ext>
              </a:extLst>
            </p:cNvPr>
            <p:cNvSpPr/>
            <p:nvPr/>
          </p:nvSpPr>
          <p:spPr>
            <a:xfrm>
              <a:off x="4960653" y="3105926"/>
              <a:ext cx="239748" cy="0"/>
            </a:xfrm>
            <a:custGeom>
              <a:avLst/>
              <a:gdLst/>
              <a:ahLst/>
              <a:cxnLst/>
              <a:rect l="l" t="t" r="r" b="b"/>
              <a:pathLst>
                <a:path w="386079">
                  <a:moveTo>
                    <a:pt x="0" y="0"/>
                  </a:moveTo>
                  <a:lnTo>
                    <a:pt x="17779" y="0"/>
                  </a:lnTo>
                </a:path>
                <a:path w="386079">
                  <a:moveTo>
                    <a:pt x="36829" y="0"/>
                  </a:moveTo>
                  <a:lnTo>
                    <a:pt x="54610" y="0"/>
                  </a:lnTo>
                </a:path>
                <a:path w="386079">
                  <a:moveTo>
                    <a:pt x="73660" y="0"/>
                  </a:moveTo>
                  <a:lnTo>
                    <a:pt x="91439" y="0"/>
                  </a:lnTo>
                </a:path>
                <a:path w="386079">
                  <a:moveTo>
                    <a:pt x="110489" y="0"/>
                  </a:moveTo>
                  <a:lnTo>
                    <a:pt x="128270" y="0"/>
                  </a:lnTo>
                </a:path>
                <a:path w="386079">
                  <a:moveTo>
                    <a:pt x="147320" y="0"/>
                  </a:moveTo>
                  <a:lnTo>
                    <a:pt x="165100" y="0"/>
                  </a:lnTo>
                </a:path>
                <a:path w="386079">
                  <a:moveTo>
                    <a:pt x="184150" y="0"/>
                  </a:moveTo>
                  <a:lnTo>
                    <a:pt x="201929" y="0"/>
                  </a:lnTo>
                </a:path>
                <a:path w="386079">
                  <a:moveTo>
                    <a:pt x="219710" y="0"/>
                  </a:moveTo>
                  <a:lnTo>
                    <a:pt x="238760" y="0"/>
                  </a:lnTo>
                </a:path>
                <a:path w="386079">
                  <a:moveTo>
                    <a:pt x="256539" y="0"/>
                  </a:moveTo>
                  <a:lnTo>
                    <a:pt x="275589" y="0"/>
                  </a:lnTo>
                </a:path>
                <a:path w="386079">
                  <a:moveTo>
                    <a:pt x="293370" y="0"/>
                  </a:moveTo>
                  <a:lnTo>
                    <a:pt x="312420" y="0"/>
                  </a:lnTo>
                </a:path>
                <a:path w="386079">
                  <a:moveTo>
                    <a:pt x="330200" y="0"/>
                  </a:moveTo>
                  <a:lnTo>
                    <a:pt x="349250" y="0"/>
                  </a:lnTo>
                </a:path>
                <a:path w="386079">
                  <a:moveTo>
                    <a:pt x="367029" y="0"/>
                  </a:moveTo>
                  <a:lnTo>
                    <a:pt x="386079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20">
              <a:extLst>
                <a:ext uri="{FF2B5EF4-FFF2-40B4-BE49-F238E27FC236}">
                  <a16:creationId xmlns:a16="http://schemas.microsoft.com/office/drawing/2014/main" id="{E7A2CA68-7764-B964-D05D-753D2771E81E}"/>
                </a:ext>
              </a:extLst>
            </p:cNvPr>
            <p:cNvSpPr/>
            <p:nvPr/>
          </p:nvSpPr>
          <p:spPr>
            <a:xfrm>
              <a:off x="5200402" y="3072802"/>
              <a:ext cx="100947" cy="67035"/>
            </a:xfrm>
            <a:custGeom>
              <a:avLst/>
              <a:gdLst/>
              <a:ahLst/>
              <a:cxnLst/>
              <a:rect l="l" t="t" r="r" b="b"/>
              <a:pathLst>
                <a:path w="162560" h="107950">
                  <a:moveTo>
                    <a:pt x="0" y="0"/>
                  </a:moveTo>
                  <a:lnTo>
                    <a:pt x="0" y="107950"/>
                  </a:lnTo>
                  <a:lnTo>
                    <a:pt x="162560" y="53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25">
              <a:extLst>
                <a:ext uri="{FF2B5EF4-FFF2-40B4-BE49-F238E27FC236}">
                  <a16:creationId xmlns:a16="http://schemas.microsoft.com/office/drawing/2014/main" id="{8988297D-4BF5-8992-5796-1C15F88899D8}"/>
                </a:ext>
              </a:extLst>
            </p:cNvPr>
            <p:cNvSpPr/>
            <p:nvPr/>
          </p:nvSpPr>
          <p:spPr>
            <a:xfrm>
              <a:off x="3008375" y="3118740"/>
              <a:ext cx="570648" cy="0"/>
            </a:xfrm>
            <a:custGeom>
              <a:avLst/>
              <a:gdLst/>
              <a:ahLst/>
              <a:cxnLst/>
              <a:rect l="l" t="t" r="r" b="b"/>
              <a:pathLst>
                <a:path w="759460">
                  <a:moveTo>
                    <a:pt x="0" y="0"/>
                  </a:moveTo>
                  <a:lnTo>
                    <a:pt x="75946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6" name="object 26">
              <a:extLst>
                <a:ext uri="{FF2B5EF4-FFF2-40B4-BE49-F238E27FC236}">
                  <a16:creationId xmlns:a16="http://schemas.microsoft.com/office/drawing/2014/main" id="{8CB36971-7C23-16AB-4E92-8CF64737B2FA}"/>
                </a:ext>
              </a:extLst>
            </p:cNvPr>
            <p:cNvSpPr/>
            <p:nvPr/>
          </p:nvSpPr>
          <p:spPr>
            <a:xfrm>
              <a:off x="3577848" y="3085616"/>
              <a:ext cx="100947" cy="67035"/>
            </a:xfrm>
            <a:custGeom>
              <a:avLst/>
              <a:gdLst/>
              <a:ahLst/>
              <a:cxnLst/>
              <a:rect l="l" t="t" r="r" b="b"/>
              <a:pathLst>
                <a:path w="162559" h="107950">
                  <a:moveTo>
                    <a:pt x="0" y="0"/>
                  </a:moveTo>
                  <a:lnTo>
                    <a:pt x="0" y="107950"/>
                  </a:lnTo>
                  <a:lnTo>
                    <a:pt x="162559" y="53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27">
              <a:extLst>
                <a:ext uri="{FF2B5EF4-FFF2-40B4-BE49-F238E27FC236}">
                  <a16:creationId xmlns:a16="http://schemas.microsoft.com/office/drawing/2014/main" id="{3A491122-927B-E70F-3875-ACA3CBDF936C}"/>
                </a:ext>
              </a:extLst>
            </p:cNvPr>
            <p:cNvSpPr txBox="1"/>
            <p:nvPr/>
          </p:nvSpPr>
          <p:spPr>
            <a:xfrm>
              <a:off x="3048000" y="2854244"/>
              <a:ext cx="385507" cy="24602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ts val="1980"/>
                </a:lnSpc>
                <a:spcBef>
                  <a:spcPts val="100"/>
                </a:spcBef>
              </a:pPr>
              <a:r>
                <a:rPr sz="1400" dirty="0">
                  <a:solidFill>
                    <a:srgbClr val="3B3B3B"/>
                  </a:solidFill>
                  <a:latin typeface="Arial MT"/>
                  <a:cs typeface="Arial MT"/>
                </a:rPr>
                <a:t>start</a:t>
              </a:r>
              <a:endParaRPr sz="1400" dirty="0">
                <a:latin typeface="Arial MT"/>
                <a:cs typeface="Arial MT"/>
              </a:endParaRPr>
            </a:p>
          </p:txBody>
        </p:sp>
        <p:sp>
          <p:nvSpPr>
            <p:cNvPr id="82" name="object 19">
              <a:extLst>
                <a:ext uri="{FF2B5EF4-FFF2-40B4-BE49-F238E27FC236}">
                  <a16:creationId xmlns:a16="http://schemas.microsoft.com/office/drawing/2014/main" id="{7023E74F-A838-060A-8B7F-60D9066D1616}"/>
                </a:ext>
              </a:extLst>
            </p:cNvPr>
            <p:cNvSpPr/>
            <p:nvPr/>
          </p:nvSpPr>
          <p:spPr>
            <a:xfrm>
              <a:off x="4109235" y="3108241"/>
              <a:ext cx="386117" cy="0"/>
            </a:xfrm>
            <a:custGeom>
              <a:avLst/>
              <a:gdLst/>
              <a:ahLst/>
              <a:cxnLst/>
              <a:rect l="l" t="t" r="r" b="b"/>
              <a:pathLst>
                <a:path w="386079">
                  <a:moveTo>
                    <a:pt x="0" y="0"/>
                  </a:moveTo>
                  <a:lnTo>
                    <a:pt x="17779" y="0"/>
                  </a:lnTo>
                </a:path>
                <a:path w="386079">
                  <a:moveTo>
                    <a:pt x="36829" y="0"/>
                  </a:moveTo>
                  <a:lnTo>
                    <a:pt x="54610" y="0"/>
                  </a:lnTo>
                </a:path>
                <a:path w="386079">
                  <a:moveTo>
                    <a:pt x="73660" y="0"/>
                  </a:moveTo>
                  <a:lnTo>
                    <a:pt x="91439" y="0"/>
                  </a:lnTo>
                </a:path>
                <a:path w="386079">
                  <a:moveTo>
                    <a:pt x="110489" y="0"/>
                  </a:moveTo>
                  <a:lnTo>
                    <a:pt x="128270" y="0"/>
                  </a:lnTo>
                </a:path>
                <a:path w="386079">
                  <a:moveTo>
                    <a:pt x="147320" y="0"/>
                  </a:moveTo>
                  <a:lnTo>
                    <a:pt x="165100" y="0"/>
                  </a:lnTo>
                </a:path>
                <a:path w="386079">
                  <a:moveTo>
                    <a:pt x="184150" y="0"/>
                  </a:moveTo>
                  <a:lnTo>
                    <a:pt x="201929" y="0"/>
                  </a:lnTo>
                </a:path>
                <a:path w="386079">
                  <a:moveTo>
                    <a:pt x="219710" y="0"/>
                  </a:moveTo>
                  <a:lnTo>
                    <a:pt x="238760" y="0"/>
                  </a:lnTo>
                </a:path>
                <a:path w="386079">
                  <a:moveTo>
                    <a:pt x="256539" y="0"/>
                  </a:moveTo>
                  <a:lnTo>
                    <a:pt x="275589" y="0"/>
                  </a:lnTo>
                </a:path>
                <a:path w="386079">
                  <a:moveTo>
                    <a:pt x="293370" y="0"/>
                  </a:moveTo>
                  <a:lnTo>
                    <a:pt x="312420" y="0"/>
                  </a:lnTo>
                </a:path>
                <a:path w="386079">
                  <a:moveTo>
                    <a:pt x="330200" y="0"/>
                  </a:moveTo>
                  <a:lnTo>
                    <a:pt x="349250" y="0"/>
                  </a:lnTo>
                </a:path>
                <a:path w="386079">
                  <a:moveTo>
                    <a:pt x="367029" y="0"/>
                  </a:moveTo>
                  <a:lnTo>
                    <a:pt x="386079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20">
              <a:extLst>
                <a:ext uri="{FF2B5EF4-FFF2-40B4-BE49-F238E27FC236}">
                  <a16:creationId xmlns:a16="http://schemas.microsoft.com/office/drawing/2014/main" id="{62D0C4CE-77AF-0362-1239-98EC12A814E9}"/>
                </a:ext>
              </a:extLst>
            </p:cNvPr>
            <p:cNvSpPr/>
            <p:nvPr/>
          </p:nvSpPr>
          <p:spPr>
            <a:xfrm>
              <a:off x="4489043" y="3075117"/>
              <a:ext cx="100947" cy="67035"/>
            </a:xfrm>
            <a:custGeom>
              <a:avLst/>
              <a:gdLst/>
              <a:ahLst/>
              <a:cxnLst/>
              <a:rect l="l" t="t" r="r" b="b"/>
              <a:pathLst>
                <a:path w="162560" h="107950">
                  <a:moveTo>
                    <a:pt x="0" y="0"/>
                  </a:moveTo>
                  <a:lnTo>
                    <a:pt x="0" y="107950"/>
                  </a:lnTo>
                  <a:lnTo>
                    <a:pt x="162560" y="53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2">
            <a:extLst>
              <a:ext uri="{FF2B5EF4-FFF2-40B4-BE49-F238E27FC236}">
                <a16:creationId xmlns:a16="http://schemas.microsoft.com/office/drawing/2014/main" id="{1C8B86E0-1019-AA16-E24C-70A4E38170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6864581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RE⟹NFA(Thompson</a:t>
            </a:r>
            <a:r>
              <a:rPr lang="zh-CN" altLang="en-US" spc="-5" dirty="0">
                <a:solidFill>
                  <a:schemeClr val="bg1"/>
                </a:solidFill>
              </a:rPr>
              <a:t>算法</a:t>
            </a:r>
            <a:r>
              <a:rPr lang="en-US" altLang="zh-CN" spc="-5" dirty="0">
                <a:solidFill>
                  <a:schemeClr val="bg1"/>
                </a:solidFill>
              </a:rPr>
              <a:t>)</a:t>
            </a:r>
            <a:endParaRPr spc="-10" dirty="0">
              <a:solidFill>
                <a:schemeClr val="bg1"/>
              </a:solidFill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347103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 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62</a:t>
            </a:r>
          </a:p>
        </p:txBody>
      </p:sp>
      <p:pic>
        <p:nvPicPr>
          <p:cNvPr id="12" name="图片 11" descr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%\item[\textcolor{blue}{\LARGE\textbullet}]&#10;&#10;\begin{document}&#10;&#10;$R^\ast$ &#10;&#10;\end{document}" title="IguanaTex Bitmap Display">
            <a:extLst>
              <a:ext uri="{FF2B5EF4-FFF2-40B4-BE49-F238E27FC236}">
                <a16:creationId xmlns:a16="http://schemas.microsoft.com/office/drawing/2014/main" id="{E2D1FCAE-CF77-7E6E-1B38-121A9F3B44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579369"/>
            <a:ext cx="260754" cy="180134"/>
          </a:xfrm>
          <a:prstGeom prst="rect">
            <a:avLst/>
          </a:prstGeom>
        </p:spPr>
      </p:pic>
      <p:sp>
        <p:nvSpPr>
          <p:cNvPr id="3" name="object 3 1"/>
          <p:cNvSpPr txBox="1"/>
          <p:nvPr/>
        </p:nvSpPr>
        <p:spPr>
          <a:xfrm>
            <a:off x="507519" y="952172"/>
            <a:ext cx="1895475" cy="852156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460375" indent="-448309">
              <a:lnSpc>
                <a:spcPct val="100000"/>
              </a:lnSpc>
              <a:spcBef>
                <a:spcPts val="825"/>
              </a:spcBef>
              <a:buClr>
                <a:srgbClr val="CC9900"/>
              </a:buClr>
              <a:buSzPct val="69642"/>
              <a:buFont typeface="Palatino Linotype"/>
              <a:buChar char="•"/>
              <a:tabLst>
                <a:tab pos="460375" algn="l"/>
                <a:tab pos="461009" algn="l"/>
              </a:tabLst>
            </a:pPr>
            <a:r>
              <a:rPr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归纳部分</a:t>
            </a:r>
            <a:endParaRPr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61645">
              <a:lnSpc>
                <a:spcPct val="100000"/>
              </a:lnSpc>
              <a:spcBef>
                <a:spcPts val="625"/>
              </a:spcBef>
              <a:tabLst>
                <a:tab pos="901065" algn="l"/>
              </a:tabLst>
            </a:pPr>
            <a:r>
              <a:rPr sz="1550" spc="10" dirty="0">
                <a:solidFill>
                  <a:srgbClr val="80808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–	</a:t>
            </a:r>
            <a:r>
              <a:rPr lang="en-US" sz="1550" spc="10" dirty="0">
                <a:solidFill>
                  <a:srgbClr val="80808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42D3C38B-8DFA-832F-D2F9-5CCA7B44501D}"/>
              </a:ext>
            </a:extLst>
          </p:cNvPr>
          <p:cNvSpPr/>
          <p:nvPr/>
        </p:nvSpPr>
        <p:spPr>
          <a:xfrm>
            <a:off x="3541091" y="2183210"/>
            <a:ext cx="2271300" cy="1845431"/>
          </a:xfrm>
          <a:custGeom>
            <a:avLst/>
            <a:gdLst/>
            <a:ahLst/>
            <a:cxnLst/>
            <a:rect l="l" t="t" r="r" b="b"/>
            <a:pathLst>
              <a:path w="3657600" h="2971800">
                <a:moveTo>
                  <a:pt x="3657600" y="0"/>
                </a:moveTo>
                <a:lnTo>
                  <a:pt x="0" y="0"/>
                </a:lnTo>
                <a:lnTo>
                  <a:pt x="0" y="2971800"/>
                </a:lnTo>
                <a:lnTo>
                  <a:pt x="1828800" y="2971800"/>
                </a:lnTo>
                <a:lnTo>
                  <a:pt x="3657600" y="2971800"/>
                </a:lnTo>
                <a:lnTo>
                  <a:pt x="3657600" y="0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49970A5F-55E6-EEE7-3391-652309397C75}"/>
              </a:ext>
            </a:extLst>
          </p:cNvPr>
          <p:cNvSpPr/>
          <p:nvPr/>
        </p:nvSpPr>
        <p:spPr>
          <a:xfrm>
            <a:off x="3541091" y="2183210"/>
            <a:ext cx="2271300" cy="1845431"/>
          </a:xfrm>
          <a:custGeom>
            <a:avLst/>
            <a:gdLst/>
            <a:ahLst/>
            <a:cxnLst/>
            <a:rect l="l" t="t" r="r" b="b"/>
            <a:pathLst>
              <a:path w="3657600" h="2971800">
                <a:moveTo>
                  <a:pt x="1828800" y="2971800"/>
                </a:moveTo>
                <a:lnTo>
                  <a:pt x="0" y="2971800"/>
                </a:lnTo>
                <a:lnTo>
                  <a:pt x="0" y="0"/>
                </a:lnTo>
                <a:lnTo>
                  <a:pt x="3657600" y="0"/>
                </a:lnTo>
                <a:lnTo>
                  <a:pt x="3657600" y="2971800"/>
                </a:lnTo>
                <a:lnTo>
                  <a:pt x="1828800" y="2971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DD931A44-0627-D649-A97A-DF045EE77A3D}"/>
              </a:ext>
            </a:extLst>
          </p:cNvPr>
          <p:cNvSpPr/>
          <p:nvPr/>
        </p:nvSpPr>
        <p:spPr>
          <a:xfrm>
            <a:off x="4251711" y="2607560"/>
            <a:ext cx="851738" cy="993694"/>
          </a:xfrm>
          <a:custGeom>
            <a:avLst/>
            <a:gdLst/>
            <a:ahLst/>
            <a:cxnLst/>
            <a:rect l="l" t="t" r="r" b="b"/>
            <a:pathLst>
              <a:path w="1371600" h="1600200">
                <a:moveTo>
                  <a:pt x="877187" y="1445260"/>
                </a:moveTo>
                <a:lnTo>
                  <a:pt x="520700" y="1445260"/>
                </a:lnTo>
                <a:lnTo>
                  <a:pt x="547969" y="1497949"/>
                </a:lnTo>
                <a:lnTo>
                  <a:pt x="580359" y="1540946"/>
                </a:lnTo>
                <a:lnTo>
                  <a:pt x="616894" y="1573093"/>
                </a:lnTo>
                <a:lnTo>
                  <a:pt x="656600" y="1593230"/>
                </a:lnTo>
                <a:lnTo>
                  <a:pt x="698500" y="1600200"/>
                </a:lnTo>
                <a:lnTo>
                  <a:pt x="738088" y="1594223"/>
                </a:lnTo>
                <a:lnTo>
                  <a:pt x="775721" y="1576962"/>
                </a:lnTo>
                <a:lnTo>
                  <a:pt x="810533" y="1549414"/>
                </a:lnTo>
                <a:lnTo>
                  <a:pt x="841658" y="1512581"/>
                </a:lnTo>
                <a:lnTo>
                  <a:pt x="868228" y="1467460"/>
                </a:lnTo>
                <a:lnTo>
                  <a:pt x="877187" y="1445260"/>
                </a:lnTo>
                <a:close/>
              </a:path>
              <a:path w="1371600" h="1600200">
                <a:moveTo>
                  <a:pt x="334010" y="146050"/>
                </a:moveTo>
                <a:lnTo>
                  <a:pt x="270338" y="163503"/>
                </a:lnTo>
                <a:lnTo>
                  <a:pt x="211681" y="211620"/>
                </a:lnTo>
                <a:lnTo>
                  <a:pt x="185879" y="245188"/>
                </a:lnTo>
                <a:lnTo>
                  <a:pt x="163307" y="284034"/>
                </a:lnTo>
                <a:lnTo>
                  <a:pt x="144621" y="327363"/>
                </a:lnTo>
                <a:lnTo>
                  <a:pt x="130481" y="374379"/>
                </a:lnTo>
                <a:lnTo>
                  <a:pt x="121545" y="424285"/>
                </a:lnTo>
                <a:lnTo>
                  <a:pt x="118472" y="476288"/>
                </a:lnTo>
                <a:lnTo>
                  <a:pt x="121920" y="529589"/>
                </a:lnTo>
                <a:lnTo>
                  <a:pt x="89076" y="542425"/>
                </a:lnTo>
                <a:lnTo>
                  <a:pt x="59831" y="567078"/>
                </a:lnTo>
                <a:lnTo>
                  <a:pt x="35242" y="601821"/>
                </a:lnTo>
                <a:lnTo>
                  <a:pt x="16368" y="644924"/>
                </a:lnTo>
                <a:lnTo>
                  <a:pt x="4268" y="694660"/>
                </a:lnTo>
                <a:lnTo>
                  <a:pt x="0" y="749300"/>
                </a:lnTo>
                <a:lnTo>
                  <a:pt x="4445" y="807759"/>
                </a:lnTo>
                <a:lnTo>
                  <a:pt x="17462" y="859789"/>
                </a:lnTo>
                <a:lnTo>
                  <a:pt x="38576" y="903247"/>
                </a:lnTo>
                <a:lnTo>
                  <a:pt x="67310" y="935989"/>
                </a:lnTo>
                <a:lnTo>
                  <a:pt x="51375" y="969228"/>
                </a:lnTo>
                <a:lnTo>
                  <a:pt x="39846" y="1005681"/>
                </a:lnTo>
                <a:lnTo>
                  <a:pt x="32841" y="1044753"/>
                </a:lnTo>
                <a:lnTo>
                  <a:pt x="30479" y="1085850"/>
                </a:lnTo>
                <a:lnTo>
                  <a:pt x="33660" y="1136279"/>
                </a:lnTo>
                <a:lnTo>
                  <a:pt x="43172" y="1182310"/>
                </a:lnTo>
                <a:lnTo>
                  <a:pt x="58971" y="1222810"/>
                </a:lnTo>
                <a:lnTo>
                  <a:pt x="81013" y="1256644"/>
                </a:lnTo>
                <a:lnTo>
                  <a:pt x="109253" y="1282681"/>
                </a:lnTo>
                <a:lnTo>
                  <a:pt x="143646" y="1299787"/>
                </a:lnTo>
                <a:lnTo>
                  <a:pt x="184150" y="1306829"/>
                </a:lnTo>
                <a:lnTo>
                  <a:pt x="208238" y="1363650"/>
                </a:lnTo>
                <a:lnTo>
                  <a:pt x="238007" y="1411722"/>
                </a:lnTo>
                <a:lnTo>
                  <a:pt x="272573" y="1450340"/>
                </a:lnTo>
                <a:lnTo>
                  <a:pt x="311055" y="1478797"/>
                </a:lnTo>
                <a:lnTo>
                  <a:pt x="352571" y="1496389"/>
                </a:lnTo>
                <a:lnTo>
                  <a:pt x="396239" y="1502410"/>
                </a:lnTo>
                <a:lnTo>
                  <a:pt x="456049" y="1498480"/>
                </a:lnTo>
                <a:lnTo>
                  <a:pt x="485139" y="1487170"/>
                </a:lnTo>
                <a:lnTo>
                  <a:pt x="500895" y="1469191"/>
                </a:lnTo>
                <a:lnTo>
                  <a:pt x="520700" y="1445260"/>
                </a:lnTo>
                <a:lnTo>
                  <a:pt x="877187" y="1445260"/>
                </a:lnTo>
                <a:lnTo>
                  <a:pt x="889377" y="1415053"/>
                </a:lnTo>
                <a:lnTo>
                  <a:pt x="904239" y="1356360"/>
                </a:lnTo>
                <a:lnTo>
                  <a:pt x="1100522" y="1356360"/>
                </a:lnTo>
                <a:lnTo>
                  <a:pt x="1131570" y="1317625"/>
                </a:lnTo>
                <a:lnTo>
                  <a:pt x="1153834" y="1274707"/>
                </a:lnTo>
                <a:lnTo>
                  <a:pt x="1170622" y="1225272"/>
                </a:lnTo>
                <a:lnTo>
                  <a:pt x="1181219" y="1170419"/>
                </a:lnTo>
                <a:lnTo>
                  <a:pt x="1184910" y="1111250"/>
                </a:lnTo>
                <a:lnTo>
                  <a:pt x="1219074" y="1098955"/>
                </a:lnTo>
                <a:lnTo>
                  <a:pt x="1280160" y="1051089"/>
                </a:lnTo>
                <a:lnTo>
                  <a:pt x="1306140" y="1017001"/>
                </a:lnTo>
                <a:lnTo>
                  <a:pt x="1328451" y="977133"/>
                </a:lnTo>
                <a:lnTo>
                  <a:pt x="1346623" y="932227"/>
                </a:lnTo>
                <a:lnTo>
                  <a:pt x="1360185" y="883024"/>
                </a:lnTo>
                <a:lnTo>
                  <a:pt x="1368668" y="830268"/>
                </a:lnTo>
                <a:lnTo>
                  <a:pt x="1371600" y="774700"/>
                </a:lnTo>
                <a:lnTo>
                  <a:pt x="1368345" y="718939"/>
                </a:lnTo>
                <a:lnTo>
                  <a:pt x="1358900" y="664845"/>
                </a:lnTo>
                <a:lnTo>
                  <a:pt x="1343739" y="613608"/>
                </a:lnTo>
                <a:lnTo>
                  <a:pt x="1323339" y="566420"/>
                </a:lnTo>
                <a:lnTo>
                  <a:pt x="1329809" y="541198"/>
                </a:lnTo>
                <a:lnTo>
                  <a:pt x="1334135" y="515143"/>
                </a:lnTo>
                <a:lnTo>
                  <a:pt x="1336555" y="488374"/>
                </a:lnTo>
                <a:lnTo>
                  <a:pt x="1337310" y="461010"/>
                </a:lnTo>
                <a:lnTo>
                  <a:pt x="1333123" y="401596"/>
                </a:lnTo>
                <a:lnTo>
                  <a:pt x="1321176" y="346380"/>
                </a:lnTo>
                <a:lnTo>
                  <a:pt x="1302385" y="297021"/>
                </a:lnTo>
                <a:lnTo>
                  <a:pt x="1277667" y="255175"/>
                </a:lnTo>
                <a:lnTo>
                  <a:pt x="1247939" y="222502"/>
                </a:lnTo>
                <a:lnTo>
                  <a:pt x="1214120" y="200660"/>
                </a:lnTo>
                <a:lnTo>
                  <a:pt x="1212380" y="191770"/>
                </a:lnTo>
                <a:lnTo>
                  <a:pt x="441960" y="191770"/>
                </a:lnTo>
                <a:lnTo>
                  <a:pt x="417056" y="171946"/>
                </a:lnTo>
                <a:lnTo>
                  <a:pt x="390366" y="157003"/>
                </a:lnTo>
                <a:lnTo>
                  <a:pt x="362485" y="148014"/>
                </a:lnTo>
                <a:lnTo>
                  <a:pt x="334010" y="146050"/>
                </a:lnTo>
                <a:close/>
              </a:path>
              <a:path w="1371600" h="1600200">
                <a:moveTo>
                  <a:pt x="1100522" y="1356360"/>
                </a:moveTo>
                <a:lnTo>
                  <a:pt x="904239" y="1356360"/>
                </a:lnTo>
                <a:lnTo>
                  <a:pt x="926842" y="1375826"/>
                </a:lnTo>
                <a:lnTo>
                  <a:pt x="950753" y="1390173"/>
                </a:lnTo>
                <a:lnTo>
                  <a:pt x="975856" y="1399043"/>
                </a:lnTo>
                <a:lnTo>
                  <a:pt x="1002029" y="1402080"/>
                </a:lnTo>
                <a:lnTo>
                  <a:pt x="1039058" y="1396250"/>
                </a:lnTo>
                <a:lnTo>
                  <a:pt x="1073467" y="1379497"/>
                </a:lnTo>
                <a:lnTo>
                  <a:pt x="1100522" y="1356360"/>
                </a:lnTo>
                <a:close/>
              </a:path>
              <a:path w="1371600" h="1600200">
                <a:moveTo>
                  <a:pt x="593089" y="46989"/>
                </a:moveTo>
                <a:lnTo>
                  <a:pt x="521238" y="72349"/>
                </a:lnTo>
                <a:lnTo>
                  <a:pt x="490037" y="102402"/>
                </a:lnTo>
                <a:lnTo>
                  <a:pt x="463285" y="142575"/>
                </a:lnTo>
                <a:lnTo>
                  <a:pt x="441960" y="191770"/>
                </a:lnTo>
                <a:lnTo>
                  <a:pt x="1212380" y="191770"/>
                </a:lnTo>
                <a:lnTo>
                  <a:pt x="1203189" y="144785"/>
                </a:lnTo>
                <a:lnTo>
                  <a:pt x="1196102" y="125729"/>
                </a:lnTo>
                <a:lnTo>
                  <a:pt x="711200" y="125729"/>
                </a:lnTo>
                <a:lnTo>
                  <a:pt x="685244" y="93602"/>
                </a:lnTo>
                <a:lnTo>
                  <a:pt x="655955" y="69691"/>
                </a:lnTo>
                <a:lnTo>
                  <a:pt x="624760" y="54113"/>
                </a:lnTo>
                <a:lnTo>
                  <a:pt x="593089" y="46989"/>
                </a:lnTo>
                <a:close/>
              </a:path>
              <a:path w="1371600" h="1600200">
                <a:moveTo>
                  <a:pt x="835660" y="0"/>
                </a:moveTo>
                <a:lnTo>
                  <a:pt x="797639" y="8393"/>
                </a:lnTo>
                <a:lnTo>
                  <a:pt x="762952" y="32861"/>
                </a:lnTo>
                <a:lnTo>
                  <a:pt x="733496" y="72349"/>
                </a:lnTo>
                <a:lnTo>
                  <a:pt x="711200" y="125729"/>
                </a:lnTo>
                <a:lnTo>
                  <a:pt x="1196102" y="125729"/>
                </a:lnTo>
                <a:lnTo>
                  <a:pt x="1185098" y="96143"/>
                </a:lnTo>
                <a:lnTo>
                  <a:pt x="1178439" y="85089"/>
                </a:lnTo>
                <a:lnTo>
                  <a:pt x="944879" y="85089"/>
                </a:lnTo>
                <a:lnTo>
                  <a:pt x="923170" y="49827"/>
                </a:lnTo>
                <a:lnTo>
                  <a:pt x="896937" y="23018"/>
                </a:lnTo>
                <a:lnTo>
                  <a:pt x="867370" y="5972"/>
                </a:lnTo>
                <a:lnTo>
                  <a:pt x="835660" y="0"/>
                </a:lnTo>
                <a:close/>
              </a:path>
              <a:path w="1371600" h="1600200">
                <a:moveTo>
                  <a:pt x="1062989" y="0"/>
                </a:moveTo>
                <a:lnTo>
                  <a:pt x="1029176" y="5794"/>
                </a:lnTo>
                <a:lnTo>
                  <a:pt x="997267" y="22542"/>
                </a:lnTo>
                <a:lnTo>
                  <a:pt x="968692" y="49291"/>
                </a:lnTo>
                <a:lnTo>
                  <a:pt x="944879" y="85089"/>
                </a:lnTo>
                <a:lnTo>
                  <a:pt x="1178439" y="85089"/>
                </a:lnTo>
                <a:lnTo>
                  <a:pt x="1160938" y="56038"/>
                </a:lnTo>
                <a:lnTo>
                  <a:pt x="1131805" y="25776"/>
                </a:lnTo>
                <a:lnTo>
                  <a:pt x="1098791" y="6661"/>
                </a:lnTo>
                <a:lnTo>
                  <a:pt x="1062989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9">
            <a:extLst>
              <a:ext uri="{FF2B5EF4-FFF2-40B4-BE49-F238E27FC236}">
                <a16:creationId xmlns:a16="http://schemas.microsoft.com/office/drawing/2014/main" id="{0EE5E021-69B4-20B2-B734-A2384254E411}"/>
              </a:ext>
            </a:extLst>
          </p:cNvPr>
          <p:cNvSpPr/>
          <p:nvPr/>
        </p:nvSpPr>
        <p:spPr>
          <a:xfrm>
            <a:off x="4250872" y="2609079"/>
            <a:ext cx="851738" cy="993694"/>
          </a:xfrm>
          <a:custGeom>
            <a:avLst/>
            <a:gdLst/>
            <a:ahLst/>
            <a:cxnLst/>
            <a:rect l="l" t="t" r="r" b="b"/>
            <a:pathLst>
              <a:path w="1371600" h="1600200">
                <a:moveTo>
                  <a:pt x="121920" y="529589"/>
                </a:moveTo>
                <a:lnTo>
                  <a:pt x="118472" y="476288"/>
                </a:lnTo>
                <a:lnTo>
                  <a:pt x="121545" y="424285"/>
                </a:lnTo>
                <a:lnTo>
                  <a:pt x="130481" y="374379"/>
                </a:lnTo>
                <a:lnTo>
                  <a:pt x="144621" y="327363"/>
                </a:lnTo>
                <a:lnTo>
                  <a:pt x="163307" y="284034"/>
                </a:lnTo>
                <a:lnTo>
                  <a:pt x="185879" y="245188"/>
                </a:lnTo>
                <a:lnTo>
                  <a:pt x="211681" y="211620"/>
                </a:lnTo>
                <a:lnTo>
                  <a:pt x="240053" y="184127"/>
                </a:lnTo>
                <a:lnTo>
                  <a:pt x="301876" y="150546"/>
                </a:lnTo>
                <a:lnTo>
                  <a:pt x="334010" y="146050"/>
                </a:lnTo>
                <a:lnTo>
                  <a:pt x="362485" y="148014"/>
                </a:lnTo>
                <a:lnTo>
                  <a:pt x="390366" y="157003"/>
                </a:lnTo>
                <a:lnTo>
                  <a:pt x="417056" y="171946"/>
                </a:lnTo>
                <a:lnTo>
                  <a:pt x="441960" y="191770"/>
                </a:lnTo>
                <a:lnTo>
                  <a:pt x="463285" y="142575"/>
                </a:lnTo>
                <a:lnTo>
                  <a:pt x="490037" y="102402"/>
                </a:lnTo>
                <a:lnTo>
                  <a:pt x="521238" y="72349"/>
                </a:lnTo>
                <a:lnTo>
                  <a:pt x="555914" y="53512"/>
                </a:lnTo>
                <a:lnTo>
                  <a:pt x="593089" y="46989"/>
                </a:lnTo>
                <a:lnTo>
                  <a:pt x="624760" y="54113"/>
                </a:lnTo>
                <a:lnTo>
                  <a:pt x="655955" y="69691"/>
                </a:lnTo>
                <a:lnTo>
                  <a:pt x="685244" y="93602"/>
                </a:lnTo>
                <a:lnTo>
                  <a:pt x="711200" y="125729"/>
                </a:lnTo>
                <a:lnTo>
                  <a:pt x="733504" y="72330"/>
                </a:lnTo>
                <a:lnTo>
                  <a:pt x="762952" y="32861"/>
                </a:lnTo>
                <a:lnTo>
                  <a:pt x="797639" y="8393"/>
                </a:lnTo>
                <a:lnTo>
                  <a:pt x="835660" y="0"/>
                </a:lnTo>
                <a:lnTo>
                  <a:pt x="867370" y="5972"/>
                </a:lnTo>
                <a:lnTo>
                  <a:pt x="896937" y="23018"/>
                </a:lnTo>
                <a:lnTo>
                  <a:pt x="923170" y="49827"/>
                </a:lnTo>
                <a:lnTo>
                  <a:pt x="944879" y="85089"/>
                </a:lnTo>
                <a:lnTo>
                  <a:pt x="968692" y="49291"/>
                </a:lnTo>
                <a:lnTo>
                  <a:pt x="997267" y="22542"/>
                </a:lnTo>
                <a:lnTo>
                  <a:pt x="1029176" y="5794"/>
                </a:lnTo>
                <a:lnTo>
                  <a:pt x="1062989" y="0"/>
                </a:lnTo>
                <a:lnTo>
                  <a:pt x="1098791" y="6661"/>
                </a:lnTo>
                <a:lnTo>
                  <a:pt x="1131805" y="25776"/>
                </a:lnTo>
                <a:lnTo>
                  <a:pt x="1160938" y="56038"/>
                </a:lnTo>
                <a:lnTo>
                  <a:pt x="1185098" y="96143"/>
                </a:lnTo>
                <a:lnTo>
                  <a:pt x="1203189" y="144785"/>
                </a:lnTo>
                <a:lnTo>
                  <a:pt x="1214120" y="200660"/>
                </a:lnTo>
                <a:lnTo>
                  <a:pt x="1247939" y="222502"/>
                </a:lnTo>
                <a:lnTo>
                  <a:pt x="1277667" y="255175"/>
                </a:lnTo>
                <a:lnTo>
                  <a:pt x="1302385" y="297021"/>
                </a:lnTo>
                <a:lnTo>
                  <a:pt x="1321176" y="346380"/>
                </a:lnTo>
                <a:lnTo>
                  <a:pt x="1333123" y="401596"/>
                </a:lnTo>
                <a:lnTo>
                  <a:pt x="1337310" y="461010"/>
                </a:lnTo>
                <a:lnTo>
                  <a:pt x="1336555" y="488374"/>
                </a:lnTo>
                <a:lnTo>
                  <a:pt x="1334135" y="515143"/>
                </a:lnTo>
                <a:lnTo>
                  <a:pt x="1329809" y="541198"/>
                </a:lnTo>
                <a:lnTo>
                  <a:pt x="1323339" y="566420"/>
                </a:lnTo>
                <a:lnTo>
                  <a:pt x="1343739" y="613608"/>
                </a:lnTo>
                <a:lnTo>
                  <a:pt x="1358900" y="664845"/>
                </a:lnTo>
                <a:lnTo>
                  <a:pt x="1368345" y="718939"/>
                </a:lnTo>
                <a:lnTo>
                  <a:pt x="1371600" y="774700"/>
                </a:lnTo>
                <a:lnTo>
                  <a:pt x="1368668" y="830268"/>
                </a:lnTo>
                <a:lnTo>
                  <a:pt x="1360185" y="883024"/>
                </a:lnTo>
                <a:lnTo>
                  <a:pt x="1346623" y="932227"/>
                </a:lnTo>
                <a:lnTo>
                  <a:pt x="1328451" y="977133"/>
                </a:lnTo>
                <a:lnTo>
                  <a:pt x="1306140" y="1017001"/>
                </a:lnTo>
                <a:lnTo>
                  <a:pt x="1280160" y="1051089"/>
                </a:lnTo>
                <a:lnTo>
                  <a:pt x="1250981" y="1078655"/>
                </a:lnTo>
                <a:lnTo>
                  <a:pt x="1184910" y="1111250"/>
                </a:lnTo>
                <a:lnTo>
                  <a:pt x="1181219" y="1170419"/>
                </a:lnTo>
                <a:lnTo>
                  <a:pt x="1170622" y="1225272"/>
                </a:lnTo>
                <a:lnTo>
                  <a:pt x="1153834" y="1274707"/>
                </a:lnTo>
                <a:lnTo>
                  <a:pt x="1131570" y="1317625"/>
                </a:lnTo>
                <a:lnTo>
                  <a:pt x="1104542" y="1352922"/>
                </a:lnTo>
                <a:lnTo>
                  <a:pt x="1073467" y="1379497"/>
                </a:lnTo>
                <a:lnTo>
                  <a:pt x="1039058" y="1396250"/>
                </a:lnTo>
                <a:lnTo>
                  <a:pt x="1002029" y="1402080"/>
                </a:lnTo>
                <a:lnTo>
                  <a:pt x="975856" y="1399043"/>
                </a:lnTo>
                <a:lnTo>
                  <a:pt x="950753" y="1390173"/>
                </a:lnTo>
                <a:lnTo>
                  <a:pt x="926842" y="1375826"/>
                </a:lnTo>
                <a:lnTo>
                  <a:pt x="904239" y="1356360"/>
                </a:lnTo>
                <a:lnTo>
                  <a:pt x="889377" y="1415053"/>
                </a:lnTo>
                <a:lnTo>
                  <a:pt x="868228" y="1467460"/>
                </a:lnTo>
                <a:lnTo>
                  <a:pt x="841658" y="1512581"/>
                </a:lnTo>
                <a:lnTo>
                  <a:pt x="810533" y="1549414"/>
                </a:lnTo>
                <a:lnTo>
                  <a:pt x="775721" y="1576962"/>
                </a:lnTo>
                <a:lnTo>
                  <a:pt x="738088" y="1594223"/>
                </a:lnTo>
                <a:lnTo>
                  <a:pt x="698500" y="1600200"/>
                </a:lnTo>
                <a:lnTo>
                  <a:pt x="656600" y="1593230"/>
                </a:lnTo>
                <a:lnTo>
                  <a:pt x="616894" y="1573093"/>
                </a:lnTo>
                <a:lnTo>
                  <a:pt x="580359" y="1540946"/>
                </a:lnTo>
                <a:lnTo>
                  <a:pt x="547969" y="1497949"/>
                </a:lnTo>
                <a:lnTo>
                  <a:pt x="520700" y="1445260"/>
                </a:lnTo>
                <a:lnTo>
                  <a:pt x="500895" y="1469191"/>
                </a:lnTo>
                <a:lnTo>
                  <a:pt x="485139" y="1487170"/>
                </a:lnTo>
                <a:lnTo>
                  <a:pt x="456049" y="1498480"/>
                </a:lnTo>
                <a:lnTo>
                  <a:pt x="396239" y="1502410"/>
                </a:lnTo>
                <a:lnTo>
                  <a:pt x="352571" y="1496389"/>
                </a:lnTo>
                <a:lnTo>
                  <a:pt x="311055" y="1478797"/>
                </a:lnTo>
                <a:lnTo>
                  <a:pt x="272573" y="1450340"/>
                </a:lnTo>
                <a:lnTo>
                  <a:pt x="238007" y="1411722"/>
                </a:lnTo>
                <a:lnTo>
                  <a:pt x="208238" y="1363650"/>
                </a:lnTo>
                <a:lnTo>
                  <a:pt x="184150" y="1306829"/>
                </a:lnTo>
                <a:lnTo>
                  <a:pt x="143646" y="1299787"/>
                </a:lnTo>
                <a:lnTo>
                  <a:pt x="109253" y="1282681"/>
                </a:lnTo>
                <a:lnTo>
                  <a:pt x="81013" y="1256644"/>
                </a:lnTo>
                <a:lnTo>
                  <a:pt x="58971" y="1222810"/>
                </a:lnTo>
                <a:lnTo>
                  <a:pt x="43172" y="1182310"/>
                </a:lnTo>
                <a:lnTo>
                  <a:pt x="33660" y="1136279"/>
                </a:lnTo>
                <a:lnTo>
                  <a:pt x="30479" y="1085850"/>
                </a:lnTo>
                <a:lnTo>
                  <a:pt x="32841" y="1044753"/>
                </a:lnTo>
                <a:lnTo>
                  <a:pt x="39846" y="1005681"/>
                </a:lnTo>
                <a:lnTo>
                  <a:pt x="51375" y="969228"/>
                </a:lnTo>
                <a:lnTo>
                  <a:pt x="67310" y="935989"/>
                </a:lnTo>
                <a:lnTo>
                  <a:pt x="38576" y="903247"/>
                </a:lnTo>
                <a:lnTo>
                  <a:pt x="17462" y="859789"/>
                </a:lnTo>
                <a:lnTo>
                  <a:pt x="4445" y="807759"/>
                </a:lnTo>
                <a:lnTo>
                  <a:pt x="0" y="749300"/>
                </a:lnTo>
                <a:lnTo>
                  <a:pt x="4268" y="694660"/>
                </a:lnTo>
                <a:lnTo>
                  <a:pt x="16368" y="644924"/>
                </a:lnTo>
                <a:lnTo>
                  <a:pt x="35242" y="601821"/>
                </a:lnTo>
                <a:lnTo>
                  <a:pt x="59831" y="567078"/>
                </a:lnTo>
                <a:lnTo>
                  <a:pt x="89076" y="542425"/>
                </a:lnTo>
                <a:lnTo>
                  <a:pt x="121920" y="529589"/>
                </a:lnTo>
                <a:close/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121920" y="529589"/>
                </a:moveTo>
                <a:lnTo>
                  <a:pt x="124221" y="544056"/>
                </a:lnTo>
                <a:lnTo>
                  <a:pt x="127000" y="558641"/>
                </a:lnTo>
                <a:lnTo>
                  <a:pt x="129778" y="572988"/>
                </a:lnTo>
                <a:lnTo>
                  <a:pt x="132079" y="586739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441960" y="191770"/>
                </a:moveTo>
                <a:lnTo>
                  <a:pt x="453747" y="203140"/>
                </a:lnTo>
                <a:lnTo>
                  <a:pt x="465772" y="216058"/>
                </a:lnTo>
                <a:lnTo>
                  <a:pt x="477321" y="230167"/>
                </a:lnTo>
                <a:lnTo>
                  <a:pt x="487679" y="245110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711200" y="125729"/>
                </a:moveTo>
                <a:lnTo>
                  <a:pt x="707826" y="137795"/>
                </a:lnTo>
                <a:lnTo>
                  <a:pt x="705167" y="150812"/>
                </a:lnTo>
                <a:lnTo>
                  <a:pt x="702984" y="164306"/>
                </a:lnTo>
                <a:lnTo>
                  <a:pt x="701039" y="177800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944879" y="85089"/>
                </a:moveTo>
                <a:lnTo>
                  <a:pt x="938113" y="99476"/>
                </a:lnTo>
                <a:lnTo>
                  <a:pt x="932656" y="115411"/>
                </a:lnTo>
                <a:lnTo>
                  <a:pt x="927913" y="132060"/>
                </a:lnTo>
                <a:lnTo>
                  <a:pt x="923289" y="148589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1214120" y="200660"/>
                </a:moveTo>
                <a:lnTo>
                  <a:pt x="1215806" y="212863"/>
                </a:lnTo>
                <a:lnTo>
                  <a:pt x="1218088" y="227806"/>
                </a:lnTo>
                <a:lnTo>
                  <a:pt x="1219656" y="241557"/>
                </a:lnTo>
                <a:lnTo>
                  <a:pt x="1219200" y="250189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1323339" y="566420"/>
                </a:moveTo>
                <a:lnTo>
                  <a:pt x="1314231" y="594221"/>
                </a:lnTo>
                <a:lnTo>
                  <a:pt x="1303813" y="620236"/>
                </a:lnTo>
                <a:lnTo>
                  <a:pt x="1291728" y="644108"/>
                </a:lnTo>
                <a:lnTo>
                  <a:pt x="1277620" y="665479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1184910" y="1111250"/>
                </a:moveTo>
                <a:lnTo>
                  <a:pt x="1177901" y="1028700"/>
                </a:lnTo>
                <a:lnTo>
                  <a:pt x="1164590" y="977900"/>
                </a:lnTo>
                <a:lnTo>
                  <a:pt x="1144081" y="927523"/>
                </a:lnTo>
                <a:lnTo>
                  <a:pt x="1115883" y="882650"/>
                </a:lnTo>
                <a:lnTo>
                  <a:pt x="1079500" y="848360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904239" y="1356360"/>
                </a:moveTo>
                <a:lnTo>
                  <a:pt x="907414" y="1338480"/>
                </a:lnTo>
                <a:lnTo>
                  <a:pt x="909637" y="1320958"/>
                </a:lnTo>
                <a:lnTo>
                  <a:pt x="911383" y="1303674"/>
                </a:lnTo>
                <a:lnTo>
                  <a:pt x="913129" y="1286510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521970" y="1445260"/>
                </a:moveTo>
                <a:lnTo>
                  <a:pt x="515004" y="1430317"/>
                </a:lnTo>
                <a:lnTo>
                  <a:pt x="509111" y="1414303"/>
                </a:lnTo>
                <a:lnTo>
                  <a:pt x="503932" y="1397575"/>
                </a:lnTo>
                <a:lnTo>
                  <a:pt x="499110" y="1380489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184150" y="1306829"/>
                </a:moveTo>
                <a:lnTo>
                  <a:pt x="192920" y="1303932"/>
                </a:lnTo>
                <a:lnTo>
                  <a:pt x="201930" y="1300797"/>
                </a:lnTo>
                <a:lnTo>
                  <a:pt x="210939" y="1297185"/>
                </a:lnTo>
                <a:lnTo>
                  <a:pt x="219710" y="1292860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  <a:path w="1371600" h="1600200">
                <a:moveTo>
                  <a:pt x="67310" y="935989"/>
                </a:moveTo>
                <a:lnTo>
                  <a:pt x="84117" y="949682"/>
                </a:lnTo>
                <a:lnTo>
                  <a:pt x="102711" y="960754"/>
                </a:lnTo>
                <a:lnTo>
                  <a:pt x="123924" y="967065"/>
                </a:lnTo>
                <a:lnTo>
                  <a:pt x="148589" y="966470"/>
                </a:lnTo>
              </a:path>
              <a:path w="1371600" h="1600200">
                <a:moveTo>
                  <a:pt x="0" y="0"/>
                </a:moveTo>
                <a:lnTo>
                  <a:pt x="0" y="0"/>
                </a:lnTo>
              </a:path>
              <a:path w="1371600" h="1600200">
                <a:moveTo>
                  <a:pt x="1371600" y="1600200"/>
                </a:moveTo>
                <a:lnTo>
                  <a:pt x="1371600" y="16002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10">
            <a:extLst>
              <a:ext uri="{FF2B5EF4-FFF2-40B4-BE49-F238E27FC236}">
                <a16:creationId xmlns:a16="http://schemas.microsoft.com/office/drawing/2014/main" id="{124DD358-F36E-A2FB-1E44-BCB35CEBEA72}"/>
              </a:ext>
            </a:extLst>
          </p:cNvPr>
          <p:cNvSpPr/>
          <p:nvPr/>
        </p:nvSpPr>
        <p:spPr>
          <a:xfrm>
            <a:off x="3683047" y="2892991"/>
            <a:ext cx="425869" cy="425869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79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79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59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11">
            <a:extLst>
              <a:ext uri="{FF2B5EF4-FFF2-40B4-BE49-F238E27FC236}">
                <a16:creationId xmlns:a16="http://schemas.microsoft.com/office/drawing/2014/main" id="{D1FA2D14-0679-6F46-B58C-795017981D0A}"/>
              </a:ext>
            </a:extLst>
          </p:cNvPr>
          <p:cNvSpPr/>
          <p:nvPr/>
        </p:nvSpPr>
        <p:spPr>
          <a:xfrm>
            <a:off x="3683047" y="2892991"/>
            <a:ext cx="425869" cy="425869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  <a:path w="685800" h="685800">
                <a:moveTo>
                  <a:pt x="0" y="0"/>
                </a:moveTo>
                <a:lnTo>
                  <a:pt x="0" y="0"/>
                </a:lnTo>
              </a:path>
              <a:path w="685800" h="685800">
                <a:moveTo>
                  <a:pt x="685800" y="685800"/>
                </a:moveTo>
                <a:lnTo>
                  <a:pt x="685800" y="6858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12">
            <a:extLst>
              <a:ext uri="{FF2B5EF4-FFF2-40B4-BE49-F238E27FC236}">
                <a16:creationId xmlns:a16="http://schemas.microsoft.com/office/drawing/2014/main" id="{2743D121-08B2-8E70-C478-7F1A8138963D}"/>
              </a:ext>
            </a:extLst>
          </p:cNvPr>
          <p:cNvSpPr/>
          <p:nvPr/>
        </p:nvSpPr>
        <p:spPr>
          <a:xfrm>
            <a:off x="5301348" y="2892991"/>
            <a:ext cx="425869" cy="425869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79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13">
            <a:extLst>
              <a:ext uri="{FF2B5EF4-FFF2-40B4-BE49-F238E27FC236}">
                <a16:creationId xmlns:a16="http://schemas.microsoft.com/office/drawing/2014/main" id="{94F8ABAD-394E-3C80-8DA2-F39692F87FEB}"/>
              </a:ext>
            </a:extLst>
          </p:cNvPr>
          <p:cNvSpPr/>
          <p:nvPr/>
        </p:nvSpPr>
        <p:spPr>
          <a:xfrm>
            <a:off x="5301348" y="2892991"/>
            <a:ext cx="425869" cy="425869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60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80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80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60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19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39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  <a:path w="685800" h="685800">
                <a:moveTo>
                  <a:pt x="0" y="0"/>
                </a:moveTo>
                <a:lnTo>
                  <a:pt x="0" y="0"/>
                </a:lnTo>
              </a:path>
              <a:path w="685800" h="685800">
                <a:moveTo>
                  <a:pt x="685800" y="685800"/>
                </a:moveTo>
                <a:lnTo>
                  <a:pt x="685800" y="6858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15">
            <a:extLst>
              <a:ext uri="{FF2B5EF4-FFF2-40B4-BE49-F238E27FC236}">
                <a16:creationId xmlns:a16="http://schemas.microsoft.com/office/drawing/2014/main" id="{7976B506-C858-7082-FED0-A5A8D4152995}"/>
              </a:ext>
            </a:extLst>
          </p:cNvPr>
          <p:cNvSpPr/>
          <p:nvPr/>
        </p:nvSpPr>
        <p:spPr>
          <a:xfrm>
            <a:off x="5343935" y="2935578"/>
            <a:ext cx="340695" cy="340695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19" y="0"/>
                </a:moveTo>
                <a:lnTo>
                  <a:pt x="324534" y="4264"/>
                </a:lnTo>
                <a:lnTo>
                  <a:pt x="371425" y="16619"/>
                </a:lnTo>
                <a:lnTo>
                  <a:pt x="414302" y="36406"/>
                </a:lnTo>
                <a:lnTo>
                  <a:pt x="452475" y="62966"/>
                </a:lnTo>
                <a:lnTo>
                  <a:pt x="485254" y="95641"/>
                </a:lnTo>
                <a:lnTo>
                  <a:pt x="511951" y="133773"/>
                </a:lnTo>
                <a:lnTo>
                  <a:pt x="531873" y="176702"/>
                </a:lnTo>
                <a:lnTo>
                  <a:pt x="544333" y="223770"/>
                </a:lnTo>
                <a:lnTo>
                  <a:pt x="548639" y="274320"/>
                </a:lnTo>
                <a:lnTo>
                  <a:pt x="544333" y="324534"/>
                </a:lnTo>
                <a:lnTo>
                  <a:pt x="531873" y="371425"/>
                </a:lnTo>
                <a:lnTo>
                  <a:pt x="511951" y="414302"/>
                </a:lnTo>
                <a:lnTo>
                  <a:pt x="485254" y="452475"/>
                </a:lnTo>
                <a:lnTo>
                  <a:pt x="452475" y="485254"/>
                </a:lnTo>
                <a:lnTo>
                  <a:pt x="414302" y="511951"/>
                </a:lnTo>
                <a:lnTo>
                  <a:pt x="371425" y="531873"/>
                </a:lnTo>
                <a:lnTo>
                  <a:pt x="324534" y="544333"/>
                </a:lnTo>
                <a:lnTo>
                  <a:pt x="274319" y="548640"/>
                </a:lnTo>
                <a:lnTo>
                  <a:pt x="223770" y="544333"/>
                </a:lnTo>
                <a:lnTo>
                  <a:pt x="176702" y="531873"/>
                </a:lnTo>
                <a:lnTo>
                  <a:pt x="133773" y="511951"/>
                </a:lnTo>
                <a:lnTo>
                  <a:pt x="95641" y="485254"/>
                </a:lnTo>
                <a:lnTo>
                  <a:pt x="62966" y="452475"/>
                </a:lnTo>
                <a:lnTo>
                  <a:pt x="36406" y="414302"/>
                </a:lnTo>
                <a:lnTo>
                  <a:pt x="16619" y="371425"/>
                </a:lnTo>
                <a:lnTo>
                  <a:pt x="4264" y="324534"/>
                </a:lnTo>
                <a:lnTo>
                  <a:pt x="0" y="274320"/>
                </a:lnTo>
                <a:lnTo>
                  <a:pt x="4264" y="223770"/>
                </a:lnTo>
                <a:lnTo>
                  <a:pt x="16619" y="176702"/>
                </a:lnTo>
                <a:lnTo>
                  <a:pt x="36406" y="133773"/>
                </a:lnTo>
                <a:lnTo>
                  <a:pt x="62966" y="95641"/>
                </a:lnTo>
                <a:lnTo>
                  <a:pt x="95641" y="62966"/>
                </a:lnTo>
                <a:lnTo>
                  <a:pt x="133773" y="36406"/>
                </a:lnTo>
                <a:lnTo>
                  <a:pt x="176702" y="16619"/>
                </a:lnTo>
                <a:lnTo>
                  <a:pt x="223770" y="4264"/>
                </a:lnTo>
                <a:lnTo>
                  <a:pt x="274319" y="0"/>
                </a:lnTo>
                <a:close/>
              </a:path>
              <a:path w="548640" h="548639">
                <a:moveTo>
                  <a:pt x="0" y="0"/>
                </a:moveTo>
                <a:lnTo>
                  <a:pt x="0" y="0"/>
                </a:lnTo>
              </a:path>
              <a:path w="548640" h="548639">
                <a:moveTo>
                  <a:pt x="548639" y="548640"/>
                </a:moveTo>
                <a:lnTo>
                  <a:pt x="548639" y="54864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">
            <a:extLst>
              <a:ext uri="{FF2B5EF4-FFF2-40B4-BE49-F238E27FC236}">
                <a16:creationId xmlns:a16="http://schemas.microsoft.com/office/drawing/2014/main" id="{76515CBD-A50A-68F4-20D1-57AF38F28FDB}"/>
              </a:ext>
            </a:extLst>
          </p:cNvPr>
          <p:cNvSpPr txBox="1"/>
          <p:nvPr/>
        </p:nvSpPr>
        <p:spPr>
          <a:xfrm>
            <a:off x="4598895" y="3722916"/>
            <a:ext cx="17547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3B3B3B"/>
                </a:solidFill>
                <a:latin typeface="Arial MT"/>
                <a:cs typeface="Arial MT"/>
              </a:rPr>
              <a:t>R</a:t>
            </a:r>
            <a:endParaRPr dirty="0">
              <a:latin typeface="Arial MT"/>
              <a:cs typeface="Arial MT"/>
            </a:endParaRPr>
          </a:p>
        </p:txBody>
      </p:sp>
      <p:sp>
        <p:nvSpPr>
          <p:cNvPr id="70" name="object 19">
            <a:extLst>
              <a:ext uri="{FF2B5EF4-FFF2-40B4-BE49-F238E27FC236}">
                <a16:creationId xmlns:a16="http://schemas.microsoft.com/office/drawing/2014/main" id="{381C5009-1396-6226-6E9B-C9A11B233713}"/>
              </a:ext>
            </a:extLst>
          </p:cNvPr>
          <p:cNvSpPr/>
          <p:nvPr/>
        </p:nvSpPr>
        <p:spPr>
          <a:xfrm>
            <a:off x="4960653" y="3105926"/>
            <a:ext cx="239748" cy="0"/>
          </a:xfrm>
          <a:custGeom>
            <a:avLst/>
            <a:gdLst/>
            <a:ahLst/>
            <a:cxnLst/>
            <a:rect l="l" t="t" r="r" b="b"/>
            <a:pathLst>
              <a:path w="386079">
                <a:moveTo>
                  <a:pt x="0" y="0"/>
                </a:moveTo>
                <a:lnTo>
                  <a:pt x="17779" y="0"/>
                </a:lnTo>
              </a:path>
              <a:path w="386079">
                <a:moveTo>
                  <a:pt x="36829" y="0"/>
                </a:moveTo>
                <a:lnTo>
                  <a:pt x="54610" y="0"/>
                </a:lnTo>
              </a:path>
              <a:path w="386079">
                <a:moveTo>
                  <a:pt x="73660" y="0"/>
                </a:moveTo>
                <a:lnTo>
                  <a:pt x="91439" y="0"/>
                </a:lnTo>
              </a:path>
              <a:path w="386079">
                <a:moveTo>
                  <a:pt x="110489" y="0"/>
                </a:moveTo>
                <a:lnTo>
                  <a:pt x="128270" y="0"/>
                </a:lnTo>
              </a:path>
              <a:path w="386079">
                <a:moveTo>
                  <a:pt x="147320" y="0"/>
                </a:moveTo>
                <a:lnTo>
                  <a:pt x="165100" y="0"/>
                </a:lnTo>
              </a:path>
              <a:path w="386079">
                <a:moveTo>
                  <a:pt x="184150" y="0"/>
                </a:moveTo>
                <a:lnTo>
                  <a:pt x="201929" y="0"/>
                </a:lnTo>
              </a:path>
              <a:path w="386079">
                <a:moveTo>
                  <a:pt x="219710" y="0"/>
                </a:moveTo>
                <a:lnTo>
                  <a:pt x="238760" y="0"/>
                </a:lnTo>
              </a:path>
              <a:path w="386079">
                <a:moveTo>
                  <a:pt x="256539" y="0"/>
                </a:moveTo>
                <a:lnTo>
                  <a:pt x="275589" y="0"/>
                </a:lnTo>
              </a:path>
              <a:path w="386079">
                <a:moveTo>
                  <a:pt x="293370" y="0"/>
                </a:moveTo>
                <a:lnTo>
                  <a:pt x="312420" y="0"/>
                </a:lnTo>
              </a:path>
              <a:path w="386079">
                <a:moveTo>
                  <a:pt x="330200" y="0"/>
                </a:moveTo>
                <a:lnTo>
                  <a:pt x="349250" y="0"/>
                </a:lnTo>
              </a:path>
              <a:path w="386079">
                <a:moveTo>
                  <a:pt x="367029" y="0"/>
                </a:moveTo>
                <a:lnTo>
                  <a:pt x="38607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20">
            <a:extLst>
              <a:ext uri="{FF2B5EF4-FFF2-40B4-BE49-F238E27FC236}">
                <a16:creationId xmlns:a16="http://schemas.microsoft.com/office/drawing/2014/main" id="{E7A2CA68-7764-B964-D05D-753D2771E81E}"/>
              </a:ext>
            </a:extLst>
          </p:cNvPr>
          <p:cNvSpPr/>
          <p:nvPr/>
        </p:nvSpPr>
        <p:spPr>
          <a:xfrm>
            <a:off x="5200402" y="3072802"/>
            <a:ext cx="100947" cy="67035"/>
          </a:xfrm>
          <a:custGeom>
            <a:avLst/>
            <a:gdLst/>
            <a:ahLst/>
            <a:cxnLst/>
            <a:rect l="l" t="t" r="r" b="b"/>
            <a:pathLst>
              <a:path w="162560" h="107950">
                <a:moveTo>
                  <a:pt x="0" y="0"/>
                </a:moveTo>
                <a:lnTo>
                  <a:pt x="0" y="107950"/>
                </a:lnTo>
                <a:lnTo>
                  <a:pt x="16256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99001AD-80A0-F96D-271C-F658A1451998}"/>
              </a:ext>
            </a:extLst>
          </p:cNvPr>
          <p:cNvGrpSpPr/>
          <p:nvPr/>
        </p:nvGrpSpPr>
        <p:grpSpPr>
          <a:xfrm>
            <a:off x="3008375" y="2854244"/>
            <a:ext cx="670420" cy="298407"/>
            <a:chOff x="1726205" y="2847497"/>
            <a:chExt cx="670420" cy="298407"/>
          </a:xfrm>
        </p:grpSpPr>
        <p:sp>
          <p:nvSpPr>
            <p:cNvPr id="75" name="object 25">
              <a:extLst>
                <a:ext uri="{FF2B5EF4-FFF2-40B4-BE49-F238E27FC236}">
                  <a16:creationId xmlns:a16="http://schemas.microsoft.com/office/drawing/2014/main" id="{8988297D-4BF5-8992-5796-1C15F88899D8}"/>
                </a:ext>
              </a:extLst>
            </p:cNvPr>
            <p:cNvSpPr/>
            <p:nvPr/>
          </p:nvSpPr>
          <p:spPr>
            <a:xfrm>
              <a:off x="1726205" y="3111993"/>
              <a:ext cx="570648" cy="0"/>
            </a:xfrm>
            <a:custGeom>
              <a:avLst/>
              <a:gdLst/>
              <a:ahLst/>
              <a:cxnLst/>
              <a:rect l="l" t="t" r="r" b="b"/>
              <a:pathLst>
                <a:path w="759460">
                  <a:moveTo>
                    <a:pt x="0" y="0"/>
                  </a:moveTo>
                  <a:lnTo>
                    <a:pt x="75946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6" name="object 26">
              <a:extLst>
                <a:ext uri="{FF2B5EF4-FFF2-40B4-BE49-F238E27FC236}">
                  <a16:creationId xmlns:a16="http://schemas.microsoft.com/office/drawing/2014/main" id="{8CB36971-7C23-16AB-4E92-8CF64737B2FA}"/>
                </a:ext>
              </a:extLst>
            </p:cNvPr>
            <p:cNvSpPr/>
            <p:nvPr/>
          </p:nvSpPr>
          <p:spPr>
            <a:xfrm>
              <a:off x="2295678" y="3078869"/>
              <a:ext cx="100947" cy="67035"/>
            </a:xfrm>
            <a:custGeom>
              <a:avLst/>
              <a:gdLst/>
              <a:ahLst/>
              <a:cxnLst/>
              <a:rect l="l" t="t" r="r" b="b"/>
              <a:pathLst>
                <a:path w="162559" h="107950">
                  <a:moveTo>
                    <a:pt x="0" y="0"/>
                  </a:moveTo>
                  <a:lnTo>
                    <a:pt x="0" y="107950"/>
                  </a:lnTo>
                  <a:lnTo>
                    <a:pt x="162559" y="53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27">
              <a:extLst>
                <a:ext uri="{FF2B5EF4-FFF2-40B4-BE49-F238E27FC236}">
                  <a16:creationId xmlns:a16="http://schemas.microsoft.com/office/drawing/2014/main" id="{3A491122-927B-E70F-3875-ACA3CBDF936C}"/>
                </a:ext>
              </a:extLst>
            </p:cNvPr>
            <p:cNvSpPr txBox="1"/>
            <p:nvPr/>
          </p:nvSpPr>
          <p:spPr>
            <a:xfrm>
              <a:off x="1765830" y="2847497"/>
              <a:ext cx="385507" cy="24602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ts val="1980"/>
                </a:lnSpc>
                <a:spcBef>
                  <a:spcPts val="100"/>
                </a:spcBef>
              </a:pPr>
              <a:r>
                <a:rPr sz="1400" dirty="0">
                  <a:solidFill>
                    <a:srgbClr val="3B3B3B"/>
                  </a:solidFill>
                  <a:latin typeface="Arial MT"/>
                  <a:cs typeface="Arial MT"/>
                </a:rPr>
                <a:t>start</a:t>
              </a:r>
              <a:endParaRPr sz="1400" dirty="0">
                <a:latin typeface="Arial MT"/>
                <a:cs typeface="Arial MT"/>
              </a:endParaRPr>
            </a:p>
          </p:txBody>
        </p:sp>
      </p:grpSp>
      <p:sp>
        <p:nvSpPr>
          <p:cNvPr id="74" name="object 28">
            <a:extLst>
              <a:ext uri="{FF2B5EF4-FFF2-40B4-BE49-F238E27FC236}">
                <a16:creationId xmlns:a16="http://schemas.microsoft.com/office/drawing/2014/main" id="{4FD6B782-5BDC-E156-AF8D-36099320D780}"/>
              </a:ext>
            </a:extLst>
          </p:cNvPr>
          <p:cNvSpPr/>
          <p:nvPr/>
        </p:nvSpPr>
        <p:spPr>
          <a:xfrm>
            <a:off x="6522172" y="2892991"/>
            <a:ext cx="425869" cy="425869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90465" y="3036"/>
                </a:lnTo>
                <a:lnTo>
                  <a:pt x="435768" y="11906"/>
                </a:lnTo>
                <a:lnTo>
                  <a:pt x="478452" y="26253"/>
                </a:lnTo>
                <a:lnTo>
                  <a:pt x="518159" y="45719"/>
                </a:lnTo>
                <a:lnTo>
                  <a:pt x="554533" y="69949"/>
                </a:lnTo>
                <a:lnTo>
                  <a:pt x="587216" y="98583"/>
                </a:lnTo>
                <a:lnTo>
                  <a:pt x="615850" y="131266"/>
                </a:lnTo>
                <a:lnTo>
                  <a:pt x="640079" y="167639"/>
                </a:lnTo>
                <a:lnTo>
                  <a:pt x="659546" y="207347"/>
                </a:lnTo>
                <a:lnTo>
                  <a:pt x="673893" y="250031"/>
                </a:lnTo>
                <a:lnTo>
                  <a:pt x="682763" y="295334"/>
                </a:lnTo>
                <a:lnTo>
                  <a:pt x="685800" y="342900"/>
                </a:lnTo>
                <a:lnTo>
                  <a:pt x="682763" y="390465"/>
                </a:lnTo>
                <a:lnTo>
                  <a:pt x="673893" y="435768"/>
                </a:lnTo>
                <a:lnTo>
                  <a:pt x="659546" y="478452"/>
                </a:lnTo>
                <a:lnTo>
                  <a:pt x="640079" y="518159"/>
                </a:lnTo>
                <a:lnTo>
                  <a:pt x="615850" y="554533"/>
                </a:lnTo>
                <a:lnTo>
                  <a:pt x="587216" y="587216"/>
                </a:lnTo>
                <a:lnTo>
                  <a:pt x="554533" y="615850"/>
                </a:lnTo>
                <a:lnTo>
                  <a:pt x="518159" y="640079"/>
                </a:lnTo>
                <a:lnTo>
                  <a:pt x="478452" y="659546"/>
                </a:lnTo>
                <a:lnTo>
                  <a:pt x="435768" y="673893"/>
                </a:lnTo>
                <a:lnTo>
                  <a:pt x="390465" y="682763"/>
                </a:lnTo>
                <a:lnTo>
                  <a:pt x="342900" y="685800"/>
                </a:lnTo>
                <a:lnTo>
                  <a:pt x="295334" y="682763"/>
                </a:lnTo>
                <a:lnTo>
                  <a:pt x="250031" y="673893"/>
                </a:lnTo>
                <a:lnTo>
                  <a:pt x="207347" y="659546"/>
                </a:lnTo>
                <a:lnTo>
                  <a:pt x="167640" y="640080"/>
                </a:lnTo>
                <a:lnTo>
                  <a:pt x="131266" y="615850"/>
                </a:lnTo>
                <a:lnTo>
                  <a:pt x="98583" y="587216"/>
                </a:lnTo>
                <a:lnTo>
                  <a:pt x="69949" y="554533"/>
                </a:lnTo>
                <a:lnTo>
                  <a:pt x="45720" y="518160"/>
                </a:lnTo>
                <a:lnTo>
                  <a:pt x="26253" y="478452"/>
                </a:lnTo>
                <a:lnTo>
                  <a:pt x="11906" y="435768"/>
                </a:lnTo>
                <a:lnTo>
                  <a:pt x="3036" y="390465"/>
                </a:lnTo>
                <a:lnTo>
                  <a:pt x="0" y="342900"/>
                </a:lnTo>
                <a:lnTo>
                  <a:pt x="3036" y="295334"/>
                </a:lnTo>
                <a:lnTo>
                  <a:pt x="11906" y="250031"/>
                </a:lnTo>
                <a:lnTo>
                  <a:pt x="26253" y="207347"/>
                </a:lnTo>
                <a:lnTo>
                  <a:pt x="45720" y="167640"/>
                </a:lnTo>
                <a:lnTo>
                  <a:pt x="69949" y="131266"/>
                </a:lnTo>
                <a:lnTo>
                  <a:pt x="98583" y="98583"/>
                </a:lnTo>
                <a:lnTo>
                  <a:pt x="131266" y="69949"/>
                </a:lnTo>
                <a:lnTo>
                  <a:pt x="167640" y="45720"/>
                </a:lnTo>
                <a:lnTo>
                  <a:pt x="207347" y="26253"/>
                </a:lnTo>
                <a:lnTo>
                  <a:pt x="250031" y="11906"/>
                </a:lnTo>
                <a:lnTo>
                  <a:pt x="295334" y="3036"/>
                </a:lnTo>
                <a:lnTo>
                  <a:pt x="342900" y="0"/>
                </a:lnTo>
                <a:close/>
              </a:path>
              <a:path w="685800" h="685800">
                <a:moveTo>
                  <a:pt x="0" y="0"/>
                </a:moveTo>
                <a:lnTo>
                  <a:pt x="0" y="0"/>
                </a:lnTo>
              </a:path>
              <a:path w="685800" h="685800">
                <a:moveTo>
                  <a:pt x="685800" y="685800"/>
                </a:moveTo>
                <a:lnTo>
                  <a:pt x="685800" y="685800"/>
                </a:lnTo>
              </a:path>
              <a:path w="685800" h="685800">
                <a:moveTo>
                  <a:pt x="342900" y="68579"/>
                </a:moveTo>
                <a:lnTo>
                  <a:pt x="393114" y="72844"/>
                </a:lnTo>
                <a:lnTo>
                  <a:pt x="440005" y="85199"/>
                </a:lnTo>
                <a:lnTo>
                  <a:pt x="482882" y="104986"/>
                </a:lnTo>
                <a:lnTo>
                  <a:pt x="521055" y="131546"/>
                </a:lnTo>
                <a:lnTo>
                  <a:pt x="553834" y="164221"/>
                </a:lnTo>
                <a:lnTo>
                  <a:pt x="580531" y="202353"/>
                </a:lnTo>
                <a:lnTo>
                  <a:pt x="600453" y="245282"/>
                </a:lnTo>
                <a:lnTo>
                  <a:pt x="612913" y="292350"/>
                </a:lnTo>
                <a:lnTo>
                  <a:pt x="617220" y="342900"/>
                </a:lnTo>
                <a:lnTo>
                  <a:pt x="612913" y="393114"/>
                </a:lnTo>
                <a:lnTo>
                  <a:pt x="600453" y="440005"/>
                </a:lnTo>
                <a:lnTo>
                  <a:pt x="580531" y="482882"/>
                </a:lnTo>
                <a:lnTo>
                  <a:pt x="553834" y="521055"/>
                </a:lnTo>
                <a:lnTo>
                  <a:pt x="521055" y="553834"/>
                </a:lnTo>
                <a:lnTo>
                  <a:pt x="482882" y="580531"/>
                </a:lnTo>
                <a:lnTo>
                  <a:pt x="440005" y="600453"/>
                </a:lnTo>
                <a:lnTo>
                  <a:pt x="393114" y="612913"/>
                </a:lnTo>
                <a:lnTo>
                  <a:pt x="342900" y="617220"/>
                </a:lnTo>
                <a:lnTo>
                  <a:pt x="292350" y="612913"/>
                </a:lnTo>
                <a:lnTo>
                  <a:pt x="245282" y="600453"/>
                </a:lnTo>
                <a:lnTo>
                  <a:pt x="202353" y="580531"/>
                </a:lnTo>
                <a:lnTo>
                  <a:pt x="164221" y="553834"/>
                </a:lnTo>
                <a:lnTo>
                  <a:pt x="131546" y="521055"/>
                </a:lnTo>
                <a:lnTo>
                  <a:pt x="104986" y="482882"/>
                </a:lnTo>
                <a:lnTo>
                  <a:pt x="85199" y="440005"/>
                </a:lnTo>
                <a:lnTo>
                  <a:pt x="72844" y="393114"/>
                </a:lnTo>
                <a:lnTo>
                  <a:pt x="68579" y="342900"/>
                </a:lnTo>
                <a:lnTo>
                  <a:pt x="72844" y="292350"/>
                </a:lnTo>
                <a:lnTo>
                  <a:pt x="85199" y="245282"/>
                </a:lnTo>
                <a:lnTo>
                  <a:pt x="104986" y="202353"/>
                </a:lnTo>
                <a:lnTo>
                  <a:pt x="131546" y="164221"/>
                </a:lnTo>
                <a:lnTo>
                  <a:pt x="164221" y="131546"/>
                </a:lnTo>
                <a:lnTo>
                  <a:pt x="202353" y="104986"/>
                </a:lnTo>
                <a:lnTo>
                  <a:pt x="245282" y="85199"/>
                </a:lnTo>
                <a:lnTo>
                  <a:pt x="292350" y="72844"/>
                </a:lnTo>
                <a:lnTo>
                  <a:pt x="342900" y="68579"/>
                </a:lnTo>
                <a:close/>
              </a:path>
              <a:path w="685800" h="685800">
                <a:moveTo>
                  <a:pt x="68579" y="68579"/>
                </a:moveTo>
                <a:lnTo>
                  <a:pt x="68579" y="68579"/>
                </a:lnTo>
              </a:path>
              <a:path w="685800" h="685800">
                <a:moveTo>
                  <a:pt x="617220" y="617220"/>
                </a:moveTo>
                <a:lnTo>
                  <a:pt x="617220" y="61722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19">
            <a:extLst>
              <a:ext uri="{FF2B5EF4-FFF2-40B4-BE49-F238E27FC236}">
                <a16:creationId xmlns:a16="http://schemas.microsoft.com/office/drawing/2014/main" id="{7023E74F-A838-060A-8B7F-60D9066D1616}"/>
              </a:ext>
            </a:extLst>
          </p:cNvPr>
          <p:cNvSpPr/>
          <p:nvPr/>
        </p:nvSpPr>
        <p:spPr>
          <a:xfrm>
            <a:off x="4109235" y="3108241"/>
            <a:ext cx="386117" cy="0"/>
          </a:xfrm>
          <a:custGeom>
            <a:avLst/>
            <a:gdLst/>
            <a:ahLst/>
            <a:cxnLst/>
            <a:rect l="l" t="t" r="r" b="b"/>
            <a:pathLst>
              <a:path w="386079">
                <a:moveTo>
                  <a:pt x="0" y="0"/>
                </a:moveTo>
                <a:lnTo>
                  <a:pt x="17779" y="0"/>
                </a:lnTo>
              </a:path>
              <a:path w="386079">
                <a:moveTo>
                  <a:pt x="36829" y="0"/>
                </a:moveTo>
                <a:lnTo>
                  <a:pt x="54610" y="0"/>
                </a:lnTo>
              </a:path>
              <a:path w="386079">
                <a:moveTo>
                  <a:pt x="73660" y="0"/>
                </a:moveTo>
                <a:lnTo>
                  <a:pt x="91439" y="0"/>
                </a:lnTo>
              </a:path>
              <a:path w="386079">
                <a:moveTo>
                  <a:pt x="110489" y="0"/>
                </a:moveTo>
                <a:lnTo>
                  <a:pt x="128270" y="0"/>
                </a:lnTo>
              </a:path>
              <a:path w="386079">
                <a:moveTo>
                  <a:pt x="147320" y="0"/>
                </a:moveTo>
                <a:lnTo>
                  <a:pt x="165100" y="0"/>
                </a:lnTo>
              </a:path>
              <a:path w="386079">
                <a:moveTo>
                  <a:pt x="184150" y="0"/>
                </a:moveTo>
                <a:lnTo>
                  <a:pt x="201929" y="0"/>
                </a:lnTo>
              </a:path>
              <a:path w="386079">
                <a:moveTo>
                  <a:pt x="219710" y="0"/>
                </a:moveTo>
                <a:lnTo>
                  <a:pt x="238760" y="0"/>
                </a:lnTo>
              </a:path>
              <a:path w="386079">
                <a:moveTo>
                  <a:pt x="256539" y="0"/>
                </a:moveTo>
                <a:lnTo>
                  <a:pt x="275589" y="0"/>
                </a:lnTo>
              </a:path>
              <a:path w="386079">
                <a:moveTo>
                  <a:pt x="293370" y="0"/>
                </a:moveTo>
                <a:lnTo>
                  <a:pt x="312420" y="0"/>
                </a:lnTo>
              </a:path>
              <a:path w="386079">
                <a:moveTo>
                  <a:pt x="330200" y="0"/>
                </a:moveTo>
                <a:lnTo>
                  <a:pt x="349250" y="0"/>
                </a:lnTo>
              </a:path>
              <a:path w="386079">
                <a:moveTo>
                  <a:pt x="367029" y="0"/>
                </a:moveTo>
                <a:lnTo>
                  <a:pt x="38607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20">
            <a:extLst>
              <a:ext uri="{FF2B5EF4-FFF2-40B4-BE49-F238E27FC236}">
                <a16:creationId xmlns:a16="http://schemas.microsoft.com/office/drawing/2014/main" id="{62D0C4CE-77AF-0362-1239-98EC12A814E9}"/>
              </a:ext>
            </a:extLst>
          </p:cNvPr>
          <p:cNvSpPr/>
          <p:nvPr/>
        </p:nvSpPr>
        <p:spPr>
          <a:xfrm>
            <a:off x="4489043" y="3075117"/>
            <a:ext cx="100947" cy="67035"/>
          </a:xfrm>
          <a:custGeom>
            <a:avLst/>
            <a:gdLst/>
            <a:ahLst/>
            <a:cxnLst/>
            <a:rect l="l" t="t" r="r" b="b"/>
            <a:pathLst>
              <a:path w="162560" h="107950">
                <a:moveTo>
                  <a:pt x="0" y="0"/>
                </a:moveTo>
                <a:lnTo>
                  <a:pt x="0" y="107950"/>
                </a:lnTo>
                <a:lnTo>
                  <a:pt x="16256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A71A36E-8513-5F10-4206-E4A9CADBA7D1}"/>
              </a:ext>
            </a:extLst>
          </p:cNvPr>
          <p:cNvGrpSpPr/>
          <p:nvPr/>
        </p:nvGrpSpPr>
        <p:grpSpPr>
          <a:xfrm>
            <a:off x="2443697" y="1066800"/>
            <a:ext cx="4321073" cy="3574222"/>
            <a:chOff x="2443697" y="1066800"/>
            <a:chExt cx="4321073" cy="3574222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AF8E365D-A52C-707D-CBC8-750788437CE5}"/>
                </a:ext>
              </a:extLst>
            </p:cNvPr>
            <p:cNvGrpSpPr/>
            <p:nvPr/>
          </p:nvGrpSpPr>
          <p:grpSpPr>
            <a:xfrm>
              <a:off x="2443697" y="1066800"/>
              <a:ext cx="4321073" cy="3567894"/>
              <a:chOff x="1433206" y="488183"/>
              <a:chExt cx="6958462" cy="5745577"/>
            </a:xfrm>
          </p:grpSpPr>
          <p:sp>
            <p:nvSpPr>
              <p:cNvPr id="22" name="弧形 21">
                <a:extLst>
                  <a:ext uri="{FF2B5EF4-FFF2-40B4-BE49-F238E27FC236}">
                    <a16:creationId xmlns:a16="http://schemas.microsoft.com/office/drawing/2014/main" id="{B0329961-8161-E48F-54F6-9A55B8A6D544}"/>
                  </a:ext>
                </a:extLst>
              </p:cNvPr>
              <p:cNvSpPr/>
              <p:nvPr/>
            </p:nvSpPr>
            <p:spPr>
              <a:xfrm rot="6277512">
                <a:off x="2039648" y="-118259"/>
                <a:ext cx="5745577" cy="6958462"/>
              </a:xfrm>
              <a:prstGeom prst="arc">
                <a:avLst>
                  <a:gd name="adj1" fmla="val 16136236"/>
                  <a:gd name="adj2" fmla="val 3726939"/>
                </a:avLst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bject 22">
                <a:extLst>
                  <a:ext uri="{FF2B5EF4-FFF2-40B4-BE49-F238E27FC236}">
                    <a16:creationId xmlns:a16="http://schemas.microsoft.com/office/drawing/2014/main" id="{8EE8E2F5-DAAC-794C-96EE-C31DB00885E1}"/>
                  </a:ext>
                </a:extLst>
              </p:cNvPr>
              <p:cNvSpPr/>
              <p:nvPr/>
            </p:nvSpPr>
            <p:spPr>
              <a:xfrm rot="18610328">
                <a:off x="8217326" y="4161325"/>
                <a:ext cx="16891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68910" h="120650">
                    <a:moveTo>
                      <a:pt x="168910" y="0"/>
                    </a:moveTo>
                    <a:lnTo>
                      <a:pt x="0" y="24129"/>
                    </a:lnTo>
                    <a:lnTo>
                      <a:pt x="48260" y="120650"/>
                    </a:lnTo>
                    <a:lnTo>
                      <a:pt x="16891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1" name="object 15">
              <a:extLst>
                <a:ext uri="{FF2B5EF4-FFF2-40B4-BE49-F238E27FC236}">
                  <a16:creationId xmlns:a16="http://schemas.microsoft.com/office/drawing/2014/main" id="{A96E5C4E-C526-EC89-39DB-9705B562B830}"/>
                </a:ext>
              </a:extLst>
            </p:cNvPr>
            <p:cNvSpPr txBox="1"/>
            <p:nvPr/>
          </p:nvSpPr>
          <p:spPr>
            <a:xfrm>
              <a:off x="4619958" y="4280667"/>
              <a:ext cx="114354" cy="3603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3195"/>
                </a:lnSpc>
              </a:pPr>
              <a:r>
                <a:rPr spc="-1555" dirty="0">
                  <a:solidFill>
                    <a:srgbClr val="3B3B3B"/>
                  </a:solidFill>
                  <a:latin typeface="Arial MT"/>
                  <a:cs typeface="Arial MT"/>
                </a:rPr>
                <a:t>ε</a:t>
              </a:r>
              <a:endParaRPr>
                <a:latin typeface="Arial MT"/>
                <a:cs typeface="Arial MT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DA3F1E5-03E8-4C04-388E-C863EAB7B9C2}"/>
              </a:ext>
            </a:extLst>
          </p:cNvPr>
          <p:cNvGrpSpPr/>
          <p:nvPr/>
        </p:nvGrpSpPr>
        <p:grpSpPr>
          <a:xfrm>
            <a:off x="1828800" y="2832867"/>
            <a:ext cx="997940" cy="485993"/>
            <a:chOff x="1828800" y="2832867"/>
            <a:chExt cx="997940" cy="485993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2C8A2E69-6F3E-1791-FAB8-3CAF15683818}"/>
                </a:ext>
              </a:extLst>
            </p:cNvPr>
            <p:cNvGrpSpPr/>
            <p:nvPr/>
          </p:nvGrpSpPr>
          <p:grpSpPr>
            <a:xfrm>
              <a:off x="1828800" y="2832867"/>
              <a:ext cx="567825" cy="313037"/>
              <a:chOff x="1828800" y="2832867"/>
              <a:chExt cx="567825" cy="313037"/>
            </a:xfrm>
          </p:grpSpPr>
          <p:sp>
            <p:nvSpPr>
              <p:cNvPr id="13" name="object 25">
                <a:extLst>
                  <a:ext uri="{FF2B5EF4-FFF2-40B4-BE49-F238E27FC236}">
                    <a16:creationId xmlns:a16="http://schemas.microsoft.com/office/drawing/2014/main" id="{E6AA540D-3AEB-75B7-9ED5-EC6B26E11982}"/>
                  </a:ext>
                </a:extLst>
              </p:cNvPr>
              <p:cNvSpPr/>
              <p:nvPr/>
            </p:nvSpPr>
            <p:spPr>
              <a:xfrm>
                <a:off x="1828800" y="3111993"/>
                <a:ext cx="471610" cy="0"/>
              </a:xfrm>
              <a:custGeom>
                <a:avLst/>
                <a:gdLst/>
                <a:ahLst/>
                <a:cxnLst/>
                <a:rect l="l" t="t" r="r" b="b"/>
                <a:pathLst>
                  <a:path w="759460">
                    <a:moveTo>
                      <a:pt x="0" y="0"/>
                    </a:moveTo>
                    <a:lnTo>
                      <a:pt x="759460" y="0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26">
                <a:extLst>
                  <a:ext uri="{FF2B5EF4-FFF2-40B4-BE49-F238E27FC236}">
                    <a16:creationId xmlns:a16="http://schemas.microsoft.com/office/drawing/2014/main" id="{D7993E33-E36E-8EAE-C7E7-DEFCD29C2B7F}"/>
                  </a:ext>
                </a:extLst>
              </p:cNvPr>
              <p:cNvSpPr/>
              <p:nvPr/>
            </p:nvSpPr>
            <p:spPr>
              <a:xfrm>
                <a:off x="2295678" y="3078869"/>
                <a:ext cx="100947" cy="67035"/>
              </a:xfrm>
              <a:custGeom>
                <a:avLst/>
                <a:gdLst/>
                <a:ahLst/>
                <a:cxnLst/>
                <a:rect l="l" t="t" r="r" b="b"/>
                <a:pathLst>
                  <a:path w="162559" h="107950">
                    <a:moveTo>
                      <a:pt x="0" y="0"/>
                    </a:moveTo>
                    <a:lnTo>
                      <a:pt x="0" y="107950"/>
                    </a:lnTo>
                    <a:lnTo>
                      <a:pt x="162559" y="533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27">
                <a:extLst>
                  <a:ext uri="{FF2B5EF4-FFF2-40B4-BE49-F238E27FC236}">
                    <a16:creationId xmlns:a16="http://schemas.microsoft.com/office/drawing/2014/main" id="{CD01D513-7328-6077-F6B7-514EA1874F45}"/>
                  </a:ext>
                </a:extLst>
              </p:cNvPr>
              <p:cNvSpPr txBox="1"/>
              <p:nvPr/>
            </p:nvSpPr>
            <p:spPr>
              <a:xfrm>
                <a:off x="1867585" y="2832867"/>
                <a:ext cx="385507" cy="246029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ts val="1980"/>
                  </a:lnSpc>
                  <a:spcBef>
                    <a:spcPts val="100"/>
                  </a:spcBef>
                </a:pPr>
                <a:r>
                  <a:rPr sz="1400" dirty="0">
                    <a:solidFill>
                      <a:srgbClr val="3B3B3B"/>
                    </a:solidFill>
                    <a:latin typeface="Arial MT"/>
                    <a:cs typeface="Arial MT"/>
                  </a:rPr>
                  <a:t>start</a:t>
                </a:r>
                <a:endParaRPr sz="1400" dirty="0">
                  <a:latin typeface="Arial MT"/>
                  <a:cs typeface="Arial MT"/>
                </a:endParaRPr>
              </a:p>
            </p:txBody>
          </p:sp>
        </p:grpSp>
        <p:sp>
          <p:nvSpPr>
            <p:cNvPr id="24" name="object 32">
              <a:extLst>
                <a:ext uri="{FF2B5EF4-FFF2-40B4-BE49-F238E27FC236}">
                  <a16:creationId xmlns:a16="http://schemas.microsoft.com/office/drawing/2014/main" id="{5A14AFB1-C0D8-7E9E-9734-E7A51F29D765}"/>
                </a:ext>
              </a:extLst>
            </p:cNvPr>
            <p:cNvSpPr/>
            <p:nvPr/>
          </p:nvSpPr>
          <p:spPr>
            <a:xfrm>
              <a:off x="2400871" y="2892991"/>
              <a:ext cx="425869" cy="425869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390465" y="3036"/>
                  </a:lnTo>
                  <a:lnTo>
                    <a:pt x="435768" y="11906"/>
                  </a:lnTo>
                  <a:lnTo>
                    <a:pt x="478452" y="26253"/>
                  </a:lnTo>
                  <a:lnTo>
                    <a:pt x="518160" y="45719"/>
                  </a:lnTo>
                  <a:lnTo>
                    <a:pt x="554533" y="69949"/>
                  </a:lnTo>
                  <a:lnTo>
                    <a:pt x="587216" y="98583"/>
                  </a:lnTo>
                  <a:lnTo>
                    <a:pt x="615850" y="131266"/>
                  </a:lnTo>
                  <a:lnTo>
                    <a:pt x="640080" y="167639"/>
                  </a:lnTo>
                  <a:lnTo>
                    <a:pt x="659546" y="207347"/>
                  </a:lnTo>
                  <a:lnTo>
                    <a:pt x="673893" y="250031"/>
                  </a:lnTo>
                  <a:lnTo>
                    <a:pt x="682763" y="295334"/>
                  </a:lnTo>
                  <a:lnTo>
                    <a:pt x="685800" y="342900"/>
                  </a:lnTo>
                  <a:lnTo>
                    <a:pt x="682763" y="390465"/>
                  </a:lnTo>
                  <a:lnTo>
                    <a:pt x="673893" y="435768"/>
                  </a:lnTo>
                  <a:lnTo>
                    <a:pt x="659546" y="478452"/>
                  </a:lnTo>
                  <a:lnTo>
                    <a:pt x="640080" y="518159"/>
                  </a:lnTo>
                  <a:lnTo>
                    <a:pt x="615850" y="554533"/>
                  </a:lnTo>
                  <a:lnTo>
                    <a:pt x="587216" y="587216"/>
                  </a:lnTo>
                  <a:lnTo>
                    <a:pt x="554533" y="615850"/>
                  </a:lnTo>
                  <a:lnTo>
                    <a:pt x="518160" y="640079"/>
                  </a:lnTo>
                  <a:lnTo>
                    <a:pt x="478452" y="659546"/>
                  </a:lnTo>
                  <a:lnTo>
                    <a:pt x="435768" y="673893"/>
                  </a:lnTo>
                  <a:lnTo>
                    <a:pt x="390465" y="682763"/>
                  </a:lnTo>
                  <a:lnTo>
                    <a:pt x="342900" y="685800"/>
                  </a:lnTo>
                  <a:lnTo>
                    <a:pt x="295334" y="682763"/>
                  </a:lnTo>
                  <a:lnTo>
                    <a:pt x="250031" y="673893"/>
                  </a:lnTo>
                  <a:lnTo>
                    <a:pt x="207347" y="659546"/>
                  </a:lnTo>
                  <a:lnTo>
                    <a:pt x="167639" y="640080"/>
                  </a:lnTo>
                  <a:lnTo>
                    <a:pt x="131266" y="615850"/>
                  </a:lnTo>
                  <a:lnTo>
                    <a:pt x="98583" y="587216"/>
                  </a:lnTo>
                  <a:lnTo>
                    <a:pt x="69949" y="554533"/>
                  </a:lnTo>
                  <a:lnTo>
                    <a:pt x="45719" y="518160"/>
                  </a:lnTo>
                  <a:lnTo>
                    <a:pt x="26253" y="478452"/>
                  </a:lnTo>
                  <a:lnTo>
                    <a:pt x="11906" y="435768"/>
                  </a:lnTo>
                  <a:lnTo>
                    <a:pt x="3036" y="390465"/>
                  </a:lnTo>
                  <a:lnTo>
                    <a:pt x="0" y="342900"/>
                  </a:lnTo>
                  <a:lnTo>
                    <a:pt x="3036" y="295334"/>
                  </a:lnTo>
                  <a:lnTo>
                    <a:pt x="11906" y="250031"/>
                  </a:lnTo>
                  <a:lnTo>
                    <a:pt x="26253" y="207347"/>
                  </a:lnTo>
                  <a:lnTo>
                    <a:pt x="45719" y="167640"/>
                  </a:lnTo>
                  <a:lnTo>
                    <a:pt x="69949" y="131266"/>
                  </a:lnTo>
                  <a:lnTo>
                    <a:pt x="98583" y="98583"/>
                  </a:lnTo>
                  <a:lnTo>
                    <a:pt x="131266" y="69949"/>
                  </a:lnTo>
                  <a:lnTo>
                    <a:pt x="167639" y="45720"/>
                  </a:lnTo>
                  <a:lnTo>
                    <a:pt x="207347" y="26253"/>
                  </a:lnTo>
                  <a:lnTo>
                    <a:pt x="250031" y="11906"/>
                  </a:lnTo>
                  <a:lnTo>
                    <a:pt x="295334" y="3036"/>
                  </a:lnTo>
                  <a:lnTo>
                    <a:pt x="342900" y="0"/>
                  </a:lnTo>
                  <a:close/>
                </a:path>
                <a:path w="685800" h="685800">
                  <a:moveTo>
                    <a:pt x="0" y="0"/>
                  </a:moveTo>
                  <a:lnTo>
                    <a:pt x="0" y="0"/>
                  </a:lnTo>
                </a:path>
                <a:path w="685800" h="685800">
                  <a:moveTo>
                    <a:pt x="685800" y="685800"/>
                  </a:moveTo>
                  <a:lnTo>
                    <a:pt x="685800" y="68580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6A6EE47-E148-35A9-A771-28674A7C8453}"/>
              </a:ext>
            </a:extLst>
          </p:cNvPr>
          <p:cNvGrpSpPr/>
          <p:nvPr/>
        </p:nvGrpSpPr>
        <p:grpSpPr>
          <a:xfrm>
            <a:off x="2830986" y="2847844"/>
            <a:ext cx="849938" cy="294420"/>
            <a:chOff x="2830986" y="2847844"/>
            <a:chExt cx="849938" cy="294420"/>
          </a:xfrm>
        </p:grpSpPr>
        <p:sp>
          <p:nvSpPr>
            <p:cNvPr id="32" name="object 12">
              <a:extLst>
                <a:ext uri="{FF2B5EF4-FFF2-40B4-BE49-F238E27FC236}">
                  <a16:creationId xmlns:a16="http://schemas.microsoft.com/office/drawing/2014/main" id="{24A74790-7DE7-4EB1-0438-2E21C73F532E}"/>
                </a:ext>
              </a:extLst>
            </p:cNvPr>
            <p:cNvSpPr txBox="1"/>
            <p:nvPr/>
          </p:nvSpPr>
          <p:spPr>
            <a:xfrm>
              <a:off x="3200396" y="2847844"/>
              <a:ext cx="114354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pc="-1555" dirty="0">
                  <a:solidFill>
                    <a:srgbClr val="3B3B3B"/>
                  </a:solidFill>
                  <a:latin typeface="Arial MT"/>
                  <a:cs typeface="Arial MT"/>
                </a:rPr>
                <a:t>ε</a:t>
              </a:r>
              <a:endParaRPr>
                <a:latin typeface="Arial MT"/>
                <a:cs typeface="Arial MT"/>
              </a:endParaRPr>
            </a:p>
          </p:txBody>
        </p:sp>
        <p:sp>
          <p:nvSpPr>
            <p:cNvPr id="33" name="object 17">
              <a:extLst>
                <a:ext uri="{FF2B5EF4-FFF2-40B4-BE49-F238E27FC236}">
                  <a16:creationId xmlns:a16="http://schemas.microsoft.com/office/drawing/2014/main" id="{B4587B66-D911-4DFA-DAE6-D54EE943E9BA}"/>
                </a:ext>
              </a:extLst>
            </p:cNvPr>
            <p:cNvSpPr/>
            <p:nvPr/>
          </p:nvSpPr>
          <p:spPr>
            <a:xfrm>
              <a:off x="2830986" y="3106956"/>
              <a:ext cx="748991" cy="28391"/>
            </a:xfrm>
            <a:custGeom>
              <a:avLst/>
              <a:gdLst/>
              <a:ahLst/>
              <a:cxnLst/>
              <a:rect l="l" t="t" r="r" b="b"/>
              <a:pathLst>
                <a:path w="751839">
                  <a:moveTo>
                    <a:pt x="0" y="0"/>
                  </a:moveTo>
                  <a:lnTo>
                    <a:pt x="751839" y="0"/>
                  </a:lnTo>
                </a:path>
              </a:pathLst>
            </a:custGeom>
            <a:ln w="12700">
              <a:solidFill>
                <a:srgbClr val="000000"/>
              </a:solidFill>
              <a:prstDash val="solid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" name="object 18">
              <a:extLst>
                <a:ext uri="{FF2B5EF4-FFF2-40B4-BE49-F238E27FC236}">
                  <a16:creationId xmlns:a16="http://schemas.microsoft.com/office/drawing/2014/main" id="{C8E6B55A-8B1F-8B91-B9B1-F03013EB4170}"/>
                </a:ext>
              </a:extLst>
            </p:cNvPr>
            <p:cNvSpPr/>
            <p:nvPr/>
          </p:nvSpPr>
          <p:spPr>
            <a:xfrm>
              <a:off x="3579977" y="3075229"/>
              <a:ext cx="100947" cy="67035"/>
            </a:xfrm>
            <a:custGeom>
              <a:avLst/>
              <a:gdLst/>
              <a:ahLst/>
              <a:cxnLst/>
              <a:rect l="l" t="t" r="r" b="b"/>
              <a:pathLst>
                <a:path w="162560" h="107950">
                  <a:moveTo>
                    <a:pt x="0" y="0"/>
                  </a:moveTo>
                  <a:lnTo>
                    <a:pt x="0" y="107950"/>
                  </a:lnTo>
                  <a:lnTo>
                    <a:pt x="162560" y="546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lang="en-US" dirty="0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F14DD66-C296-BA57-318E-743013394CBC}"/>
              </a:ext>
            </a:extLst>
          </p:cNvPr>
          <p:cNvGrpSpPr/>
          <p:nvPr/>
        </p:nvGrpSpPr>
        <p:grpSpPr>
          <a:xfrm>
            <a:off x="5726032" y="2829111"/>
            <a:ext cx="787624" cy="307390"/>
            <a:chOff x="5726032" y="2829111"/>
            <a:chExt cx="787624" cy="307390"/>
          </a:xfrm>
        </p:grpSpPr>
        <p:sp>
          <p:nvSpPr>
            <p:cNvPr id="36" name="object 13">
              <a:extLst>
                <a:ext uri="{FF2B5EF4-FFF2-40B4-BE49-F238E27FC236}">
                  <a16:creationId xmlns:a16="http://schemas.microsoft.com/office/drawing/2014/main" id="{DAF932DC-0091-C888-FA5E-9CF505BF1A85}"/>
                </a:ext>
              </a:extLst>
            </p:cNvPr>
            <p:cNvSpPr txBox="1"/>
            <p:nvPr/>
          </p:nvSpPr>
          <p:spPr>
            <a:xfrm>
              <a:off x="6067912" y="2829111"/>
              <a:ext cx="114354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pc="-1555" dirty="0">
                  <a:solidFill>
                    <a:srgbClr val="3B3B3B"/>
                  </a:solidFill>
                  <a:latin typeface="Arial MT"/>
                  <a:cs typeface="Arial MT"/>
                </a:rPr>
                <a:t>ε</a:t>
              </a:r>
              <a:endParaRPr>
                <a:latin typeface="Arial MT"/>
                <a:cs typeface="Arial MT"/>
              </a:endParaRPr>
            </a:p>
          </p:txBody>
        </p:sp>
        <p:sp>
          <p:nvSpPr>
            <p:cNvPr id="37" name="object 17">
              <a:extLst>
                <a:ext uri="{FF2B5EF4-FFF2-40B4-BE49-F238E27FC236}">
                  <a16:creationId xmlns:a16="http://schemas.microsoft.com/office/drawing/2014/main" id="{53CE8AE6-5040-C5E1-38D3-999BD411835D}"/>
                </a:ext>
              </a:extLst>
            </p:cNvPr>
            <p:cNvSpPr/>
            <p:nvPr/>
          </p:nvSpPr>
          <p:spPr>
            <a:xfrm>
              <a:off x="5726032" y="3104833"/>
              <a:ext cx="748991" cy="28391"/>
            </a:xfrm>
            <a:custGeom>
              <a:avLst/>
              <a:gdLst/>
              <a:ahLst/>
              <a:cxnLst/>
              <a:rect l="l" t="t" r="r" b="b"/>
              <a:pathLst>
                <a:path w="751839">
                  <a:moveTo>
                    <a:pt x="0" y="0"/>
                  </a:moveTo>
                  <a:lnTo>
                    <a:pt x="751839" y="0"/>
                  </a:lnTo>
                </a:path>
              </a:pathLst>
            </a:custGeom>
            <a:ln w="12700">
              <a:solidFill>
                <a:srgbClr val="000000"/>
              </a:solidFill>
              <a:prstDash val="solid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18">
              <a:extLst>
                <a:ext uri="{FF2B5EF4-FFF2-40B4-BE49-F238E27FC236}">
                  <a16:creationId xmlns:a16="http://schemas.microsoft.com/office/drawing/2014/main" id="{7FE6BCBC-C9BE-9AA7-22EC-27BD207C76AF}"/>
                </a:ext>
              </a:extLst>
            </p:cNvPr>
            <p:cNvSpPr/>
            <p:nvPr/>
          </p:nvSpPr>
          <p:spPr>
            <a:xfrm>
              <a:off x="6412709" y="3069466"/>
              <a:ext cx="100947" cy="67035"/>
            </a:xfrm>
            <a:custGeom>
              <a:avLst/>
              <a:gdLst/>
              <a:ahLst/>
              <a:cxnLst/>
              <a:rect l="l" t="t" r="r" b="b"/>
              <a:pathLst>
                <a:path w="162560" h="107950">
                  <a:moveTo>
                    <a:pt x="0" y="0"/>
                  </a:moveTo>
                  <a:lnTo>
                    <a:pt x="0" y="107950"/>
                  </a:lnTo>
                  <a:lnTo>
                    <a:pt x="162560" y="546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55E45877-7745-37C6-E8C5-136A20913F01}"/>
              </a:ext>
            </a:extLst>
          </p:cNvPr>
          <p:cNvGrpSpPr/>
          <p:nvPr/>
        </p:nvGrpSpPr>
        <p:grpSpPr>
          <a:xfrm>
            <a:off x="3863460" y="2163494"/>
            <a:ext cx="1661858" cy="1415528"/>
            <a:chOff x="3863460" y="2163494"/>
            <a:chExt cx="1661858" cy="1415528"/>
          </a:xfrm>
        </p:grpSpPr>
        <p:sp>
          <p:nvSpPr>
            <p:cNvPr id="40" name="object 14">
              <a:extLst>
                <a:ext uri="{FF2B5EF4-FFF2-40B4-BE49-F238E27FC236}">
                  <a16:creationId xmlns:a16="http://schemas.microsoft.com/office/drawing/2014/main" id="{740BB175-F22B-0BC5-CC39-132A02C860DC}"/>
                </a:ext>
              </a:extLst>
            </p:cNvPr>
            <p:cNvSpPr txBox="1"/>
            <p:nvPr/>
          </p:nvSpPr>
          <p:spPr>
            <a:xfrm>
              <a:off x="4648349" y="2163494"/>
              <a:ext cx="114354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pc="-1555" dirty="0">
                  <a:solidFill>
                    <a:srgbClr val="3B3B3B"/>
                  </a:solidFill>
                  <a:latin typeface="Arial MT"/>
                  <a:cs typeface="Arial MT"/>
                </a:rPr>
                <a:t>ε</a:t>
              </a:r>
              <a:endParaRPr>
                <a:latin typeface="Arial MT"/>
                <a:cs typeface="Arial MT"/>
              </a:endParaRPr>
            </a:p>
          </p:txBody>
        </p:sp>
        <p:sp>
          <p:nvSpPr>
            <p:cNvPr id="41" name="弧形 40">
              <a:extLst>
                <a:ext uri="{FF2B5EF4-FFF2-40B4-BE49-F238E27FC236}">
                  <a16:creationId xmlns:a16="http://schemas.microsoft.com/office/drawing/2014/main" id="{02F11979-FF32-4FA1-DAB6-5FB6EBCFED94}"/>
                </a:ext>
              </a:extLst>
            </p:cNvPr>
            <p:cNvSpPr/>
            <p:nvPr/>
          </p:nvSpPr>
          <p:spPr>
            <a:xfrm>
              <a:off x="3890623" y="2442433"/>
              <a:ext cx="1634695" cy="1136589"/>
            </a:xfrm>
            <a:prstGeom prst="arc">
              <a:avLst>
                <a:gd name="adj1" fmla="val 11445211"/>
                <a:gd name="adj2" fmla="val 21124923"/>
              </a:avLst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bject 22">
              <a:extLst>
                <a:ext uri="{FF2B5EF4-FFF2-40B4-BE49-F238E27FC236}">
                  <a16:creationId xmlns:a16="http://schemas.microsoft.com/office/drawing/2014/main" id="{51349AEA-834D-8666-FC03-EB15331FE720}"/>
                </a:ext>
              </a:extLst>
            </p:cNvPr>
            <p:cNvSpPr/>
            <p:nvPr/>
          </p:nvSpPr>
          <p:spPr>
            <a:xfrm rot="8988925">
              <a:off x="3863460" y="2798954"/>
              <a:ext cx="104890" cy="74921"/>
            </a:xfrm>
            <a:custGeom>
              <a:avLst/>
              <a:gdLst/>
              <a:ahLst/>
              <a:cxnLst/>
              <a:rect l="l" t="t" r="r" b="b"/>
              <a:pathLst>
                <a:path w="168910" h="120650">
                  <a:moveTo>
                    <a:pt x="168910" y="0"/>
                  </a:moveTo>
                  <a:lnTo>
                    <a:pt x="0" y="24129"/>
                  </a:lnTo>
                  <a:lnTo>
                    <a:pt x="48260" y="120650"/>
                  </a:lnTo>
                  <a:lnTo>
                    <a:pt x="1689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2">
            <a:extLst>
              <a:ext uri="{FF2B5EF4-FFF2-40B4-BE49-F238E27FC236}">
                <a16:creationId xmlns:a16="http://schemas.microsoft.com/office/drawing/2014/main" id="{967BEB54-001B-3DB4-BDBA-8D2E9E4C37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6864581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RE⟹NFA(Thompson</a:t>
            </a:r>
            <a:r>
              <a:rPr lang="zh-CN" altLang="en-US" spc="-5" dirty="0">
                <a:solidFill>
                  <a:schemeClr val="bg1"/>
                </a:solidFill>
              </a:rPr>
              <a:t>算法</a:t>
            </a:r>
            <a:r>
              <a:rPr lang="en-US" altLang="zh-CN" spc="-5" dirty="0">
                <a:solidFill>
                  <a:schemeClr val="bg1"/>
                </a:solidFill>
              </a:rPr>
              <a:t>)</a:t>
            </a:r>
            <a:endParaRPr spc="-10" dirty="0">
              <a:solidFill>
                <a:schemeClr val="bg1"/>
              </a:solidFill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1170145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xit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7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39C867E-509D-218D-4C16-ABB0BDB27C5A}"/>
              </a:ext>
            </a:extLst>
          </p:cNvPr>
          <p:cNvSpPr/>
          <p:nvPr/>
        </p:nvSpPr>
        <p:spPr>
          <a:xfrm>
            <a:off x="2739965" y="4752920"/>
            <a:ext cx="3373452" cy="1099240"/>
          </a:xfrm>
          <a:custGeom>
            <a:avLst/>
            <a:gdLst>
              <a:gd name="connsiteX0" fmla="*/ 0 w 3373452"/>
              <a:gd name="connsiteY0" fmla="*/ 0 h 1099240"/>
              <a:gd name="connsiteX1" fmla="*/ 461038 w 3373452"/>
              <a:gd name="connsiteY1" fmla="*/ 0 h 1099240"/>
              <a:gd name="connsiteX2" fmla="*/ 989546 w 3373452"/>
              <a:gd name="connsiteY2" fmla="*/ 0 h 1099240"/>
              <a:gd name="connsiteX3" fmla="*/ 1551788 w 3373452"/>
              <a:gd name="connsiteY3" fmla="*/ 0 h 1099240"/>
              <a:gd name="connsiteX4" fmla="*/ 2181499 w 3373452"/>
              <a:gd name="connsiteY4" fmla="*/ 0 h 1099240"/>
              <a:gd name="connsiteX5" fmla="*/ 2743741 w 3373452"/>
              <a:gd name="connsiteY5" fmla="*/ 0 h 1099240"/>
              <a:gd name="connsiteX6" fmla="*/ 3373452 w 3373452"/>
              <a:gd name="connsiteY6" fmla="*/ 0 h 1099240"/>
              <a:gd name="connsiteX7" fmla="*/ 3373452 w 3373452"/>
              <a:gd name="connsiteY7" fmla="*/ 549620 h 1099240"/>
              <a:gd name="connsiteX8" fmla="*/ 3373452 w 3373452"/>
              <a:gd name="connsiteY8" fmla="*/ 1099240 h 1099240"/>
              <a:gd name="connsiteX9" fmla="*/ 2912414 w 3373452"/>
              <a:gd name="connsiteY9" fmla="*/ 1099240 h 1099240"/>
              <a:gd name="connsiteX10" fmla="*/ 2451375 w 3373452"/>
              <a:gd name="connsiteY10" fmla="*/ 1099240 h 1099240"/>
              <a:gd name="connsiteX11" fmla="*/ 1956602 w 3373452"/>
              <a:gd name="connsiteY11" fmla="*/ 1099240 h 1099240"/>
              <a:gd name="connsiteX12" fmla="*/ 1394360 w 3373452"/>
              <a:gd name="connsiteY12" fmla="*/ 1099240 h 1099240"/>
              <a:gd name="connsiteX13" fmla="*/ 865853 w 3373452"/>
              <a:gd name="connsiteY13" fmla="*/ 1099240 h 1099240"/>
              <a:gd name="connsiteX14" fmla="*/ 0 w 3373452"/>
              <a:gd name="connsiteY14" fmla="*/ 1099240 h 1099240"/>
              <a:gd name="connsiteX15" fmla="*/ 0 w 3373452"/>
              <a:gd name="connsiteY15" fmla="*/ 560612 h 1099240"/>
              <a:gd name="connsiteX16" fmla="*/ 0 w 3373452"/>
              <a:gd name="connsiteY16" fmla="*/ 0 h 109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73452" h="1099240" fill="none" extrusionOk="0">
                <a:moveTo>
                  <a:pt x="0" y="0"/>
                </a:moveTo>
                <a:cubicBezTo>
                  <a:pt x="120445" y="-1878"/>
                  <a:pt x="252403" y="9148"/>
                  <a:pt x="461038" y="0"/>
                </a:cubicBezTo>
                <a:cubicBezTo>
                  <a:pt x="669673" y="-9148"/>
                  <a:pt x="883735" y="62203"/>
                  <a:pt x="989546" y="0"/>
                </a:cubicBezTo>
                <a:cubicBezTo>
                  <a:pt x="1095357" y="-62203"/>
                  <a:pt x="1407385" y="37748"/>
                  <a:pt x="1551788" y="0"/>
                </a:cubicBezTo>
                <a:cubicBezTo>
                  <a:pt x="1696191" y="-37748"/>
                  <a:pt x="1887054" y="35119"/>
                  <a:pt x="2181499" y="0"/>
                </a:cubicBezTo>
                <a:cubicBezTo>
                  <a:pt x="2475944" y="-35119"/>
                  <a:pt x="2561930" y="62081"/>
                  <a:pt x="2743741" y="0"/>
                </a:cubicBezTo>
                <a:cubicBezTo>
                  <a:pt x="2925552" y="-62081"/>
                  <a:pt x="3074463" y="26957"/>
                  <a:pt x="3373452" y="0"/>
                </a:cubicBezTo>
                <a:cubicBezTo>
                  <a:pt x="3408108" y="121463"/>
                  <a:pt x="3347200" y="407435"/>
                  <a:pt x="3373452" y="549620"/>
                </a:cubicBezTo>
                <a:cubicBezTo>
                  <a:pt x="3399704" y="691805"/>
                  <a:pt x="3333385" y="930699"/>
                  <a:pt x="3373452" y="1099240"/>
                </a:cubicBezTo>
                <a:cubicBezTo>
                  <a:pt x="3270188" y="1100985"/>
                  <a:pt x="3035788" y="1088437"/>
                  <a:pt x="2912414" y="1099240"/>
                </a:cubicBezTo>
                <a:cubicBezTo>
                  <a:pt x="2789040" y="1110043"/>
                  <a:pt x="2616516" y="1045057"/>
                  <a:pt x="2451375" y="1099240"/>
                </a:cubicBezTo>
                <a:cubicBezTo>
                  <a:pt x="2286234" y="1153423"/>
                  <a:pt x="2195685" y="1086578"/>
                  <a:pt x="1956602" y="1099240"/>
                </a:cubicBezTo>
                <a:cubicBezTo>
                  <a:pt x="1717519" y="1111902"/>
                  <a:pt x="1581618" y="1046562"/>
                  <a:pt x="1394360" y="1099240"/>
                </a:cubicBezTo>
                <a:cubicBezTo>
                  <a:pt x="1207102" y="1151918"/>
                  <a:pt x="1051871" y="1053809"/>
                  <a:pt x="865853" y="1099240"/>
                </a:cubicBezTo>
                <a:cubicBezTo>
                  <a:pt x="679835" y="1144671"/>
                  <a:pt x="281449" y="1025842"/>
                  <a:pt x="0" y="1099240"/>
                </a:cubicBezTo>
                <a:cubicBezTo>
                  <a:pt x="-9607" y="879724"/>
                  <a:pt x="24169" y="793997"/>
                  <a:pt x="0" y="560612"/>
                </a:cubicBezTo>
                <a:cubicBezTo>
                  <a:pt x="-24169" y="327227"/>
                  <a:pt x="65502" y="114839"/>
                  <a:pt x="0" y="0"/>
                </a:cubicBezTo>
                <a:close/>
              </a:path>
              <a:path w="3373452" h="1099240" stroke="0" extrusionOk="0">
                <a:moveTo>
                  <a:pt x="0" y="0"/>
                </a:moveTo>
                <a:cubicBezTo>
                  <a:pt x="135403" y="-1113"/>
                  <a:pt x="359021" y="15881"/>
                  <a:pt x="595977" y="0"/>
                </a:cubicBezTo>
                <a:cubicBezTo>
                  <a:pt x="832933" y="-15881"/>
                  <a:pt x="987236" y="27243"/>
                  <a:pt x="1124484" y="0"/>
                </a:cubicBezTo>
                <a:cubicBezTo>
                  <a:pt x="1261732" y="-27243"/>
                  <a:pt x="1458122" y="45297"/>
                  <a:pt x="1619257" y="0"/>
                </a:cubicBezTo>
                <a:cubicBezTo>
                  <a:pt x="1780392" y="-45297"/>
                  <a:pt x="1958999" y="8058"/>
                  <a:pt x="2114030" y="0"/>
                </a:cubicBezTo>
                <a:cubicBezTo>
                  <a:pt x="2269061" y="-8058"/>
                  <a:pt x="2472177" y="29807"/>
                  <a:pt x="2608803" y="0"/>
                </a:cubicBezTo>
                <a:cubicBezTo>
                  <a:pt x="2745429" y="-29807"/>
                  <a:pt x="3112111" y="73628"/>
                  <a:pt x="3373452" y="0"/>
                </a:cubicBezTo>
                <a:cubicBezTo>
                  <a:pt x="3426416" y="190775"/>
                  <a:pt x="3315000" y="384058"/>
                  <a:pt x="3373452" y="538628"/>
                </a:cubicBezTo>
                <a:cubicBezTo>
                  <a:pt x="3431904" y="693198"/>
                  <a:pt x="3311966" y="915669"/>
                  <a:pt x="3373452" y="1099240"/>
                </a:cubicBezTo>
                <a:cubicBezTo>
                  <a:pt x="3160021" y="1128009"/>
                  <a:pt x="3100462" y="1063750"/>
                  <a:pt x="2878679" y="1099240"/>
                </a:cubicBezTo>
                <a:cubicBezTo>
                  <a:pt x="2656896" y="1134730"/>
                  <a:pt x="2487687" y="1029124"/>
                  <a:pt x="2282703" y="1099240"/>
                </a:cubicBezTo>
                <a:cubicBezTo>
                  <a:pt x="2077719" y="1169356"/>
                  <a:pt x="1840328" y="1041004"/>
                  <a:pt x="1686726" y="1099240"/>
                </a:cubicBezTo>
                <a:cubicBezTo>
                  <a:pt x="1533124" y="1157476"/>
                  <a:pt x="1292372" y="1089550"/>
                  <a:pt x="1158219" y="1099240"/>
                </a:cubicBezTo>
                <a:cubicBezTo>
                  <a:pt x="1024066" y="1108930"/>
                  <a:pt x="752782" y="1070546"/>
                  <a:pt x="562242" y="1099240"/>
                </a:cubicBezTo>
                <a:cubicBezTo>
                  <a:pt x="371702" y="1127934"/>
                  <a:pt x="248646" y="1065689"/>
                  <a:pt x="0" y="1099240"/>
                </a:cubicBezTo>
                <a:cubicBezTo>
                  <a:pt x="-47421" y="857864"/>
                  <a:pt x="44714" y="738736"/>
                  <a:pt x="0" y="582597"/>
                </a:cubicBezTo>
                <a:cubicBezTo>
                  <a:pt x="-44714" y="426458"/>
                  <a:pt x="69007" y="156474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295404563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6837B38-758B-35B2-4A5A-FD9679AD41F6}"/>
              </a:ext>
            </a:extLst>
          </p:cNvPr>
          <p:cNvSpPr/>
          <p:nvPr/>
        </p:nvSpPr>
        <p:spPr>
          <a:xfrm>
            <a:off x="2766091" y="2662863"/>
            <a:ext cx="3373452" cy="1099240"/>
          </a:xfrm>
          <a:custGeom>
            <a:avLst/>
            <a:gdLst>
              <a:gd name="connsiteX0" fmla="*/ 0 w 3373452"/>
              <a:gd name="connsiteY0" fmla="*/ 0 h 1099240"/>
              <a:gd name="connsiteX1" fmla="*/ 461038 w 3373452"/>
              <a:gd name="connsiteY1" fmla="*/ 0 h 1099240"/>
              <a:gd name="connsiteX2" fmla="*/ 989546 w 3373452"/>
              <a:gd name="connsiteY2" fmla="*/ 0 h 1099240"/>
              <a:gd name="connsiteX3" fmla="*/ 1551788 w 3373452"/>
              <a:gd name="connsiteY3" fmla="*/ 0 h 1099240"/>
              <a:gd name="connsiteX4" fmla="*/ 2181499 w 3373452"/>
              <a:gd name="connsiteY4" fmla="*/ 0 h 1099240"/>
              <a:gd name="connsiteX5" fmla="*/ 2743741 w 3373452"/>
              <a:gd name="connsiteY5" fmla="*/ 0 h 1099240"/>
              <a:gd name="connsiteX6" fmla="*/ 3373452 w 3373452"/>
              <a:gd name="connsiteY6" fmla="*/ 0 h 1099240"/>
              <a:gd name="connsiteX7" fmla="*/ 3373452 w 3373452"/>
              <a:gd name="connsiteY7" fmla="*/ 549620 h 1099240"/>
              <a:gd name="connsiteX8" fmla="*/ 3373452 w 3373452"/>
              <a:gd name="connsiteY8" fmla="*/ 1099240 h 1099240"/>
              <a:gd name="connsiteX9" fmla="*/ 2912414 w 3373452"/>
              <a:gd name="connsiteY9" fmla="*/ 1099240 h 1099240"/>
              <a:gd name="connsiteX10" fmla="*/ 2451375 w 3373452"/>
              <a:gd name="connsiteY10" fmla="*/ 1099240 h 1099240"/>
              <a:gd name="connsiteX11" fmla="*/ 1956602 w 3373452"/>
              <a:gd name="connsiteY11" fmla="*/ 1099240 h 1099240"/>
              <a:gd name="connsiteX12" fmla="*/ 1394360 w 3373452"/>
              <a:gd name="connsiteY12" fmla="*/ 1099240 h 1099240"/>
              <a:gd name="connsiteX13" fmla="*/ 865853 w 3373452"/>
              <a:gd name="connsiteY13" fmla="*/ 1099240 h 1099240"/>
              <a:gd name="connsiteX14" fmla="*/ 0 w 3373452"/>
              <a:gd name="connsiteY14" fmla="*/ 1099240 h 1099240"/>
              <a:gd name="connsiteX15" fmla="*/ 0 w 3373452"/>
              <a:gd name="connsiteY15" fmla="*/ 560612 h 1099240"/>
              <a:gd name="connsiteX16" fmla="*/ 0 w 3373452"/>
              <a:gd name="connsiteY16" fmla="*/ 0 h 109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73452" h="1099240" fill="none" extrusionOk="0">
                <a:moveTo>
                  <a:pt x="0" y="0"/>
                </a:moveTo>
                <a:cubicBezTo>
                  <a:pt x="120445" y="-1878"/>
                  <a:pt x="252403" y="9148"/>
                  <a:pt x="461038" y="0"/>
                </a:cubicBezTo>
                <a:cubicBezTo>
                  <a:pt x="669673" y="-9148"/>
                  <a:pt x="883735" y="62203"/>
                  <a:pt x="989546" y="0"/>
                </a:cubicBezTo>
                <a:cubicBezTo>
                  <a:pt x="1095357" y="-62203"/>
                  <a:pt x="1407385" y="37748"/>
                  <a:pt x="1551788" y="0"/>
                </a:cubicBezTo>
                <a:cubicBezTo>
                  <a:pt x="1696191" y="-37748"/>
                  <a:pt x="1887054" y="35119"/>
                  <a:pt x="2181499" y="0"/>
                </a:cubicBezTo>
                <a:cubicBezTo>
                  <a:pt x="2475944" y="-35119"/>
                  <a:pt x="2561930" y="62081"/>
                  <a:pt x="2743741" y="0"/>
                </a:cubicBezTo>
                <a:cubicBezTo>
                  <a:pt x="2925552" y="-62081"/>
                  <a:pt x="3074463" y="26957"/>
                  <a:pt x="3373452" y="0"/>
                </a:cubicBezTo>
                <a:cubicBezTo>
                  <a:pt x="3408108" y="121463"/>
                  <a:pt x="3347200" y="407435"/>
                  <a:pt x="3373452" y="549620"/>
                </a:cubicBezTo>
                <a:cubicBezTo>
                  <a:pt x="3399704" y="691805"/>
                  <a:pt x="3333385" y="930699"/>
                  <a:pt x="3373452" y="1099240"/>
                </a:cubicBezTo>
                <a:cubicBezTo>
                  <a:pt x="3270188" y="1100985"/>
                  <a:pt x="3035788" y="1088437"/>
                  <a:pt x="2912414" y="1099240"/>
                </a:cubicBezTo>
                <a:cubicBezTo>
                  <a:pt x="2789040" y="1110043"/>
                  <a:pt x="2616516" y="1045057"/>
                  <a:pt x="2451375" y="1099240"/>
                </a:cubicBezTo>
                <a:cubicBezTo>
                  <a:pt x="2286234" y="1153423"/>
                  <a:pt x="2195685" y="1086578"/>
                  <a:pt x="1956602" y="1099240"/>
                </a:cubicBezTo>
                <a:cubicBezTo>
                  <a:pt x="1717519" y="1111902"/>
                  <a:pt x="1581618" y="1046562"/>
                  <a:pt x="1394360" y="1099240"/>
                </a:cubicBezTo>
                <a:cubicBezTo>
                  <a:pt x="1207102" y="1151918"/>
                  <a:pt x="1051871" y="1053809"/>
                  <a:pt x="865853" y="1099240"/>
                </a:cubicBezTo>
                <a:cubicBezTo>
                  <a:pt x="679835" y="1144671"/>
                  <a:pt x="281449" y="1025842"/>
                  <a:pt x="0" y="1099240"/>
                </a:cubicBezTo>
                <a:cubicBezTo>
                  <a:pt x="-9607" y="879724"/>
                  <a:pt x="24169" y="793997"/>
                  <a:pt x="0" y="560612"/>
                </a:cubicBezTo>
                <a:cubicBezTo>
                  <a:pt x="-24169" y="327227"/>
                  <a:pt x="65502" y="114839"/>
                  <a:pt x="0" y="0"/>
                </a:cubicBezTo>
                <a:close/>
              </a:path>
              <a:path w="3373452" h="1099240" stroke="0" extrusionOk="0">
                <a:moveTo>
                  <a:pt x="0" y="0"/>
                </a:moveTo>
                <a:cubicBezTo>
                  <a:pt x="135403" y="-1113"/>
                  <a:pt x="359021" y="15881"/>
                  <a:pt x="595977" y="0"/>
                </a:cubicBezTo>
                <a:cubicBezTo>
                  <a:pt x="832933" y="-15881"/>
                  <a:pt x="987236" y="27243"/>
                  <a:pt x="1124484" y="0"/>
                </a:cubicBezTo>
                <a:cubicBezTo>
                  <a:pt x="1261732" y="-27243"/>
                  <a:pt x="1458122" y="45297"/>
                  <a:pt x="1619257" y="0"/>
                </a:cubicBezTo>
                <a:cubicBezTo>
                  <a:pt x="1780392" y="-45297"/>
                  <a:pt x="1958999" y="8058"/>
                  <a:pt x="2114030" y="0"/>
                </a:cubicBezTo>
                <a:cubicBezTo>
                  <a:pt x="2269061" y="-8058"/>
                  <a:pt x="2472177" y="29807"/>
                  <a:pt x="2608803" y="0"/>
                </a:cubicBezTo>
                <a:cubicBezTo>
                  <a:pt x="2745429" y="-29807"/>
                  <a:pt x="3112111" y="73628"/>
                  <a:pt x="3373452" y="0"/>
                </a:cubicBezTo>
                <a:cubicBezTo>
                  <a:pt x="3426416" y="190775"/>
                  <a:pt x="3315000" y="384058"/>
                  <a:pt x="3373452" y="538628"/>
                </a:cubicBezTo>
                <a:cubicBezTo>
                  <a:pt x="3431904" y="693198"/>
                  <a:pt x="3311966" y="915669"/>
                  <a:pt x="3373452" y="1099240"/>
                </a:cubicBezTo>
                <a:cubicBezTo>
                  <a:pt x="3160021" y="1128009"/>
                  <a:pt x="3100462" y="1063750"/>
                  <a:pt x="2878679" y="1099240"/>
                </a:cubicBezTo>
                <a:cubicBezTo>
                  <a:pt x="2656896" y="1134730"/>
                  <a:pt x="2487687" y="1029124"/>
                  <a:pt x="2282703" y="1099240"/>
                </a:cubicBezTo>
                <a:cubicBezTo>
                  <a:pt x="2077719" y="1169356"/>
                  <a:pt x="1840328" y="1041004"/>
                  <a:pt x="1686726" y="1099240"/>
                </a:cubicBezTo>
                <a:cubicBezTo>
                  <a:pt x="1533124" y="1157476"/>
                  <a:pt x="1292372" y="1089550"/>
                  <a:pt x="1158219" y="1099240"/>
                </a:cubicBezTo>
                <a:cubicBezTo>
                  <a:pt x="1024066" y="1108930"/>
                  <a:pt x="752782" y="1070546"/>
                  <a:pt x="562242" y="1099240"/>
                </a:cubicBezTo>
                <a:cubicBezTo>
                  <a:pt x="371702" y="1127934"/>
                  <a:pt x="248646" y="1065689"/>
                  <a:pt x="0" y="1099240"/>
                </a:cubicBezTo>
                <a:cubicBezTo>
                  <a:pt x="-47421" y="857864"/>
                  <a:pt x="44714" y="738736"/>
                  <a:pt x="0" y="582597"/>
                </a:cubicBezTo>
                <a:cubicBezTo>
                  <a:pt x="-44714" y="426458"/>
                  <a:pt x="69007" y="156474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295404563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4"/>
          <p:cNvSpPr txBox="1"/>
          <p:nvPr/>
        </p:nvSpPr>
        <p:spPr>
          <a:xfrm>
            <a:off x="876299" y="4008434"/>
            <a:ext cx="3571875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0375" indent="-448309">
              <a:lnSpc>
                <a:spcPct val="100000"/>
              </a:lnSpc>
              <a:spcBef>
                <a:spcPts val="95"/>
              </a:spcBef>
              <a:buClr>
                <a:srgbClr val="CC9900"/>
              </a:buClr>
              <a:buSzPct val="50000"/>
              <a:buFont typeface="Palatino Linotype"/>
              <a:buChar char="•"/>
              <a:tabLst>
                <a:tab pos="460375" algn="l"/>
                <a:tab pos="461009" algn="l"/>
              </a:tabLst>
            </a:pPr>
            <a:r>
              <a:rPr sz="2200" spc="-5" dirty="0">
                <a:solidFill>
                  <a:srgbClr val="292929"/>
                </a:solidFill>
                <a:latin typeface="SimSun"/>
                <a:cs typeface="SimSun"/>
              </a:rPr>
              <a:t>第一</a:t>
            </a:r>
            <a:r>
              <a:rPr sz="2200" spc="-10" dirty="0">
                <a:solidFill>
                  <a:srgbClr val="292929"/>
                </a:solidFill>
                <a:latin typeface="SimSun"/>
                <a:cs typeface="SimSun"/>
              </a:rPr>
              <a:t>个</a:t>
            </a:r>
            <a:r>
              <a:rPr sz="2200" i="1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sz="2200" spc="-5" dirty="0">
                <a:solidFill>
                  <a:srgbClr val="292929"/>
                </a:solidFill>
                <a:latin typeface="SimSun"/>
                <a:cs typeface="SimSun"/>
              </a:rPr>
              <a:t>对应的</a:t>
            </a:r>
            <a:r>
              <a:rPr sz="2200" spc="-5" dirty="0">
                <a:solidFill>
                  <a:srgbClr val="292929"/>
                </a:solidFill>
                <a:latin typeface="Palatino Linotype"/>
                <a:cs typeface="Palatino Linotype"/>
              </a:rPr>
              <a:t>NFA</a:t>
            </a:r>
            <a:endParaRPr sz="2200" dirty="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64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D285886-9A79-392A-A1E8-1EDC6223E2FF}"/>
              </a:ext>
            </a:extLst>
          </p:cNvPr>
          <p:cNvGrpSpPr/>
          <p:nvPr/>
        </p:nvGrpSpPr>
        <p:grpSpPr>
          <a:xfrm>
            <a:off x="381000" y="792521"/>
            <a:ext cx="6705600" cy="1081723"/>
            <a:chOff x="381000" y="792521"/>
            <a:chExt cx="6705600" cy="1081723"/>
          </a:xfrm>
        </p:grpSpPr>
        <p:sp>
          <p:nvSpPr>
            <p:cNvPr id="3" name="object 3"/>
            <p:cNvSpPr txBox="1"/>
            <p:nvPr/>
          </p:nvSpPr>
          <p:spPr>
            <a:xfrm>
              <a:off x="609600" y="1406167"/>
              <a:ext cx="4105275" cy="468077"/>
            </a:xfrm>
            <a:prstGeom prst="rect">
              <a:avLst/>
            </a:prstGeom>
          </p:spPr>
          <p:txBody>
            <a:bodyPr vert="horz" wrap="square" lIns="0" tIns="97790" rIns="0" bIns="0" rtlCol="0">
              <a:spAutoFit/>
            </a:bodyPr>
            <a:lstStyle/>
            <a:p>
              <a:pPr marL="469266" indent="-457200">
                <a:lnSpc>
                  <a:spcPct val="100000"/>
                </a:lnSpc>
                <a:spcBef>
                  <a:spcPts val="770"/>
                </a:spcBef>
                <a:buClr>
                  <a:srgbClr val="CC9900"/>
                </a:buClr>
                <a:buSzPct val="69642"/>
                <a:buFont typeface="宋体" panose="02010600030101010101" pitchFamily="2" charset="-122"/>
                <a:buChar char="-"/>
                <a:tabLst>
                  <a:tab pos="460375" algn="l"/>
                  <a:tab pos="461009" algn="l"/>
                </a:tabLst>
              </a:pPr>
              <a:r>
                <a:rPr sz="2400" spc="-5" dirty="0">
                  <a:solidFill>
                    <a:srgbClr val="292929"/>
                  </a:solidFill>
                  <a:latin typeface="SimSun"/>
                  <a:cs typeface="SimSun"/>
                </a:rPr>
                <a:t>正则表达式</a:t>
              </a:r>
              <a:r>
                <a:rPr sz="2400" spc="-15" dirty="0">
                  <a:solidFill>
                    <a:srgbClr val="292929"/>
                  </a:solidFill>
                  <a:latin typeface="SimSun"/>
                  <a:cs typeface="SimSun"/>
                </a:rPr>
                <a:t>：</a:t>
              </a:r>
              <a:r>
                <a:rPr sz="2400" spc="-5" dirty="0">
                  <a:solidFill>
                    <a:srgbClr val="292929"/>
                  </a:solidFill>
                  <a:latin typeface="Palatino Linotype"/>
                  <a:cs typeface="Palatino Linotype"/>
                </a:rPr>
                <a:t>(</a:t>
              </a:r>
              <a:r>
                <a:rPr sz="2400" i="1" spc="-5" dirty="0" err="1">
                  <a:solidFill>
                    <a:srgbClr val="29292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sz="2400" dirty="0" err="1">
                  <a:solidFill>
                    <a:srgbClr val="292929"/>
                  </a:solidFill>
                  <a:latin typeface="Palatino Linotype"/>
                  <a:cs typeface="Palatino Linotype"/>
                </a:rPr>
                <a:t>|</a:t>
              </a:r>
              <a:r>
                <a:rPr sz="2400" i="1" spc="-5" dirty="0" err="1">
                  <a:solidFill>
                    <a:srgbClr val="29292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sz="2400" spc="-5" dirty="0">
                  <a:solidFill>
                    <a:srgbClr val="292929"/>
                  </a:solidFill>
                  <a:latin typeface="Palatino Linotype"/>
                  <a:cs typeface="Palatino Linotype"/>
                </a:rPr>
                <a:t>)*</a:t>
              </a:r>
              <a:r>
                <a:rPr sz="2400" i="1" spc="-5" dirty="0">
                  <a:solidFill>
                    <a:srgbClr val="29292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abb</a:t>
              </a:r>
            </a:p>
          </p:txBody>
        </p:sp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4F5C6B1F-3459-619F-74C5-F30C31410493}"/>
                </a:ext>
              </a:extLst>
            </p:cNvPr>
            <p:cNvSpPr txBox="1"/>
            <p:nvPr/>
          </p:nvSpPr>
          <p:spPr>
            <a:xfrm>
              <a:off x="381000" y="792521"/>
              <a:ext cx="6705600" cy="532325"/>
            </a:xfrm>
            <a:prstGeom prst="rect">
              <a:avLst/>
            </a:prstGeom>
          </p:spPr>
          <p:txBody>
            <a:bodyPr vert="horz" wrap="square" lIns="0" tIns="100965" rIns="0" bIns="0" rtlCol="0">
              <a:spAutoFit/>
            </a:bodyPr>
            <a:lstStyle/>
            <a:p>
              <a:pPr marL="469266" indent="-457200">
                <a:lnSpc>
                  <a:spcPts val="3600"/>
                </a:lnSpc>
                <a:spcBef>
                  <a:spcPts val="795"/>
                </a:spcBef>
                <a:buClr>
                  <a:srgbClr val="CC9900"/>
                </a:buClr>
                <a:buSzPct val="69642"/>
                <a:buFont typeface="Wingdings" panose="05000000000000000000" pitchFamily="2" charset="2"/>
                <a:buChar char="l"/>
                <a:tabLst>
                  <a:tab pos="460375" algn="l"/>
                  <a:tab pos="461009" algn="l"/>
                </a:tabLst>
              </a:pPr>
              <a:r>
                <a:rPr lang="zh-CN" altLang="en-US"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例子</a:t>
              </a:r>
              <a:endParaRPr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object 3">
            <a:extLst>
              <a:ext uri="{FF2B5EF4-FFF2-40B4-BE49-F238E27FC236}">
                <a16:creationId xmlns:a16="http://schemas.microsoft.com/office/drawing/2014/main" id="{4DC9343B-0885-4C02-7D19-A6B65D885786}"/>
              </a:ext>
            </a:extLst>
          </p:cNvPr>
          <p:cNvSpPr txBox="1"/>
          <p:nvPr/>
        </p:nvSpPr>
        <p:spPr>
          <a:xfrm>
            <a:off x="873779" y="1867815"/>
            <a:ext cx="4105275" cy="437299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0375" indent="-448309">
              <a:lnSpc>
                <a:spcPct val="100000"/>
              </a:lnSpc>
              <a:spcBef>
                <a:spcPts val="670"/>
              </a:spcBef>
              <a:buClr>
                <a:srgbClr val="CC9900"/>
              </a:buClr>
              <a:buSzPct val="50000"/>
              <a:buFont typeface="Palatino Linotype"/>
              <a:buChar char="•"/>
              <a:tabLst>
                <a:tab pos="460375" algn="l"/>
                <a:tab pos="461009" algn="l"/>
              </a:tabLst>
            </a:pPr>
            <a:r>
              <a:rPr sz="2200" spc="-5" dirty="0" err="1">
                <a:solidFill>
                  <a:srgbClr val="292929"/>
                </a:solidFill>
                <a:latin typeface="SimSun"/>
                <a:cs typeface="SimSun"/>
              </a:rPr>
              <a:t>第一</a:t>
            </a:r>
            <a:r>
              <a:rPr sz="2200" spc="-10" dirty="0" err="1">
                <a:solidFill>
                  <a:srgbClr val="292929"/>
                </a:solidFill>
                <a:latin typeface="SimSun"/>
                <a:cs typeface="SimSun"/>
              </a:rPr>
              <a:t>个</a:t>
            </a:r>
            <a:r>
              <a:rPr sz="2200" i="1" spc="-5" dirty="0" err="1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200" spc="-10" dirty="0" err="1">
                <a:solidFill>
                  <a:srgbClr val="292929"/>
                </a:solidFill>
                <a:latin typeface="SimSun"/>
                <a:cs typeface="SimSun"/>
              </a:rPr>
              <a:t>对应</a:t>
            </a:r>
            <a:r>
              <a:rPr sz="2200" spc="-5" dirty="0" err="1">
                <a:solidFill>
                  <a:srgbClr val="292929"/>
                </a:solidFill>
                <a:latin typeface="SimSun"/>
                <a:cs typeface="SimSun"/>
              </a:rPr>
              <a:t>的</a:t>
            </a:r>
            <a:r>
              <a:rPr sz="2200" spc="-10" dirty="0" err="1">
                <a:solidFill>
                  <a:srgbClr val="292929"/>
                </a:solidFill>
                <a:latin typeface="Palatino Linotype"/>
                <a:cs typeface="Palatino Linotype"/>
              </a:rPr>
              <a:t>NFA</a:t>
            </a:r>
            <a:endParaRPr sz="2200" dirty="0">
              <a:latin typeface="Palatino Linotype"/>
              <a:cs typeface="Palatino Linotype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965575B-5761-10E6-E7A1-A0E9A312A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665" y="2823849"/>
            <a:ext cx="3151018" cy="82723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EC1AC2C-C965-4AD0-E4CC-CF10DF213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3864" y="4953000"/>
            <a:ext cx="3169819" cy="800915"/>
          </a:xfrm>
          <a:prstGeom prst="rect">
            <a:avLst/>
          </a:prstGeom>
        </p:spPr>
      </p:pic>
      <p:sp>
        <p:nvSpPr>
          <p:cNvPr id="2" name="爆炸形: 8 pt  1">
            <a:extLst>
              <a:ext uri="{FF2B5EF4-FFF2-40B4-BE49-F238E27FC236}">
                <a16:creationId xmlns:a16="http://schemas.microsoft.com/office/drawing/2014/main" id="{6BEA84C9-4237-5FF3-1D77-1C1C4CCEF1C8}"/>
              </a:ext>
            </a:extLst>
          </p:cNvPr>
          <p:cNvSpPr/>
          <p:nvPr/>
        </p:nvSpPr>
        <p:spPr>
          <a:xfrm>
            <a:off x="2662236" y="1200117"/>
            <a:ext cx="1686119" cy="1029903"/>
          </a:xfrm>
          <a:prstGeom prst="irregularSeal1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69D757B4-AF80-8BEC-982B-998B4A19B5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6864581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RE⟹NFA(Thompson</a:t>
            </a:r>
            <a:r>
              <a:rPr lang="zh-CN" altLang="en-US" spc="-5" dirty="0">
                <a:solidFill>
                  <a:schemeClr val="bg1"/>
                </a:solidFill>
              </a:rPr>
              <a:t>算法</a:t>
            </a:r>
            <a:r>
              <a:rPr lang="en-US" altLang="zh-CN" spc="-5" dirty="0">
                <a:solidFill>
                  <a:schemeClr val="bg1"/>
                </a:solidFill>
              </a:rPr>
              <a:t>)</a:t>
            </a:r>
            <a:endParaRPr spc="-10" dirty="0">
              <a:solidFill>
                <a:schemeClr val="bg1"/>
              </a:solidFill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63411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062" y="50800"/>
            <a:ext cx="40855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词</a:t>
            </a:r>
            <a:r>
              <a:rPr spc="-5" dirty="0" err="1">
                <a:solidFill>
                  <a:schemeClr val="bg1"/>
                </a:solidFill>
              </a:rPr>
              <a:t>法分析器的作用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050D549F-C42D-6EB0-B291-030541B64DA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6</a:t>
            </a:fld>
            <a:endParaRPr lang="en-US" altLang="zh-CN" dirty="0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9EBB7352-5140-AAB8-4891-683AFD1490B4}"/>
              </a:ext>
            </a:extLst>
          </p:cNvPr>
          <p:cNvSpPr txBox="1"/>
          <p:nvPr/>
        </p:nvSpPr>
        <p:spPr>
          <a:xfrm>
            <a:off x="488502" y="928370"/>
            <a:ext cx="7939405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例子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华文仿宋"/>
            </a:endParaRPr>
          </a:p>
        </p:txBody>
      </p:sp>
      <p:graphicFrame>
        <p:nvGraphicFramePr>
          <p:cNvPr id="89" name="object 14">
            <a:extLst>
              <a:ext uri="{FF2B5EF4-FFF2-40B4-BE49-F238E27FC236}">
                <a16:creationId xmlns:a16="http://schemas.microsoft.com/office/drawing/2014/main" id="{70B8D39B-8874-7D54-FB82-0BB8150B0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902015"/>
              </p:ext>
            </p:extLst>
          </p:nvPr>
        </p:nvGraphicFramePr>
        <p:xfrm>
          <a:off x="990600" y="5029200"/>
          <a:ext cx="73152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29539">
                        <a:lnSpc>
                          <a:spcPts val="3020"/>
                        </a:lnSpc>
                      </a:pPr>
                      <a:r>
                        <a:rPr sz="2600" b="1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d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905">
                        <a:lnSpc>
                          <a:spcPts val="3020"/>
                        </a:lnSpc>
                      </a:pPr>
                      <a:r>
                        <a:rPr sz="2600" b="1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o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905">
                        <a:lnSpc>
                          <a:spcPts val="3020"/>
                        </a:lnSpc>
                      </a:pPr>
                      <a:r>
                        <a:rPr sz="2600" b="1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[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905">
                        <a:lnSpc>
                          <a:spcPts val="3020"/>
                        </a:lnSpc>
                      </a:pPr>
                      <a:r>
                        <a:rPr sz="2600" b="1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905">
                        <a:lnSpc>
                          <a:spcPts val="3020"/>
                        </a:lnSpc>
                      </a:pPr>
                      <a:r>
                        <a:rPr sz="2600" b="1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o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905">
                        <a:lnSpc>
                          <a:spcPts val="3020"/>
                        </a:lnSpc>
                      </a:pPr>
                      <a:r>
                        <a:rPr sz="2600" b="1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r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905">
                        <a:lnSpc>
                          <a:spcPts val="3020"/>
                        </a:lnSpc>
                      </a:pPr>
                      <a:r>
                        <a:rPr sz="2600" b="1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]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905">
                        <a:lnSpc>
                          <a:spcPts val="3020"/>
                        </a:lnSpc>
                      </a:pPr>
                      <a:r>
                        <a:rPr sz="2600" b="1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905">
                        <a:lnSpc>
                          <a:spcPts val="3020"/>
                        </a:lnSpc>
                      </a:pPr>
                      <a:r>
                        <a:rPr sz="2600" b="1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ts val="3020"/>
                        </a:lnSpc>
                      </a:pPr>
                      <a:r>
                        <a:rPr sz="2600" b="1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e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ts val="3020"/>
                        </a:lnSpc>
                      </a:pPr>
                      <a:r>
                        <a:rPr sz="2600" b="1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w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ts val="3020"/>
                        </a:lnSpc>
                      </a:pPr>
                      <a:r>
                        <a:rPr sz="2600" b="1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ts val="3020"/>
                        </a:lnSpc>
                      </a:pPr>
                      <a:r>
                        <a:rPr sz="2600" b="1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;</a:t>
                      </a:r>
                      <a:endParaRPr sz="26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99" name="组合 98">
            <a:extLst>
              <a:ext uri="{FF2B5EF4-FFF2-40B4-BE49-F238E27FC236}">
                <a16:creationId xmlns:a16="http://schemas.microsoft.com/office/drawing/2014/main" id="{EE79CD8E-4443-4855-CCEC-49DAC1A8A484}"/>
              </a:ext>
            </a:extLst>
          </p:cNvPr>
          <p:cNvGrpSpPr/>
          <p:nvPr/>
        </p:nvGrpSpPr>
        <p:grpSpPr>
          <a:xfrm>
            <a:off x="533400" y="3200400"/>
            <a:ext cx="8229600" cy="1371600"/>
            <a:chOff x="533400" y="3200400"/>
            <a:chExt cx="8229600" cy="1371600"/>
          </a:xfrm>
        </p:grpSpPr>
        <p:sp>
          <p:nvSpPr>
            <p:cNvPr id="4" name="object 2">
              <a:extLst>
                <a:ext uri="{FF2B5EF4-FFF2-40B4-BE49-F238E27FC236}">
                  <a16:creationId xmlns:a16="http://schemas.microsoft.com/office/drawing/2014/main" id="{13AD32C3-E911-6BB6-1CA9-E66B82AB3C4E}"/>
                </a:ext>
              </a:extLst>
            </p:cNvPr>
            <p:cNvSpPr/>
            <p:nvPr/>
          </p:nvSpPr>
          <p:spPr>
            <a:xfrm>
              <a:off x="533400" y="3200400"/>
              <a:ext cx="914400" cy="685800"/>
            </a:xfrm>
            <a:custGeom>
              <a:avLst/>
              <a:gdLst/>
              <a:ahLst/>
              <a:cxnLst/>
              <a:rect l="l" t="t" r="r" b="b"/>
              <a:pathLst>
                <a:path w="914400" h="685800">
                  <a:moveTo>
                    <a:pt x="9144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457200" y="685800"/>
                  </a:lnTo>
                  <a:lnTo>
                    <a:pt x="914400" y="6858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98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3">
              <a:extLst>
                <a:ext uri="{FF2B5EF4-FFF2-40B4-BE49-F238E27FC236}">
                  <a16:creationId xmlns:a16="http://schemas.microsoft.com/office/drawing/2014/main" id="{F6BE823E-B511-7987-F4AA-5EED74A79012}"/>
                </a:ext>
              </a:extLst>
            </p:cNvPr>
            <p:cNvSpPr txBox="1"/>
            <p:nvPr/>
          </p:nvSpPr>
          <p:spPr>
            <a:xfrm>
              <a:off x="533400" y="3200400"/>
              <a:ext cx="914400" cy="685800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txBody>
            <a:bodyPr vert="horz" wrap="square" lIns="0" tIns="137160" rIns="0" bIns="0" rtlCol="0">
              <a:spAutoFit/>
            </a:bodyPr>
            <a:lstStyle/>
            <a:p>
              <a:pPr marL="121285">
                <a:lnSpc>
                  <a:spcPct val="100000"/>
                </a:lnSpc>
                <a:spcBef>
                  <a:spcPts val="1080"/>
                </a:spcBef>
              </a:pPr>
              <a:r>
                <a:rPr sz="2200" b="1" spc="-5" dirty="0">
                  <a:solidFill>
                    <a:srgbClr val="3B3B3B"/>
                  </a:solidFill>
                  <a:latin typeface="Courier New"/>
                  <a:cs typeface="Courier New"/>
                </a:rPr>
                <a:t>T_Do</a:t>
              </a:r>
              <a:endParaRPr sz="2200">
                <a:latin typeface="Courier New"/>
                <a:cs typeface="Courier New"/>
              </a:endParaRPr>
            </a:p>
          </p:txBody>
        </p:sp>
        <p:sp>
          <p:nvSpPr>
            <p:cNvPr id="79" name="object 4">
              <a:extLst>
                <a:ext uri="{FF2B5EF4-FFF2-40B4-BE49-F238E27FC236}">
                  <a16:creationId xmlns:a16="http://schemas.microsoft.com/office/drawing/2014/main" id="{809C7931-7723-8C29-7FC4-A22682C0BC35}"/>
                </a:ext>
              </a:extLst>
            </p:cNvPr>
            <p:cNvSpPr/>
            <p:nvPr/>
          </p:nvSpPr>
          <p:spPr>
            <a:xfrm>
              <a:off x="1676400" y="3200400"/>
              <a:ext cx="457200" cy="685800"/>
            </a:xfrm>
            <a:custGeom>
              <a:avLst/>
              <a:gdLst/>
              <a:ahLst/>
              <a:cxnLst/>
              <a:rect l="l" t="t" r="r" b="b"/>
              <a:pathLst>
                <a:path w="457200" h="685800">
                  <a:moveTo>
                    <a:pt x="4572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228600" y="685800"/>
                  </a:lnTo>
                  <a:lnTo>
                    <a:pt x="457200" y="6858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8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5">
              <a:extLst>
                <a:ext uri="{FF2B5EF4-FFF2-40B4-BE49-F238E27FC236}">
                  <a16:creationId xmlns:a16="http://schemas.microsoft.com/office/drawing/2014/main" id="{1F7E5181-280F-E8F3-3343-259E72F0E03E}"/>
                </a:ext>
              </a:extLst>
            </p:cNvPr>
            <p:cNvSpPr txBox="1"/>
            <p:nvPr/>
          </p:nvSpPr>
          <p:spPr>
            <a:xfrm>
              <a:off x="1676400" y="3200400"/>
              <a:ext cx="457200" cy="685800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txBody>
            <a:bodyPr vert="horz" wrap="square" lIns="0" tIns="137160" rIns="0" bIns="0" rtlCol="0">
              <a:spAutoFit/>
            </a:bodyPr>
            <a:lstStyle/>
            <a:p>
              <a:pPr marL="144780">
                <a:lnSpc>
                  <a:spcPct val="100000"/>
                </a:lnSpc>
                <a:spcBef>
                  <a:spcPts val="1080"/>
                </a:spcBef>
              </a:pPr>
              <a:r>
                <a:rPr sz="2200" b="1" dirty="0">
                  <a:solidFill>
                    <a:srgbClr val="3B3B3B"/>
                  </a:solidFill>
                  <a:latin typeface="Courier New"/>
                  <a:cs typeface="Courier New"/>
                </a:rPr>
                <a:t>[</a:t>
              </a:r>
              <a:endParaRPr sz="2200">
                <a:latin typeface="Courier New"/>
                <a:cs typeface="Courier New"/>
              </a:endParaRPr>
            </a:p>
          </p:txBody>
        </p:sp>
        <p:sp>
          <p:nvSpPr>
            <p:cNvPr id="81" name="object 6">
              <a:extLst>
                <a:ext uri="{FF2B5EF4-FFF2-40B4-BE49-F238E27FC236}">
                  <a16:creationId xmlns:a16="http://schemas.microsoft.com/office/drawing/2014/main" id="{F9198528-66B5-D96D-B18D-80A88B0E8295}"/>
                </a:ext>
              </a:extLst>
            </p:cNvPr>
            <p:cNvSpPr/>
            <p:nvPr/>
          </p:nvSpPr>
          <p:spPr>
            <a:xfrm>
              <a:off x="2362200" y="3200400"/>
              <a:ext cx="1371600" cy="685800"/>
            </a:xfrm>
            <a:custGeom>
              <a:avLst/>
              <a:gdLst/>
              <a:ahLst/>
              <a:cxnLst/>
              <a:rect l="l" t="t" r="r" b="b"/>
              <a:pathLst>
                <a:path w="1371600" h="685800">
                  <a:moveTo>
                    <a:pt x="13716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685800" y="685800"/>
                  </a:lnTo>
                  <a:lnTo>
                    <a:pt x="1371600" y="685800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98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7">
              <a:extLst>
                <a:ext uri="{FF2B5EF4-FFF2-40B4-BE49-F238E27FC236}">
                  <a16:creationId xmlns:a16="http://schemas.microsoft.com/office/drawing/2014/main" id="{214746A1-E304-B050-A9FB-CDBF69CE8401}"/>
                </a:ext>
              </a:extLst>
            </p:cNvPr>
            <p:cNvSpPr txBox="1"/>
            <p:nvPr/>
          </p:nvSpPr>
          <p:spPr>
            <a:xfrm>
              <a:off x="2362200" y="3200400"/>
              <a:ext cx="1371600" cy="685800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txBody>
            <a:bodyPr vert="horz" wrap="square" lIns="0" tIns="137160" rIns="0" bIns="0" rtlCol="0">
              <a:spAutoFit/>
            </a:bodyPr>
            <a:lstStyle/>
            <a:p>
              <a:pPr marL="266700">
                <a:lnSpc>
                  <a:spcPct val="100000"/>
                </a:lnSpc>
                <a:spcBef>
                  <a:spcPts val="1080"/>
                </a:spcBef>
              </a:pPr>
              <a:r>
                <a:rPr sz="2200" b="1" spc="-5" dirty="0">
                  <a:solidFill>
                    <a:srgbClr val="3B3B3B"/>
                  </a:solidFill>
                  <a:latin typeface="Courier New"/>
                  <a:cs typeface="Courier New"/>
                </a:rPr>
                <a:t>T_For</a:t>
              </a:r>
              <a:endParaRPr sz="2200">
                <a:latin typeface="Courier New"/>
                <a:cs typeface="Courier New"/>
              </a:endParaRPr>
            </a:p>
          </p:txBody>
        </p:sp>
        <p:sp>
          <p:nvSpPr>
            <p:cNvPr id="83" name="object 8">
              <a:extLst>
                <a:ext uri="{FF2B5EF4-FFF2-40B4-BE49-F238E27FC236}">
                  <a16:creationId xmlns:a16="http://schemas.microsoft.com/office/drawing/2014/main" id="{D47DD0EF-E777-6F4F-EFBF-573BC14946EC}"/>
                </a:ext>
              </a:extLst>
            </p:cNvPr>
            <p:cNvSpPr/>
            <p:nvPr/>
          </p:nvSpPr>
          <p:spPr>
            <a:xfrm>
              <a:off x="5334000" y="3200400"/>
              <a:ext cx="1143000" cy="685800"/>
            </a:xfrm>
            <a:custGeom>
              <a:avLst/>
              <a:gdLst/>
              <a:ahLst/>
              <a:cxnLst/>
              <a:rect l="l" t="t" r="r" b="b"/>
              <a:pathLst>
                <a:path w="1143000" h="685800">
                  <a:moveTo>
                    <a:pt x="11430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571500" y="685800"/>
                  </a:lnTo>
                  <a:lnTo>
                    <a:pt x="1143000" y="685800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98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9">
              <a:extLst>
                <a:ext uri="{FF2B5EF4-FFF2-40B4-BE49-F238E27FC236}">
                  <a16:creationId xmlns:a16="http://schemas.microsoft.com/office/drawing/2014/main" id="{22EFE98C-F8A0-D0F2-CFF4-9CEF6BE96E8D}"/>
                </a:ext>
              </a:extLst>
            </p:cNvPr>
            <p:cNvSpPr txBox="1"/>
            <p:nvPr/>
          </p:nvSpPr>
          <p:spPr>
            <a:xfrm>
              <a:off x="5334000" y="3200400"/>
              <a:ext cx="1143000" cy="685800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txBody>
            <a:bodyPr vert="horz" wrap="square" lIns="0" tIns="137160" rIns="0" bIns="0" rtlCol="0">
              <a:spAutoFit/>
            </a:bodyPr>
            <a:lstStyle/>
            <a:p>
              <a:pPr marL="152400">
                <a:lnSpc>
                  <a:spcPct val="100000"/>
                </a:lnSpc>
                <a:spcBef>
                  <a:spcPts val="1080"/>
                </a:spcBef>
              </a:pPr>
              <a:r>
                <a:rPr sz="2200" b="1" spc="-5" dirty="0">
                  <a:solidFill>
                    <a:srgbClr val="3B3B3B"/>
                  </a:solidFill>
                  <a:latin typeface="Courier New"/>
                  <a:cs typeface="Courier New"/>
                </a:rPr>
                <a:t>T_New</a:t>
              </a:r>
              <a:endParaRPr sz="2200">
                <a:latin typeface="Courier New"/>
                <a:cs typeface="Courier New"/>
              </a:endParaRPr>
            </a:p>
          </p:txBody>
        </p:sp>
        <p:sp>
          <p:nvSpPr>
            <p:cNvPr id="85" name="object 10">
              <a:extLst>
                <a:ext uri="{FF2B5EF4-FFF2-40B4-BE49-F238E27FC236}">
                  <a16:creationId xmlns:a16="http://schemas.microsoft.com/office/drawing/2014/main" id="{609D70D4-96FF-9CB9-96DF-611DCDD74AA0}"/>
                </a:ext>
              </a:extLst>
            </p:cNvPr>
            <p:cNvSpPr/>
            <p:nvPr/>
          </p:nvSpPr>
          <p:spPr>
            <a:xfrm>
              <a:off x="6705600" y="3200400"/>
              <a:ext cx="2057400" cy="685800"/>
            </a:xfrm>
            <a:custGeom>
              <a:avLst/>
              <a:gdLst/>
              <a:ahLst/>
              <a:cxnLst/>
              <a:rect l="l" t="t" r="r" b="b"/>
              <a:pathLst>
                <a:path w="2057400" h="685800">
                  <a:moveTo>
                    <a:pt x="20574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1028700" y="685800"/>
                  </a:lnTo>
                  <a:lnTo>
                    <a:pt x="2057400" y="685800"/>
                  </a:lnTo>
                  <a:lnTo>
                    <a:pt x="2057400" y="0"/>
                  </a:lnTo>
                  <a:close/>
                </a:path>
              </a:pathLst>
            </a:custGeom>
            <a:solidFill>
              <a:srgbClr val="98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11">
              <a:extLst>
                <a:ext uri="{FF2B5EF4-FFF2-40B4-BE49-F238E27FC236}">
                  <a16:creationId xmlns:a16="http://schemas.microsoft.com/office/drawing/2014/main" id="{559CC8F7-47B5-3BE8-91A6-45485B224B00}"/>
                </a:ext>
              </a:extLst>
            </p:cNvPr>
            <p:cNvSpPr txBox="1"/>
            <p:nvPr/>
          </p:nvSpPr>
          <p:spPr>
            <a:xfrm>
              <a:off x="6705600" y="3200400"/>
              <a:ext cx="2057400" cy="685800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txBody>
            <a:bodyPr vert="horz" wrap="square" lIns="0" tIns="137160" rIns="0" bIns="0" rtlCol="0">
              <a:spAutoFit/>
            </a:bodyPr>
            <a:lstStyle/>
            <a:p>
              <a:pPr marL="190500">
                <a:lnSpc>
                  <a:spcPct val="100000"/>
                </a:lnSpc>
                <a:spcBef>
                  <a:spcPts val="1080"/>
                </a:spcBef>
              </a:pPr>
              <a:r>
                <a:rPr sz="2200" b="1" spc="-5" dirty="0">
                  <a:solidFill>
                    <a:srgbClr val="3B3B3B"/>
                  </a:solidFill>
                  <a:latin typeface="Courier New"/>
                  <a:cs typeface="Courier New"/>
                </a:rPr>
                <a:t>T_IntConst</a:t>
              </a:r>
              <a:endParaRPr sz="2200">
                <a:latin typeface="Courier New"/>
                <a:cs typeface="Courier New"/>
              </a:endParaRPr>
            </a:p>
          </p:txBody>
        </p:sp>
        <p:sp>
          <p:nvSpPr>
            <p:cNvPr id="87" name="object 12">
              <a:extLst>
                <a:ext uri="{FF2B5EF4-FFF2-40B4-BE49-F238E27FC236}">
                  <a16:creationId xmlns:a16="http://schemas.microsoft.com/office/drawing/2014/main" id="{8FE2ED6D-B5E2-83AE-A50D-934299110196}"/>
                </a:ext>
              </a:extLst>
            </p:cNvPr>
            <p:cNvSpPr/>
            <p:nvPr/>
          </p:nvSpPr>
          <p:spPr>
            <a:xfrm>
              <a:off x="6705600" y="3886200"/>
              <a:ext cx="2057400" cy="685800"/>
            </a:xfrm>
            <a:custGeom>
              <a:avLst/>
              <a:gdLst/>
              <a:ahLst/>
              <a:cxnLst/>
              <a:rect l="l" t="t" r="r" b="b"/>
              <a:pathLst>
                <a:path w="2057400" h="685800">
                  <a:moveTo>
                    <a:pt x="20574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1028700" y="685800"/>
                  </a:lnTo>
                  <a:lnTo>
                    <a:pt x="2057400" y="685800"/>
                  </a:lnTo>
                  <a:lnTo>
                    <a:pt x="2057400" y="0"/>
                  </a:lnTo>
                  <a:close/>
                </a:path>
              </a:pathLst>
            </a:custGeom>
            <a:solidFill>
              <a:srgbClr val="FFD2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13">
              <a:extLst>
                <a:ext uri="{FF2B5EF4-FFF2-40B4-BE49-F238E27FC236}">
                  <a16:creationId xmlns:a16="http://schemas.microsoft.com/office/drawing/2014/main" id="{4BBF5E8C-3A76-D7C2-348E-A1CC0A5D48B8}"/>
                </a:ext>
              </a:extLst>
            </p:cNvPr>
            <p:cNvSpPr txBox="1"/>
            <p:nvPr/>
          </p:nvSpPr>
          <p:spPr>
            <a:xfrm>
              <a:off x="6705600" y="3886200"/>
              <a:ext cx="2057400" cy="685800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txBody>
            <a:bodyPr vert="horz" wrap="square" lIns="0" tIns="13716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080"/>
                </a:spcBef>
              </a:pPr>
              <a:r>
                <a:rPr sz="2200" b="1" dirty="0">
                  <a:solidFill>
                    <a:srgbClr val="3B3B3B"/>
                  </a:solidFill>
                  <a:latin typeface="Courier New"/>
                  <a:cs typeface="Courier New"/>
                </a:rPr>
                <a:t>0</a:t>
              </a:r>
              <a:endParaRPr sz="2200">
                <a:latin typeface="Courier New"/>
                <a:cs typeface="Courier New"/>
              </a:endParaRPr>
            </a:p>
          </p:txBody>
        </p:sp>
        <p:sp>
          <p:nvSpPr>
            <p:cNvPr id="90" name="object 15">
              <a:extLst>
                <a:ext uri="{FF2B5EF4-FFF2-40B4-BE49-F238E27FC236}">
                  <a16:creationId xmlns:a16="http://schemas.microsoft.com/office/drawing/2014/main" id="{8DB141D5-6197-1F92-2C74-D28AAD91336A}"/>
                </a:ext>
              </a:extLst>
            </p:cNvPr>
            <p:cNvSpPr/>
            <p:nvPr/>
          </p:nvSpPr>
          <p:spPr>
            <a:xfrm>
              <a:off x="3962400" y="3200400"/>
              <a:ext cx="457200" cy="685800"/>
            </a:xfrm>
            <a:custGeom>
              <a:avLst/>
              <a:gdLst/>
              <a:ahLst/>
              <a:cxnLst/>
              <a:rect l="l" t="t" r="r" b="b"/>
              <a:pathLst>
                <a:path w="457200" h="685800">
                  <a:moveTo>
                    <a:pt x="4572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228600" y="685800"/>
                  </a:lnTo>
                  <a:lnTo>
                    <a:pt x="457200" y="6858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8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16">
              <a:extLst>
                <a:ext uri="{FF2B5EF4-FFF2-40B4-BE49-F238E27FC236}">
                  <a16:creationId xmlns:a16="http://schemas.microsoft.com/office/drawing/2014/main" id="{0933FCA8-8D20-5966-FD11-A4639DD8B852}"/>
                </a:ext>
              </a:extLst>
            </p:cNvPr>
            <p:cNvSpPr txBox="1"/>
            <p:nvPr/>
          </p:nvSpPr>
          <p:spPr>
            <a:xfrm>
              <a:off x="3962400" y="3200400"/>
              <a:ext cx="457200" cy="685800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txBody>
            <a:bodyPr vert="horz" wrap="square" lIns="0" tIns="137160" rIns="0" bIns="0" rtlCol="0">
              <a:spAutoFit/>
            </a:bodyPr>
            <a:lstStyle/>
            <a:p>
              <a:pPr marL="144145">
                <a:lnSpc>
                  <a:spcPct val="100000"/>
                </a:lnSpc>
                <a:spcBef>
                  <a:spcPts val="1080"/>
                </a:spcBef>
              </a:pPr>
              <a:r>
                <a:rPr sz="2200" b="1" dirty="0">
                  <a:solidFill>
                    <a:srgbClr val="3B3B3B"/>
                  </a:solidFill>
                  <a:latin typeface="Courier New"/>
                  <a:cs typeface="Courier New"/>
                </a:rPr>
                <a:t>]</a:t>
              </a:r>
              <a:endParaRPr sz="2200">
                <a:latin typeface="Courier New"/>
                <a:cs typeface="Courier New"/>
              </a:endParaRPr>
            </a:p>
          </p:txBody>
        </p:sp>
        <p:sp>
          <p:nvSpPr>
            <p:cNvPr id="92" name="object 17">
              <a:extLst>
                <a:ext uri="{FF2B5EF4-FFF2-40B4-BE49-F238E27FC236}">
                  <a16:creationId xmlns:a16="http://schemas.microsoft.com/office/drawing/2014/main" id="{2F0667D8-4E25-2703-AA48-26C5AC773DF1}"/>
                </a:ext>
              </a:extLst>
            </p:cNvPr>
            <p:cNvSpPr/>
            <p:nvPr/>
          </p:nvSpPr>
          <p:spPr>
            <a:xfrm>
              <a:off x="4648200" y="3200400"/>
              <a:ext cx="457200" cy="685800"/>
            </a:xfrm>
            <a:custGeom>
              <a:avLst/>
              <a:gdLst/>
              <a:ahLst/>
              <a:cxnLst/>
              <a:rect l="l" t="t" r="r" b="b"/>
              <a:pathLst>
                <a:path w="457200" h="685800">
                  <a:moveTo>
                    <a:pt x="4572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228600" y="685800"/>
                  </a:lnTo>
                  <a:lnTo>
                    <a:pt x="457200" y="6858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8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18">
              <a:extLst>
                <a:ext uri="{FF2B5EF4-FFF2-40B4-BE49-F238E27FC236}">
                  <a16:creationId xmlns:a16="http://schemas.microsoft.com/office/drawing/2014/main" id="{DBD80670-818F-6A6A-555A-D0A864872246}"/>
                </a:ext>
              </a:extLst>
            </p:cNvPr>
            <p:cNvSpPr txBox="1"/>
            <p:nvPr/>
          </p:nvSpPr>
          <p:spPr>
            <a:xfrm>
              <a:off x="4648200" y="3200400"/>
              <a:ext cx="457200" cy="685800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txBody>
            <a:bodyPr vert="horz" wrap="square" lIns="0" tIns="137160" rIns="0" bIns="0" rtlCol="0">
              <a:spAutoFit/>
            </a:bodyPr>
            <a:lstStyle/>
            <a:p>
              <a:pPr marL="144145">
                <a:lnSpc>
                  <a:spcPct val="100000"/>
                </a:lnSpc>
                <a:spcBef>
                  <a:spcPts val="1080"/>
                </a:spcBef>
              </a:pPr>
              <a:r>
                <a:rPr sz="2200" b="1" dirty="0">
                  <a:solidFill>
                    <a:srgbClr val="3B3B3B"/>
                  </a:solidFill>
                  <a:latin typeface="Courier New"/>
                  <a:cs typeface="Courier New"/>
                </a:rPr>
                <a:t>=</a:t>
              </a:r>
              <a:endParaRPr sz="2200">
                <a:latin typeface="Courier New"/>
                <a:cs typeface="Courier New"/>
              </a:endParaRPr>
            </a:p>
          </p:txBody>
        </p: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F22F7517-E0D5-DD3A-857D-375972019FF6}"/>
              </a:ext>
            </a:extLst>
          </p:cNvPr>
          <p:cNvGrpSpPr/>
          <p:nvPr/>
        </p:nvGrpSpPr>
        <p:grpSpPr>
          <a:xfrm>
            <a:off x="2940050" y="5939656"/>
            <a:ext cx="3438778" cy="428625"/>
            <a:chOff x="2940050" y="5939656"/>
            <a:chExt cx="3438778" cy="428625"/>
          </a:xfrm>
        </p:grpSpPr>
        <p:sp>
          <p:nvSpPr>
            <p:cNvPr id="94" name="object 26">
              <a:extLst>
                <a:ext uri="{FF2B5EF4-FFF2-40B4-BE49-F238E27FC236}">
                  <a16:creationId xmlns:a16="http://schemas.microsoft.com/office/drawing/2014/main" id="{7DBF9319-600A-EB0B-5B5C-99894282D514}"/>
                </a:ext>
              </a:extLst>
            </p:cNvPr>
            <p:cNvSpPr txBox="1"/>
            <p:nvPr/>
          </p:nvSpPr>
          <p:spPr>
            <a:xfrm>
              <a:off x="2940050" y="5939656"/>
              <a:ext cx="1518920" cy="42862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2990"/>
                </a:lnSpc>
              </a:pPr>
              <a:r>
                <a:rPr sz="2800" b="1" spc="-5" dirty="0">
                  <a:solidFill>
                    <a:srgbClr val="3B3B3B"/>
                  </a:solidFill>
                  <a:latin typeface="Courier New"/>
                  <a:cs typeface="Courier New"/>
                </a:rPr>
                <a:t>do[for]</a:t>
              </a:r>
              <a:endParaRPr sz="2800">
                <a:latin typeface="Courier New"/>
                <a:cs typeface="Courier New"/>
              </a:endParaRPr>
            </a:p>
          </p:txBody>
        </p:sp>
        <p:sp>
          <p:nvSpPr>
            <p:cNvPr id="95" name="object 27">
              <a:extLst>
                <a:ext uri="{FF2B5EF4-FFF2-40B4-BE49-F238E27FC236}">
                  <a16:creationId xmlns:a16="http://schemas.microsoft.com/office/drawing/2014/main" id="{D6750A6B-7F56-4AAB-5129-21F59553B437}"/>
                </a:ext>
              </a:extLst>
            </p:cNvPr>
            <p:cNvSpPr txBox="1"/>
            <p:nvPr/>
          </p:nvSpPr>
          <p:spPr>
            <a:xfrm>
              <a:off x="4646686" y="5939656"/>
              <a:ext cx="239395" cy="42862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2990"/>
                </a:lnSpc>
              </a:pPr>
              <a:r>
                <a:rPr sz="2800" b="1" dirty="0">
                  <a:solidFill>
                    <a:srgbClr val="3B3B3B"/>
                  </a:solidFill>
                  <a:latin typeface="Courier New"/>
                  <a:cs typeface="Courier New"/>
                </a:rPr>
                <a:t>=</a:t>
              </a:r>
              <a:endParaRPr sz="2800">
                <a:latin typeface="Courier New"/>
                <a:cs typeface="Courier New"/>
              </a:endParaRPr>
            </a:p>
          </p:txBody>
        </p:sp>
        <p:sp>
          <p:nvSpPr>
            <p:cNvPr id="96" name="object 28">
              <a:extLst>
                <a:ext uri="{FF2B5EF4-FFF2-40B4-BE49-F238E27FC236}">
                  <a16:creationId xmlns:a16="http://schemas.microsoft.com/office/drawing/2014/main" id="{D682A67E-7F16-0B50-EFFA-4E2BE5CD0975}"/>
                </a:ext>
              </a:extLst>
            </p:cNvPr>
            <p:cNvSpPr txBox="1"/>
            <p:nvPr/>
          </p:nvSpPr>
          <p:spPr>
            <a:xfrm>
              <a:off x="5073372" y="5939656"/>
              <a:ext cx="665480" cy="42862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2990"/>
                </a:lnSpc>
              </a:pPr>
              <a:r>
                <a:rPr sz="2800" b="1" spc="-5" dirty="0">
                  <a:solidFill>
                    <a:srgbClr val="3B3B3B"/>
                  </a:solidFill>
                  <a:latin typeface="Courier New"/>
                  <a:cs typeface="Courier New"/>
                </a:rPr>
                <a:t>new</a:t>
              </a:r>
              <a:endParaRPr sz="2800">
                <a:latin typeface="Courier New"/>
                <a:cs typeface="Courier New"/>
              </a:endParaRPr>
            </a:p>
          </p:txBody>
        </p:sp>
        <p:sp>
          <p:nvSpPr>
            <p:cNvPr id="97" name="object 29">
              <a:extLst>
                <a:ext uri="{FF2B5EF4-FFF2-40B4-BE49-F238E27FC236}">
                  <a16:creationId xmlns:a16="http://schemas.microsoft.com/office/drawing/2014/main" id="{A1780F8C-661F-4F57-79FF-4EB5848EF34D}"/>
                </a:ext>
              </a:extLst>
            </p:cNvPr>
            <p:cNvSpPr txBox="1"/>
            <p:nvPr/>
          </p:nvSpPr>
          <p:spPr>
            <a:xfrm>
              <a:off x="5926708" y="5939656"/>
              <a:ext cx="452120" cy="42862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2990"/>
                </a:lnSpc>
              </a:pPr>
              <a:r>
                <a:rPr sz="2800" b="1" spc="-5" dirty="0">
                  <a:solidFill>
                    <a:srgbClr val="3B3B3B"/>
                  </a:solidFill>
                  <a:latin typeface="Courier New"/>
                  <a:cs typeface="Courier New"/>
                </a:rPr>
                <a:t>0;</a:t>
              </a:r>
              <a:endParaRPr sz="2800">
                <a:latin typeface="Courier New"/>
                <a:cs typeface="Courier New"/>
              </a:endParaRPr>
            </a:p>
          </p:txBody>
        </p:sp>
      </p:grpSp>
      <p:pic>
        <p:nvPicPr>
          <p:cNvPr id="101" name="图形 100" descr="枯萎的树 轮廓">
            <a:extLst>
              <a:ext uri="{FF2B5EF4-FFF2-40B4-BE49-F238E27FC236}">
                <a16:creationId xmlns:a16="http://schemas.microsoft.com/office/drawing/2014/main" id="{69BF4DD3-1502-34C5-508A-4D3C4C473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12028" y="968853"/>
            <a:ext cx="2061344" cy="2061344"/>
          </a:xfrm>
          <a:prstGeom prst="rect">
            <a:avLst/>
          </a:prstGeom>
        </p:spPr>
      </p:pic>
      <p:sp>
        <p:nvSpPr>
          <p:cNvPr id="102" name="矩形 101">
            <a:extLst>
              <a:ext uri="{FF2B5EF4-FFF2-40B4-BE49-F238E27FC236}">
                <a16:creationId xmlns:a16="http://schemas.microsoft.com/office/drawing/2014/main" id="{90940A93-D5A4-3291-2D28-87E128480705}"/>
              </a:ext>
            </a:extLst>
          </p:cNvPr>
          <p:cNvSpPr/>
          <p:nvPr/>
        </p:nvSpPr>
        <p:spPr>
          <a:xfrm>
            <a:off x="2819400" y="1008925"/>
            <a:ext cx="2393950" cy="2061344"/>
          </a:xfrm>
          <a:prstGeom prst="rect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2AE6C15-D615-0931-C5A9-6FA548586935}"/>
              </a:ext>
            </a:extLst>
          </p:cNvPr>
          <p:cNvCxnSpPr>
            <a:cxnSpLocks/>
          </p:cNvCxnSpPr>
          <p:nvPr/>
        </p:nvCxnSpPr>
        <p:spPr>
          <a:xfrm>
            <a:off x="122057" y="3140336"/>
            <a:ext cx="8910134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2C2AE27-C80D-0CA2-5E23-873100F9910A}"/>
              </a:ext>
            </a:extLst>
          </p:cNvPr>
          <p:cNvCxnSpPr>
            <a:cxnSpLocks/>
          </p:cNvCxnSpPr>
          <p:nvPr/>
        </p:nvCxnSpPr>
        <p:spPr>
          <a:xfrm>
            <a:off x="9032191" y="3140336"/>
            <a:ext cx="0" cy="322794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E69D537-B3C0-0250-0E02-5EAE87764A66}"/>
              </a:ext>
            </a:extLst>
          </p:cNvPr>
          <p:cNvCxnSpPr>
            <a:cxnSpLocks/>
          </p:cNvCxnSpPr>
          <p:nvPr/>
        </p:nvCxnSpPr>
        <p:spPr>
          <a:xfrm>
            <a:off x="128960" y="6368281"/>
            <a:ext cx="890074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02F17FB-8A47-6C88-0402-47B54EF478CF}"/>
              </a:ext>
            </a:extLst>
          </p:cNvPr>
          <p:cNvCxnSpPr>
            <a:cxnSpLocks/>
          </p:cNvCxnSpPr>
          <p:nvPr/>
        </p:nvCxnSpPr>
        <p:spPr>
          <a:xfrm>
            <a:off x="122057" y="3140336"/>
            <a:ext cx="6903" cy="322794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对话气泡: 圆角矩形 8">
            <a:extLst>
              <a:ext uri="{FF2B5EF4-FFF2-40B4-BE49-F238E27FC236}">
                <a16:creationId xmlns:a16="http://schemas.microsoft.com/office/drawing/2014/main" id="{C7E146A0-5845-2173-3E94-7E14E15FAE81}"/>
              </a:ext>
            </a:extLst>
          </p:cNvPr>
          <p:cNvSpPr/>
          <p:nvPr/>
        </p:nvSpPr>
        <p:spPr>
          <a:xfrm rot="10800000" flipV="1">
            <a:off x="5432338" y="1143166"/>
            <a:ext cx="1892979" cy="914234"/>
          </a:xfrm>
          <a:prstGeom prst="wedgeRoundRectCallout">
            <a:avLst>
              <a:gd name="adj1" fmla="val 74954"/>
              <a:gd name="adj2" fmla="val -6592"/>
              <a:gd name="adj3" fmla="val 16667"/>
            </a:avLst>
          </a:prstGeom>
          <a:solidFill>
            <a:srgbClr val="FFC000">
              <a:alpha val="22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700" spc="-100" dirty="0">
                <a:solidFill>
                  <a:sysClr val="windowText" lastClr="000000"/>
                </a:solidFill>
              </a:rPr>
              <a:t>根据</a:t>
            </a:r>
            <a:r>
              <a:rPr lang="en-US" altLang="zh-CN" sz="1700" spc="-100" dirty="0">
                <a:solidFill>
                  <a:sysClr val="windowText" lastClr="000000"/>
                </a:solidFill>
              </a:rPr>
              <a:t>token</a:t>
            </a:r>
            <a:r>
              <a:rPr lang="zh-CN" altLang="en-US" sz="1700" spc="-100" dirty="0">
                <a:solidFill>
                  <a:sysClr val="windowText" lastClr="000000"/>
                </a:solidFill>
              </a:rPr>
              <a:t>流生成</a:t>
            </a:r>
            <a:r>
              <a:rPr lang="en-US" altLang="zh-CN" sz="1700" spc="-100" dirty="0">
                <a:solidFill>
                  <a:sysClr val="windowText" lastClr="000000"/>
                </a:solidFill>
              </a:rPr>
              <a:t>AST</a:t>
            </a:r>
            <a:r>
              <a:rPr lang="zh-CN" altLang="en-US" sz="1700" spc="-100" dirty="0">
                <a:solidFill>
                  <a:sysClr val="windowText" lastClr="000000"/>
                </a:solidFill>
              </a:rPr>
              <a:t>失败，至于为何，这是后话</a:t>
            </a:r>
          </a:p>
        </p:txBody>
      </p:sp>
    </p:spTree>
    <p:extLst>
      <p:ext uri="{BB962C8B-B14F-4D97-AF65-F5344CB8AC3E}">
        <p14:creationId xmlns:p14="http://schemas.microsoft.com/office/powerpoint/2010/main" val="348790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8B9516B6-CFFA-9AFC-E035-29B832AD95AA}"/>
              </a:ext>
            </a:extLst>
          </p:cNvPr>
          <p:cNvSpPr/>
          <p:nvPr/>
        </p:nvSpPr>
        <p:spPr>
          <a:xfrm>
            <a:off x="5879405" y="2973695"/>
            <a:ext cx="3150295" cy="836306"/>
          </a:xfrm>
          <a:custGeom>
            <a:avLst/>
            <a:gdLst>
              <a:gd name="connsiteX0" fmla="*/ 0 w 3150295"/>
              <a:gd name="connsiteY0" fmla="*/ 0 h 836306"/>
              <a:gd name="connsiteX1" fmla="*/ 430540 w 3150295"/>
              <a:gd name="connsiteY1" fmla="*/ 0 h 836306"/>
              <a:gd name="connsiteX2" fmla="*/ 924087 w 3150295"/>
              <a:gd name="connsiteY2" fmla="*/ 0 h 836306"/>
              <a:gd name="connsiteX3" fmla="*/ 1449136 w 3150295"/>
              <a:gd name="connsiteY3" fmla="*/ 0 h 836306"/>
              <a:gd name="connsiteX4" fmla="*/ 2037191 w 3150295"/>
              <a:gd name="connsiteY4" fmla="*/ 0 h 836306"/>
              <a:gd name="connsiteX5" fmla="*/ 2562240 w 3150295"/>
              <a:gd name="connsiteY5" fmla="*/ 0 h 836306"/>
              <a:gd name="connsiteX6" fmla="*/ 3150295 w 3150295"/>
              <a:gd name="connsiteY6" fmla="*/ 0 h 836306"/>
              <a:gd name="connsiteX7" fmla="*/ 3150295 w 3150295"/>
              <a:gd name="connsiteY7" fmla="*/ 418153 h 836306"/>
              <a:gd name="connsiteX8" fmla="*/ 3150295 w 3150295"/>
              <a:gd name="connsiteY8" fmla="*/ 836306 h 836306"/>
              <a:gd name="connsiteX9" fmla="*/ 2719755 w 3150295"/>
              <a:gd name="connsiteY9" fmla="*/ 836306 h 836306"/>
              <a:gd name="connsiteX10" fmla="*/ 2289214 w 3150295"/>
              <a:gd name="connsiteY10" fmla="*/ 836306 h 836306"/>
              <a:gd name="connsiteX11" fmla="*/ 1827171 w 3150295"/>
              <a:gd name="connsiteY11" fmla="*/ 836306 h 836306"/>
              <a:gd name="connsiteX12" fmla="*/ 1302122 w 3150295"/>
              <a:gd name="connsiteY12" fmla="*/ 836306 h 836306"/>
              <a:gd name="connsiteX13" fmla="*/ 808576 w 3150295"/>
              <a:gd name="connsiteY13" fmla="*/ 836306 h 836306"/>
              <a:gd name="connsiteX14" fmla="*/ 0 w 3150295"/>
              <a:gd name="connsiteY14" fmla="*/ 836306 h 836306"/>
              <a:gd name="connsiteX15" fmla="*/ 0 w 3150295"/>
              <a:gd name="connsiteY15" fmla="*/ 426516 h 836306"/>
              <a:gd name="connsiteX16" fmla="*/ 0 w 3150295"/>
              <a:gd name="connsiteY16" fmla="*/ 0 h 836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50295" h="836306" fill="none" extrusionOk="0">
                <a:moveTo>
                  <a:pt x="0" y="0"/>
                </a:moveTo>
                <a:cubicBezTo>
                  <a:pt x="144224" y="-14351"/>
                  <a:pt x="222510" y="15054"/>
                  <a:pt x="430540" y="0"/>
                </a:cubicBezTo>
                <a:cubicBezTo>
                  <a:pt x="638570" y="-15054"/>
                  <a:pt x="800109" y="14110"/>
                  <a:pt x="924087" y="0"/>
                </a:cubicBezTo>
                <a:cubicBezTo>
                  <a:pt x="1048065" y="-14110"/>
                  <a:pt x="1294261" y="6683"/>
                  <a:pt x="1449136" y="0"/>
                </a:cubicBezTo>
                <a:cubicBezTo>
                  <a:pt x="1604011" y="-6683"/>
                  <a:pt x="1752600" y="57655"/>
                  <a:pt x="2037191" y="0"/>
                </a:cubicBezTo>
                <a:cubicBezTo>
                  <a:pt x="2321782" y="-57655"/>
                  <a:pt x="2415277" y="14865"/>
                  <a:pt x="2562240" y="0"/>
                </a:cubicBezTo>
                <a:cubicBezTo>
                  <a:pt x="2709203" y="-14865"/>
                  <a:pt x="2875245" y="34179"/>
                  <a:pt x="3150295" y="0"/>
                </a:cubicBezTo>
                <a:cubicBezTo>
                  <a:pt x="3191518" y="105333"/>
                  <a:pt x="3106776" y="297531"/>
                  <a:pt x="3150295" y="418153"/>
                </a:cubicBezTo>
                <a:cubicBezTo>
                  <a:pt x="3193814" y="538775"/>
                  <a:pt x="3132476" y="715695"/>
                  <a:pt x="3150295" y="836306"/>
                </a:cubicBezTo>
                <a:cubicBezTo>
                  <a:pt x="2960718" y="847949"/>
                  <a:pt x="2864582" y="835712"/>
                  <a:pt x="2719755" y="836306"/>
                </a:cubicBezTo>
                <a:cubicBezTo>
                  <a:pt x="2574928" y="836900"/>
                  <a:pt x="2480384" y="808516"/>
                  <a:pt x="2289214" y="836306"/>
                </a:cubicBezTo>
                <a:cubicBezTo>
                  <a:pt x="2098044" y="864096"/>
                  <a:pt x="1982692" y="785821"/>
                  <a:pt x="1827171" y="836306"/>
                </a:cubicBezTo>
                <a:cubicBezTo>
                  <a:pt x="1671650" y="886791"/>
                  <a:pt x="1526872" y="777576"/>
                  <a:pt x="1302122" y="836306"/>
                </a:cubicBezTo>
                <a:cubicBezTo>
                  <a:pt x="1077372" y="895036"/>
                  <a:pt x="1005712" y="814559"/>
                  <a:pt x="808576" y="836306"/>
                </a:cubicBezTo>
                <a:cubicBezTo>
                  <a:pt x="611440" y="858053"/>
                  <a:pt x="355464" y="825918"/>
                  <a:pt x="0" y="836306"/>
                </a:cubicBezTo>
                <a:cubicBezTo>
                  <a:pt x="-41673" y="705996"/>
                  <a:pt x="757" y="531140"/>
                  <a:pt x="0" y="426516"/>
                </a:cubicBezTo>
                <a:cubicBezTo>
                  <a:pt x="-757" y="321892"/>
                  <a:pt x="4534" y="197091"/>
                  <a:pt x="0" y="0"/>
                </a:cubicBezTo>
                <a:close/>
              </a:path>
              <a:path w="3150295" h="836306" stroke="0" extrusionOk="0">
                <a:moveTo>
                  <a:pt x="0" y="0"/>
                </a:moveTo>
                <a:cubicBezTo>
                  <a:pt x="222239" y="-8492"/>
                  <a:pt x="296736" y="7436"/>
                  <a:pt x="556552" y="0"/>
                </a:cubicBezTo>
                <a:cubicBezTo>
                  <a:pt x="816368" y="-7436"/>
                  <a:pt x="836291" y="5517"/>
                  <a:pt x="1050098" y="0"/>
                </a:cubicBezTo>
                <a:cubicBezTo>
                  <a:pt x="1263905" y="-5517"/>
                  <a:pt x="1391677" y="44219"/>
                  <a:pt x="1512142" y="0"/>
                </a:cubicBezTo>
                <a:cubicBezTo>
                  <a:pt x="1632607" y="-44219"/>
                  <a:pt x="1802730" y="52077"/>
                  <a:pt x="1974185" y="0"/>
                </a:cubicBezTo>
                <a:cubicBezTo>
                  <a:pt x="2145640" y="-52077"/>
                  <a:pt x="2307888" y="51739"/>
                  <a:pt x="2436228" y="0"/>
                </a:cubicBezTo>
                <a:cubicBezTo>
                  <a:pt x="2564568" y="-51739"/>
                  <a:pt x="2831523" y="80563"/>
                  <a:pt x="3150295" y="0"/>
                </a:cubicBezTo>
                <a:cubicBezTo>
                  <a:pt x="3162216" y="157569"/>
                  <a:pt x="3146049" y="229999"/>
                  <a:pt x="3150295" y="409790"/>
                </a:cubicBezTo>
                <a:cubicBezTo>
                  <a:pt x="3154541" y="589581"/>
                  <a:pt x="3137221" y="696598"/>
                  <a:pt x="3150295" y="836306"/>
                </a:cubicBezTo>
                <a:cubicBezTo>
                  <a:pt x="3045212" y="868679"/>
                  <a:pt x="2865393" y="836127"/>
                  <a:pt x="2688252" y="836306"/>
                </a:cubicBezTo>
                <a:cubicBezTo>
                  <a:pt x="2511111" y="836485"/>
                  <a:pt x="2337823" y="830003"/>
                  <a:pt x="2131700" y="836306"/>
                </a:cubicBezTo>
                <a:cubicBezTo>
                  <a:pt x="1925577" y="842609"/>
                  <a:pt x="1770966" y="769673"/>
                  <a:pt x="1575148" y="836306"/>
                </a:cubicBezTo>
                <a:cubicBezTo>
                  <a:pt x="1379330" y="902939"/>
                  <a:pt x="1259066" y="809906"/>
                  <a:pt x="1081601" y="836306"/>
                </a:cubicBezTo>
                <a:cubicBezTo>
                  <a:pt x="904136" y="862706"/>
                  <a:pt x="672546" y="789118"/>
                  <a:pt x="525049" y="836306"/>
                </a:cubicBezTo>
                <a:cubicBezTo>
                  <a:pt x="377552" y="883494"/>
                  <a:pt x="249038" y="812913"/>
                  <a:pt x="0" y="836306"/>
                </a:cubicBezTo>
                <a:cubicBezTo>
                  <a:pt x="-33428" y="696137"/>
                  <a:pt x="41266" y="535837"/>
                  <a:pt x="0" y="443242"/>
                </a:cubicBezTo>
                <a:cubicBezTo>
                  <a:pt x="-41266" y="350647"/>
                  <a:pt x="33431" y="153101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295404563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33EA904-0BA1-2041-B0A3-2B7B28CCC414}"/>
              </a:ext>
            </a:extLst>
          </p:cNvPr>
          <p:cNvSpPr/>
          <p:nvPr/>
        </p:nvSpPr>
        <p:spPr>
          <a:xfrm>
            <a:off x="5879405" y="4430703"/>
            <a:ext cx="3150296" cy="836305"/>
          </a:xfrm>
          <a:custGeom>
            <a:avLst/>
            <a:gdLst>
              <a:gd name="connsiteX0" fmla="*/ 0 w 3150296"/>
              <a:gd name="connsiteY0" fmla="*/ 0 h 836305"/>
              <a:gd name="connsiteX1" fmla="*/ 430540 w 3150296"/>
              <a:gd name="connsiteY1" fmla="*/ 0 h 836305"/>
              <a:gd name="connsiteX2" fmla="*/ 924087 w 3150296"/>
              <a:gd name="connsiteY2" fmla="*/ 0 h 836305"/>
              <a:gd name="connsiteX3" fmla="*/ 1449136 w 3150296"/>
              <a:gd name="connsiteY3" fmla="*/ 0 h 836305"/>
              <a:gd name="connsiteX4" fmla="*/ 2037191 w 3150296"/>
              <a:gd name="connsiteY4" fmla="*/ 0 h 836305"/>
              <a:gd name="connsiteX5" fmla="*/ 2562241 w 3150296"/>
              <a:gd name="connsiteY5" fmla="*/ 0 h 836305"/>
              <a:gd name="connsiteX6" fmla="*/ 3150296 w 3150296"/>
              <a:gd name="connsiteY6" fmla="*/ 0 h 836305"/>
              <a:gd name="connsiteX7" fmla="*/ 3150296 w 3150296"/>
              <a:gd name="connsiteY7" fmla="*/ 418153 h 836305"/>
              <a:gd name="connsiteX8" fmla="*/ 3150296 w 3150296"/>
              <a:gd name="connsiteY8" fmla="*/ 836305 h 836305"/>
              <a:gd name="connsiteX9" fmla="*/ 2719756 w 3150296"/>
              <a:gd name="connsiteY9" fmla="*/ 836305 h 836305"/>
              <a:gd name="connsiteX10" fmla="*/ 2289215 w 3150296"/>
              <a:gd name="connsiteY10" fmla="*/ 836305 h 836305"/>
              <a:gd name="connsiteX11" fmla="*/ 1827172 w 3150296"/>
              <a:gd name="connsiteY11" fmla="*/ 836305 h 836305"/>
              <a:gd name="connsiteX12" fmla="*/ 1302122 w 3150296"/>
              <a:gd name="connsiteY12" fmla="*/ 836305 h 836305"/>
              <a:gd name="connsiteX13" fmla="*/ 808576 w 3150296"/>
              <a:gd name="connsiteY13" fmla="*/ 836305 h 836305"/>
              <a:gd name="connsiteX14" fmla="*/ 0 w 3150296"/>
              <a:gd name="connsiteY14" fmla="*/ 836305 h 836305"/>
              <a:gd name="connsiteX15" fmla="*/ 0 w 3150296"/>
              <a:gd name="connsiteY15" fmla="*/ 426516 h 836305"/>
              <a:gd name="connsiteX16" fmla="*/ 0 w 3150296"/>
              <a:gd name="connsiteY16" fmla="*/ 0 h 836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50296" h="836305" fill="none" extrusionOk="0">
                <a:moveTo>
                  <a:pt x="0" y="0"/>
                </a:moveTo>
                <a:cubicBezTo>
                  <a:pt x="144224" y="-14351"/>
                  <a:pt x="222510" y="15054"/>
                  <a:pt x="430540" y="0"/>
                </a:cubicBezTo>
                <a:cubicBezTo>
                  <a:pt x="638570" y="-15054"/>
                  <a:pt x="800109" y="14110"/>
                  <a:pt x="924087" y="0"/>
                </a:cubicBezTo>
                <a:cubicBezTo>
                  <a:pt x="1048065" y="-14110"/>
                  <a:pt x="1294261" y="6683"/>
                  <a:pt x="1449136" y="0"/>
                </a:cubicBezTo>
                <a:cubicBezTo>
                  <a:pt x="1604011" y="-6683"/>
                  <a:pt x="1752600" y="57655"/>
                  <a:pt x="2037191" y="0"/>
                </a:cubicBezTo>
                <a:cubicBezTo>
                  <a:pt x="2321782" y="-57655"/>
                  <a:pt x="2408316" y="13321"/>
                  <a:pt x="2562241" y="0"/>
                </a:cubicBezTo>
                <a:cubicBezTo>
                  <a:pt x="2716166" y="-13321"/>
                  <a:pt x="2875246" y="34179"/>
                  <a:pt x="3150296" y="0"/>
                </a:cubicBezTo>
                <a:cubicBezTo>
                  <a:pt x="3191519" y="105333"/>
                  <a:pt x="3106777" y="297531"/>
                  <a:pt x="3150296" y="418153"/>
                </a:cubicBezTo>
                <a:cubicBezTo>
                  <a:pt x="3193815" y="538775"/>
                  <a:pt x="3124085" y="724422"/>
                  <a:pt x="3150296" y="836305"/>
                </a:cubicBezTo>
                <a:cubicBezTo>
                  <a:pt x="2960719" y="847948"/>
                  <a:pt x="2864583" y="835711"/>
                  <a:pt x="2719756" y="836305"/>
                </a:cubicBezTo>
                <a:cubicBezTo>
                  <a:pt x="2574929" y="836899"/>
                  <a:pt x="2480385" y="808515"/>
                  <a:pt x="2289215" y="836305"/>
                </a:cubicBezTo>
                <a:cubicBezTo>
                  <a:pt x="2098045" y="864095"/>
                  <a:pt x="1982693" y="785820"/>
                  <a:pt x="1827172" y="836305"/>
                </a:cubicBezTo>
                <a:cubicBezTo>
                  <a:pt x="1671651" y="886790"/>
                  <a:pt x="1532572" y="782847"/>
                  <a:pt x="1302122" y="836305"/>
                </a:cubicBezTo>
                <a:cubicBezTo>
                  <a:pt x="1071672" y="889763"/>
                  <a:pt x="1005712" y="814558"/>
                  <a:pt x="808576" y="836305"/>
                </a:cubicBezTo>
                <a:cubicBezTo>
                  <a:pt x="611440" y="858052"/>
                  <a:pt x="355464" y="825917"/>
                  <a:pt x="0" y="836305"/>
                </a:cubicBezTo>
                <a:cubicBezTo>
                  <a:pt x="-39734" y="698543"/>
                  <a:pt x="4791" y="526875"/>
                  <a:pt x="0" y="426516"/>
                </a:cubicBezTo>
                <a:cubicBezTo>
                  <a:pt x="-4791" y="326157"/>
                  <a:pt x="4534" y="197091"/>
                  <a:pt x="0" y="0"/>
                </a:cubicBezTo>
                <a:close/>
              </a:path>
              <a:path w="3150296" h="836305" stroke="0" extrusionOk="0">
                <a:moveTo>
                  <a:pt x="0" y="0"/>
                </a:moveTo>
                <a:cubicBezTo>
                  <a:pt x="222239" y="-8492"/>
                  <a:pt x="296736" y="7436"/>
                  <a:pt x="556552" y="0"/>
                </a:cubicBezTo>
                <a:cubicBezTo>
                  <a:pt x="816368" y="-7436"/>
                  <a:pt x="832308" y="741"/>
                  <a:pt x="1050099" y="0"/>
                </a:cubicBezTo>
                <a:cubicBezTo>
                  <a:pt x="1267890" y="-741"/>
                  <a:pt x="1393669" y="47673"/>
                  <a:pt x="1512142" y="0"/>
                </a:cubicBezTo>
                <a:cubicBezTo>
                  <a:pt x="1630615" y="-47673"/>
                  <a:pt x="1802730" y="52077"/>
                  <a:pt x="1974185" y="0"/>
                </a:cubicBezTo>
                <a:cubicBezTo>
                  <a:pt x="2145640" y="-52077"/>
                  <a:pt x="2299245" y="47570"/>
                  <a:pt x="2436229" y="0"/>
                </a:cubicBezTo>
                <a:cubicBezTo>
                  <a:pt x="2573213" y="-47570"/>
                  <a:pt x="2831524" y="80563"/>
                  <a:pt x="3150296" y="0"/>
                </a:cubicBezTo>
                <a:cubicBezTo>
                  <a:pt x="3159450" y="162193"/>
                  <a:pt x="3137165" y="239017"/>
                  <a:pt x="3150296" y="409789"/>
                </a:cubicBezTo>
                <a:cubicBezTo>
                  <a:pt x="3163427" y="580561"/>
                  <a:pt x="3137222" y="696597"/>
                  <a:pt x="3150296" y="836305"/>
                </a:cubicBezTo>
                <a:cubicBezTo>
                  <a:pt x="3045213" y="868678"/>
                  <a:pt x="2865394" y="836126"/>
                  <a:pt x="2688253" y="836305"/>
                </a:cubicBezTo>
                <a:cubicBezTo>
                  <a:pt x="2511112" y="836484"/>
                  <a:pt x="2340639" y="831464"/>
                  <a:pt x="2131700" y="836305"/>
                </a:cubicBezTo>
                <a:cubicBezTo>
                  <a:pt x="1922761" y="841146"/>
                  <a:pt x="1770966" y="769672"/>
                  <a:pt x="1575148" y="836305"/>
                </a:cubicBezTo>
                <a:cubicBezTo>
                  <a:pt x="1379330" y="902938"/>
                  <a:pt x="1257418" y="801921"/>
                  <a:pt x="1081602" y="836305"/>
                </a:cubicBezTo>
                <a:cubicBezTo>
                  <a:pt x="905786" y="870689"/>
                  <a:pt x="674956" y="790331"/>
                  <a:pt x="525049" y="836305"/>
                </a:cubicBezTo>
                <a:cubicBezTo>
                  <a:pt x="375142" y="882279"/>
                  <a:pt x="249038" y="812912"/>
                  <a:pt x="0" y="836305"/>
                </a:cubicBezTo>
                <a:cubicBezTo>
                  <a:pt x="-27694" y="689904"/>
                  <a:pt x="3409" y="526022"/>
                  <a:pt x="0" y="443242"/>
                </a:cubicBezTo>
                <a:cubicBezTo>
                  <a:pt x="-3409" y="360462"/>
                  <a:pt x="33431" y="153101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295404563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65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00D8D99-0EAE-782C-841D-F81C0CF794AC}"/>
              </a:ext>
            </a:extLst>
          </p:cNvPr>
          <p:cNvGrpSpPr/>
          <p:nvPr/>
        </p:nvGrpSpPr>
        <p:grpSpPr>
          <a:xfrm>
            <a:off x="381000" y="792521"/>
            <a:ext cx="6705600" cy="1081723"/>
            <a:chOff x="381000" y="792521"/>
            <a:chExt cx="6705600" cy="1081723"/>
          </a:xfrm>
        </p:grpSpPr>
        <p:sp>
          <p:nvSpPr>
            <p:cNvPr id="13" name="object 3">
              <a:extLst>
                <a:ext uri="{FF2B5EF4-FFF2-40B4-BE49-F238E27FC236}">
                  <a16:creationId xmlns:a16="http://schemas.microsoft.com/office/drawing/2014/main" id="{ED7F2F91-49D1-E0BD-4FB9-B1A73D582D77}"/>
                </a:ext>
              </a:extLst>
            </p:cNvPr>
            <p:cNvSpPr txBox="1"/>
            <p:nvPr/>
          </p:nvSpPr>
          <p:spPr>
            <a:xfrm>
              <a:off x="609600" y="1406167"/>
              <a:ext cx="4105275" cy="468077"/>
            </a:xfrm>
            <a:prstGeom prst="rect">
              <a:avLst/>
            </a:prstGeom>
          </p:spPr>
          <p:txBody>
            <a:bodyPr vert="horz" wrap="square" lIns="0" tIns="97790" rIns="0" bIns="0" rtlCol="0">
              <a:spAutoFit/>
            </a:bodyPr>
            <a:lstStyle/>
            <a:p>
              <a:pPr marL="469266" indent="-457200">
                <a:lnSpc>
                  <a:spcPct val="100000"/>
                </a:lnSpc>
                <a:spcBef>
                  <a:spcPts val="770"/>
                </a:spcBef>
                <a:buClr>
                  <a:srgbClr val="CC9900"/>
                </a:buClr>
                <a:buSzPct val="69642"/>
                <a:buFont typeface="宋体" panose="02010600030101010101" pitchFamily="2" charset="-122"/>
                <a:buChar char="-"/>
                <a:tabLst>
                  <a:tab pos="460375" algn="l"/>
                  <a:tab pos="461009" algn="l"/>
                </a:tabLst>
              </a:pPr>
              <a:r>
                <a:rPr sz="2400" spc="-5" dirty="0">
                  <a:solidFill>
                    <a:srgbClr val="292929"/>
                  </a:solidFill>
                  <a:latin typeface="SimSun"/>
                  <a:cs typeface="SimSun"/>
                </a:rPr>
                <a:t>正则表达式</a:t>
              </a:r>
              <a:r>
                <a:rPr sz="2400" spc="-15" dirty="0">
                  <a:solidFill>
                    <a:srgbClr val="292929"/>
                  </a:solidFill>
                  <a:latin typeface="SimSun"/>
                  <a:cs typeface="SimSun"/>
                </a:rPr>
                <a:t>：</a:t>
              </a:r>
              <a:r>
                <a:rPr sz="2400" spc="-5" dirty="0">
                  <a:solidFill>
                    <a:srgbClr val="292929"/>
                  </a:solidFill>
                  <a:latin typeface="Palatino Linotype"/>
                  <a:cs typeface="Palatino Linotype"/>
                </a:rPr>
                <a:t>(</a:t>
              </a:r>
              <a:r>
                <a:rPr sz="2400" i="1" spc="-5" dirty="0" err="1">
                  <a:solidFill>
                    <a:srgbClr val="29292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sz="2400" dirty="0" err="1">
                  <a:solidFill>
                    <a:srgbClr val="292929"/>
                  </a:solidFill>
                  <a:latin typeface="Palatino Linotype"/>
                  <a:cs typeface="Palatino Linotype"/>
                </a:rPr>
                <a:t>|</a:t>
              </a:r>
              <a:r>
                <a:rPr sz="2400" i="1" spc="-5" dirty="0" err="1">
                  <a:solidFill>
                    <a:srgbClr val="29292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sz="2400" spc="-5" dirty="0">
                  <a:solidFill>
                    <a:srgbClr val="292929"/>
                  </a:solidFill>
                  <a:latin typeface="Palatino Linotype"/>
                  <a:cs typeface="Palatino Linotype"/>
                </a:rPr>
                <a:t>)*</a:t>
              </a:r>
              <a:r>
                <a:rPr sz="2400" i="1" spc="-5" dirty="0">
                  <a:solidFill>
                    <a:srgbClr val="29292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abb</a:t>
              </a:r>
            </a:p>
          </p:txBody>
        </p:sp>
        <p:sp>
          <p:nvSpPr>
            <p:cNvPr id="14" name="object 3">
              <a:extLst>
                <a:ext uri="{FF2B5EF4-FFF2-40B4-BE49-F238E27FC236}">
                  <a16:creationId xmlns:a16="http://schemas.microsoft.com/office/drawing/2014/main" id="{7E0A2C80-E150-7320-9874-CCD928542960}"/>
                </a:ext>
              </a:extLst>
            </p:cNvPr>
            <p:cNvSpPr txBox="1"/>
            <p:nvPr/>
          </p:nvSpPr>
          <p:spPr>
            <a:xfrm>
              <a:off x="381000" y="792521"/>
              <a:ext cx="6705600" cy="532325"/>
            </a:xfrm>
            <a:prstGeom prst="rect">
              <a:avLst/>
            </a:prstGeom>
          </p:spPr>
          <p:txBody>
            <a:bodyPr vert="horz" wrap="square" lIns="0" tIns="100965" rIns="0" bIns="0" rtlCol="0">
              <a:spAutoFit/>
            </a:bodyPr>
            <a:lstStyle/>
            <a:p>
              <a:pPr marL="469266" indent="-457200">
                <a:lnSpc>
                  <a:spcPts val="3600"/>
                </a:lnSpc>
                <a:spcBef>
                  <a:spcPts val="795"/>
                </a:spcBef>
                <a:buClr>
                  <a:srgbClr val="CC9900"/>
                </a:buClr>
                <a:buSzPct val="69642"/>
                <a:buFont typeface="Wingdings" panose="05000000000000000000" pitchFamily="2" charset="2"/>
                <a:buChar char="l"/>
                <a:tabLst>
                  <a:tab pos="460375" algn="l"/>
                  <a:tab pos="461009" algn="l"/>
                </a:tabLst>
              </a:pPr>
              <a:r>
                <a:rPr lang="zh-CN" altLang="en-US"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例子</a:t>
              </a:r>
              <a:endParaRPr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object 3">
            <a:extLst>
              <a:ext uri="{FF2B5EF4-FFF2-40B4-BE49-F238E27FC236}">
                <a16:creationId xmlns:a16="http://schemas.microsoft.com/office/drawing/2014/main" id="{1D7943BB-0B3C-615F-1B8B-5DCF43FFEE21}"/>
              </a:ext>
            </a:extLst>
          </p:cNvPr>
          <p:cNvSpPr txBox="1"/>
          <p:nvPr/>
        </p:nvSpPr>
        <p:spPr>
          <a:xfrm>
            <a:off x="873779" y="1867815"/>
            <a:ext cx="4105275" cy="437299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0375" indent="-448309">
              <a:lnSpc>
                <a:spcPct val="100000"/>
              </a:lnSpc>
              <a:spcBef>
                <a:spcPts val="95"/>
              </a:spcBef>
              <a:buClr>
                <a:srgbClr val="CC9900"/>
              </a:buClr>
              <a:buSzPct val="50000"/>
              <a:buChar char="•"/>
              <a:tabLst>
                <a:tab pos="460375" algn="l"/>
                <a:tab pos="461009" algn="l"/>
              </a:tabLst>
            </a:pPr>
            <a:r>
              <a:rPr lang="en-US" sz="2200" spc="-5" dirty="0">
                <a:solidFill>
                  <a:srgbClr val="292929"/>
                </a:solidFill>
                <a:latin typeface="Palatino Linotype"/>
                <a:cs typeface="Palatino Linotype"/>
              </a:rPr>
              <a:t>(</a:t>
            </a:r>
            <a:r>
              <a:rPr lang="en-US" sz="2200" i="1" spc="-5" dirty="0" err="1">
                <a:solidFill>
                  <a:srgbClr val="292929"/>
                </a:solidFill>
                <a:latin typeface="Palatino Linotype"/>
                <a:cs typeface="Palatino Linotype"/>
              </a:rPr>
              <a:t>a</a:t>
            </a:r>
            <a:r>
              <a:rPr lang="en-US" sz="2200" spc="-5" dirty="0" err="1">
                <a:solidFill>
                  <a:srgbClr val="292929"/>
                </a:solidFill>
                <a:latin typeface="Palatino Linotype"/>
                <a:cs typeface="Palatino Linotype"/>
              </a:rPr>
              <a:t>|</a:t>
            </a:r>
            <a:r>
              <a:rPr lang="en-US" sz="2200" i="1" spc="-5" dirty="0" err="1">
                <a:solidFill>
                  <a:srgbClr val="292929"/>
                </a:solidFill>
                <a:latin typeface="Palatino Linotype"/>
                <a:cs typeface="Palatino Linotype"/>
              </a:rPr>
              <a:t>b</a:t>
            </a:r>
            <a:r>
              <a:rPr lang="en-US" sz="2200" spc="-5" dirty="0">
                <a:solidFill>
                  <a:srgbClr val="292929"/>
                </a:solidFill>
                <a:latin typeface="Palatino Linotype"/>
                <a:cs typeface="Palatino Linotype"/>
              </a:rPr>
              <a:t>)</a:t>
            </a:r>
            <a:r>
              <a:rPr lang="zh-CN" altLang="en-US" sz="2200" spc="-5" dirty="0">
                <a:solidFill>
                  <a:srgbClr val="292929"/>
                </a:solidFill>
                <a:latin typeface="SimSun"/>
                <a:cs typeface="SimSun"/>
              </a:rPr>
              <a:t>的</a:t>
            </a:r>
            <a:r>
              <a:rPr lang="en-US" sz="2200" spc="-5" dirty="0">
                <a:solidFill>
                  <a:srgbClr val="292929"/>
                </a:solidFill>
                <a:latin typeface="Palatino Linotype"/>
                <a:cs typeface="Palatino Linotype"/>
              </a:rPr>
              <a:t>NFA</a:t>
            </a:r>
            <a:endParaRPr lang="en-US" sz="2200" dirty="0">
              <a:latin typeface="Palatino Linotype"/>
              <a:cs typeface="Palatino Linotype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759BF9B-B42C-C940-3E17-E2470B206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71800"/>
            <a:ext cx="4453754" cy="2416808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A3F5970-4510-6369-C020-E3E734AEC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785" y="3087167"/>
            <a:ext cx="2604147" cy="68366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3F0C2C9-C3A4-4145-4CA5-D00743A66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785" y="4517898"/>
            <a:ext cx="2619685" cy="661914"/>
          </a:xfrm>
          <a:prstGeom prst="rect">
            <a:avLst/>
          </a:prstGeom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2287D1B4-F993-1C83-8654-E4A7221860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6864581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RE⟹NFA(Thompson</a:t>
            </a:r>
            <a:r>
              <a:rPr lang="zh-CN" altLang="en-US" spc="-5" dirty="0">
                <a:solidFill>
                  <a:schemeClr val="bg1"/>
                </a:solidFill>
              </a:rPr>
              <a:t>算法</a:t>
            </a:r>
            <a:r>
              <a:rPr lang="en-US" altLang="zh-CN" spc="-5" dirty="0">
                <a:solidFill>
                  <a:schemeClr val="bg1"/>
                </a:solidFill>
              </a:rPr>
              <a:t>)</a:t>
            </a:r>
            <a:endParaRPr spc="-10" dirty="0">
              <a:solidFill>
                <a:schemeClr val="bg1"/>
              </a:solidFill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41323982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9D923FF-BC6E-51E0-1165-7DA9C54FCAA8}"/>
              </a:ext>
            </a:extLst>
          </p:cNvPr>
          <p:cNvSpPr/>
          <p:nvPr/>
        </p:nvSpPr>
        <p:spPr>
          <a:xfrm>
            <a:off x="381000" y="3276600"/>
            <a:ext cx="6248400" cy="3505200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2954045632">
                  <a:custGeom>
                    <a:avLst/>
                    <a:gdLst>
                      <a:gd name="connsiteX0" fmla="*/ 0 w 6248400"/>
                      <a:gd name="connsiteY0" fmla="*/ 0 h 3505200"/>
                      <a:gd name="connsiteX1" fmla="*/ 630520 w 6248400"/>
                      <a:gd name="connsiteY1" fmla="*/ 0 h 3505200"/>
                      <a:gd name="connsiteX2" fmla="*/ 1073589 w 6248400"/>
                      <a:gd name="connsiteY2" fmla="*/ 0 h 3505200"/>
                      <a:gd name="connsiteX3" fmla="*/ 1766593 w 6248400"/>
                      <a:gd name="connsiteY3" fmla="*/ 0 h 3505200"/>
                      <a:gd name="connsiteX4" fmla="*/ 2272145 w 6248400"/>
                      <a:gd name="connsiteY4" fmla="*/ 0 h 3505200"/>
                      <a:gd name="connsiteX5" fmla="*/ 2840182 w 6248400"/>
                      <a:gd name="connsiteY5" fmla="*/ 0 h 3505200"/>
                      <a:gd name="connsiteX6" fmla="*/ 3533186 w 6248400"/>
                      <a:gd name="connsiteY6" fmla="*/ 0 h 3505200"/>
                      <a:gd name="connsiteX7" fmla="*/ 4163707 w 6248400"/>
                      <a:gd name="connsiteY7" fmla="*/ 0 h 3505200"/>
                      <a:gd name="connsiteX8" fmla="*/ 4544291 w 6248400"/>
                      <a:gd name="connsiteY8" fmla="*/ 0 h 3505200"/>
                      <a:gd name="connsiteX9" fmla="*/ 5049843 w 6248400"/>
                      <a:gd name="connsiteY9" fmla="*/ 0 h 3505200"/>
                      <a:gd name="connsiteX10" fmla="*/ 5680364 w 6248400"/>
                      <a:gd name="connsiteY10" fmla="*/ 0 h 3505200"/>
                      <a:gd name="connsiteX11" fmla="*/ 6248400 w 6248400"/>
                      <a:gd name="connsiteY11" fmla="*/ 0 h 3505200"/>
                      <a:gd name="connsiteX12" fmla="*/ 6248400 w 6248400"/>
                      <a:gd name="connsiteY12" fmla="*/ 479044 h 3505200"/>
                      <a:gd name="connsiteX13" fmla="*/ 6248400 w 6248400"/>
                      <a:gd name="connsiteY13" fmla="*/ 1028192 h 3505200"/>
                      <a:gd name="connsiteX14" fmla="*/ 6248400 w 6248400"/>
                      <a:gd name="connsiteY14" fmla="*/ 1507236 h 3505200"/>
                      <a:gd name="connsiteX15" fmla="*/ 6248400 w 6248400"/>
                      <a:gd name="connsiteY15" fmla="*/ 2126488 h 3505200"/>
                      <a:gd name="connsiteX16" fmla="*/ 6248400 w 6248400"/>
                      <a:gd name="connsiteY16" fmla="*/ 2710688 h 3505200"/>
                      <a:gd name="connsiteX17" fmla="*/ 6248400 w 6248400"/>
                      <a:gd name="connsiteY17" fmla="*/ 3505200 h 3505200"/>
                      <a:gd name="connsiteX18" fmla="*/ 5680364 w 6248400"/>
                      <a:gd name="connsiteY18" fmla="*/ 3505200 h 3505200"/>
                      <a:gd name="connsiteX19" fmla="*/ 5049843 w 6248400"/>
                      <a:gd name="connsiteY19" fmla="*/ 3505200 h 3505200"/>
                      <a:gd name="connsiteX20" fmla="*/ 4419323 w 6248400"/>
                      <a:gd name="connsiteY20" fmla="*/ 3505200 h 3505200"/>
                      <a:gd name="connsiteX21" fmla="*/ 3788803 w 6248400"/>
                      <a:gd name="connsiteY21" fmla="*/ 3505200 h 3505200"/>
                      <a:gd name="connsiteX22" fmla="*/ 3220766 w 6248400"/>
                      <a:gd name="connsiteY22" fmla="*/ 3505200 h 3505200"/>
                      <a:gd name="connsiteX23" fmla="*/ 2840182 w 6248400"/>
                      <a:gd name="connsiteY23" fmla="*/ 3505200 h 3505200"/>
                      <a:gd name="connsiteX24" fmla="*/ 2334629 w 6248400"/>
                      <a:gd name="connsiteY24" fmla="*/ 3505200 h 3505200"/>
                      <a:gd name="connsiteX25" fmla="*/ 1891561 w 6248400"/>
                      <a:gd name="connsiteY25" fmla="*/ 3505200 h 3505200"/>
                      <a:gd name="connsiteX26" fmla="*/ 1198557 w 6248400"/>
                      <a:gd name="connsiteY26" fmla="*/ 3505200 h 3505200"/>
                      <a:gd name="connsiteX27" fmla="*/ 693004 w 6248400"/>
                      <a:gd name="connsiteY27" fmla="*/ 3505200 h 3505200"/>
                      <a:gd name="connsiteX28" fmla="*/ 0 w 6248400"/>
                      <a:gd name="connsiteY28" fmla="*/ 3505200 h 3505200"/>
                      <a:gd name="connsiteX29" fmla="*/ 0 w 6248400"/>
                      <a:gd name="connsiteY29" fmla="*/ 2885948 h 3505200"/>
                      <a:gd name="connsiteX30" fmla="*/ 0 w 6248400"/>
                      <a:gd name="connsiteY30" fmla="*/ 2231644 h 3505200"/>
                      <a:gd name="connsiteX31" fmla="*/ 0 w 6248400"/>
                      <a:gd name="connsiteY31" fmla="*/ 1577340 h 3505200"/>
                      <a:gd name="connsiteX32" fmla="*/ 0 w 6248400"/>
                      <a:gd name="connsiteY32" fmla="*/ 958088 h 3505200"/>
                      <a:gd name="connsiteX33" fmla="*/ 0 w 6248400"/>
                      <a:gd name="connsiteY33" fmla="*/ 0 h 3505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</a:cxnLst>
                    <a:rect l="l" t="t" r="r" b="b"/>
                    <a:pathLst>
                      <a:path w="6248400" h="3505200" fill="none" extrusionOk="0">
                        <a:moveTo>
                          <a:pt x="0" y="0"/>
                        </a:moveTo>
                        <a:cubicBezTo>
                          <a:pt x="177336" y="-29029"/>
                          <a:pt x="317676" y="26088"/>
                          <a:pt x="630520" y="0"/>
                        </a:cubicBezTo>
                        <a:cubicBezTo>
                          <a:pt x="943364" y="-26088"/>
                          <a:pt x="906613" y="30824"/>
                          <a:pt x="1073589" y="0"/>
                        </a:cubicBezTo>
                        <a:cubicBezTo>
                          <a:pt x="1240565" y="-30824"/>
                          <a:pt x="1451844" y="5487"/>
                          <a:pt x="1766593" y="0"/>
                        </a:cubicBezTo>
                        <a:cubicBezTo>
                          <a:pt x="2081342" y="-5487"/>
                          <a:pt x="2148055" y="17528"/>
                          <a:pt x="2272145" y="0"/>
                        </a:cubicBezTo>
                        <a:cubicBezTo>
                          <a:pt x="2396235" y="-17528"/>
                          <a:pt x="2704825" y="67393"/>
                          <a:pt x="2840182" y="0"/>
                        </a:cubicBezTo>
                        <a:cubicBezTo>
                          <a:pt x="2975539" y="-67393"/>
                          <a:pt x="3208505" y="72474"/>
                          <a:pt x="3533186" y="0"/>
                        </a:cubicBezTo>
                        <a:cubicBezTo>
                          <a:pt x="3857867" y="-72474"/>
                          <a:pt x="3999397" y="67395"/>
                          <a:pt x="4163707" y="0"/>
                        </a:cubicBezTo>
                        <a:cubicBezTo>
                          <a:pt x="4328017" y="-67395"/>
                          <a:pt x="4450688" y="37293"/>
                          <a:pt x="4544291" y="0"/>
                        </a:cubicBezTo>
                        <a:cubicBezTo>
                          <a:pt x="4637894" y="-37293"/>
                          <a:pt x="4937346" y="39978"/>
                          <a:pt x="5049843" y="0"/>
                        </a:cubicBezTo>
                        <a:cubicBezTo>
                          <a:pt x="5162340" y="-39978"/>
                          <a:pt x="5429540" y="17697"/>
                          <a:pt x="5680364" y="0"/>
                        </a:cubicBezTo>
                        <a:cubicBezTo>
                          <a:pt x="5931188" y="-17697"/>
                          <a:pt x="5988501" y="6078"/>
                          <a:pt x="6248400" y="0"/>
                        </a:cubicBezTo>
                        <a:cubicBezTo>
                          <a:pt x="6251160" y="159930"/>
                          <a:pt x="6232174" y="361296"/>
                          <a:pt x="6248400" y="479044"/>
                        </a:cubicBezTo>
                        <a:cubicBezTo>
                          <a:pt x="6264626" y="596792"/>
                          <a:pt x="6216925" y="817551"/>
                          <a:pt x="6248400" y="1028192"/>
                        </a:cubicBezTo>
                        <a:cubicBezTo>
                          <a:pt x="6279875" y="1238833"/>
                          <a:pt x="6231672" y="1296306"/>
                          <a:pt x="6248400" y="1507236"/>
                        </a:cubicBezTo>
                        <a:cubicBezTo>
                          <a:pt x="6265128" y="1718166"/>
                          <a:pt x="6184660" y="1886171"/>
                          <a:pt x="6248400" y="2126488"/>
                        </a:cubicBezTo>
                        <a:cubicBezTo>
                          <a:pt x="6312140" y="2366805"/>
                          <a:pt x="6182909" y="2447839"/>
                          <a:pt x="6248400" y="2710688"/>
                        </a:cubicBezTo>
                        <a:cubicBezTo>
                          <a:pt x="6313891" y="2973537"/>
                          <a:pt x="6166108" y="3156211"/>
                          <a:pt x="6248400" y="3505200"/>
                        </a:cubicBezTo>
                        <a:cubicBezTo>
                          <a:pt x="5995197" y="3571952"/>
                          <a:pt x="5819767" y="3453157"/>
                          <a:pt x="5680364" y="3505200"/>
                        </a:cubicBezTo>
                        <a:cubicBezTo>
                          <a:pt x="5540961" y="3557243"/>
                          <a:pt x="5340665" y="3483038"/>
                          <a:pt x="5049843" y="3505200"/>
                        </a:cubicBezTo>
                        <a:cubicBezTo>
                          <a:pt x="4759021" y="3527362"/>
                          <a:pt x="4682059" y="3431952"/>
                          <a:pt x="4419323" y="3505200"/>
                        </a:cubicBezTo>
                        <a:cubicBezTo>
                          <a:pt x="4156587" y="3578448"/>
                          <a:pt x="3925666" y="3470336"/>
                          <a:pt x="3788803" y="3505200"/>
                        </a:cubicBezTo>
                        <a:cubicBezTo>
                          <a:pt x="3651940" y="3540064"/>
                          <a:pt x="3359908" y="3472593"/>
                          <a:pt x="3220766" y="3505200"/>
                        </a:cubicBezTo>
                        <a:cubicBezTo>
                          <a:pt x="3081624" y="3537807"/>
                          <a:pt x="2942062" y="3471141"/>
                          <a:pt x="2840182" y="3505200"/>
                        </a:cubicBezTo>
                        <a:cubicBezTo>
                          <a:pt x="2738302" y="3539259"/>
                          <a:pt x="2473152" y="3485845"/>
                          <a:pt x="2334629" y="3505200"/>
                        </a:cubicBezTo>
                        <a:cubicBezTo>
                          <a:pt x="2196106" y="3524555"/>
                          <a:pt x="2055574" y="3467739"/>
                          <a:pt x="1891561" y="3505200"/>
                        </a:cubicBezTo>
                        <a:cubicBezTo>
                          <a:pt x="1727548" y="3542661"/>
                          <a:pt x="1541435" y="3469363"/>
                          <a:pt x="1198557" y="3505200"/>
                        </a:cubicBezTo>
                        <a:cubicBezTo>
                          <a:pt x="855679" y="3541037"/>
                          <a:pt x="857212" y="3476745"/>
                          <a:pt x="693004" y="3505200"/>
                        </a:cubicBezTo>
                        <a:cubicBezTo>
                          <a:pt x="528796" y="3533655"/>
                          <a:pt x="174712" y="3482913"/>
                          <a:pt x="0" y="3505200"/>
                        </a:cubicBezTo>
                        <a:cubicBezTo>
                          <a:pt x="-42534" y="3357551"/>
                          <a:pt x="54593" y="3084623"/>
                          <a:pt x="0" y="2885948"/>
                        </a:cubicBezTo>
                        <a:cubicBezTo>
                          <a:pt x="-54593" y="2687273"/>
                          <a:pt x="20735" y="2454017"/>
                          <a:pt x="0" y="2231644"/>
                        </a:cubicBezTo>
                        <a:cubicBezTo>
                          <a:pt x="-20735" y="2009271"/>
                          <a:pt x="74354" y="1838157"/>
                          <a:pt x="0" y="1577340"/>
                        </a:cubicBezTo>
                        <a:cubicBezTo>
                          <a:pt x="-74354" y="1316523"/>
                          <a:pt x="56071" y="1188431"/>
                          <a:pt x="0" y="958088"/>
                        </a:cubicBezTo>
                        <a:cubicBezTo>
                          <a:pt x="-56071" y="727745"/>
                          <a:pt x="70584" y="359700"/>
                          <a:pt x="0" y="0"/>
                        </a:cubicBezTo>
                        <a:close/>
                      </a:path>
                      <a:path w="6248400" h="3505200" stroke="0" extrusionOk="0">
                        <a:moveTo>
                          <a:pt x="0" y="0"/>
                        </a:moveTo>
                        <a:cubicBezTo>
                          <a:pt x="245216" y="-59099"/>
                          <a:pt x="380039" y="38858"/>
                          <a:pt x="630520" y="0"/>
                        </a:cubicBezTo>
                        <a:cubicBezTo>
                          <a:pt x="881001" y="-38858"/>
                          <a:pt x="1010717" y="53343"/>
                          <a:pt x="1136073" y="0"/>
                        </a:cubicBezTo>
                        <a:cubicBezTo>
                          <a:pt x="1261429" y="-53343"/>
                          <a:pt x="1380064" y="30222"/>
                          <a:pt x="1579141" y="0"/>
                        </a:cubicBezTo>
                        <a:cubicBezTo>
                          <a:pt x="1778218" y="-30222"/>
                          <a:pt x="1801838" y="23648"/>
                          <a:pt x="2022209" y="0"/>
                        </a:cubicBezTo>
                        <a:cubicBezTo>
                          <a:pt x="2242580" y="-23648"/>
                          <a:pt x="2324713" y="45257"/>
                          <a:pt x="2465278" y="0"/>
                        </a:cubicBezTo>
                        <a:cubicBezTo>
                          <a:pt x="2605843" y="-45257"/>
                          <a:pt x="2696218" y="30568"/>
                          <a:pt x="2845862" y="0"/>
                        </a:cubicBezTo>
                        <a:cubicBezTo>
                          <a:pt x="2995506" y="-30568"/>
                          <a:pt x="3214333" y="55524"/>
                          <a:pt x="3351415" y="0"/>
                        </a:cubicBezTo>
                        <a:cubicBezTo>
                          <a:pt x="3488497" y="-55524"/>
                          <a:pt x="3671635" y="18846"/>
                          <a:pt x="3981935" y="0"/>
                        </a:cubicBezTo>
                        <a:cubicBezTo>
                          <a:pt x="4292235" y="-18846"/>
                          <a:pt x="4302605" y="10557"/>
                          <a:pt x="4425003" y="0"/>
                        </a:cubicBezTo>
                        <a:cubicBezTo>
                          <a:pt x="4547401" y="-10557"/>
                          <a:pt x="4840816" y="42925"/>
                          <a:pt x="5055524" y="0"/>
                        </a:cubicBezTo>
                        <a:cubicBezTo>
                          <a:pt x="5270232" y="-42925"/>
                          <a:pt x="5478662" y="54780"/>
                          <a:pt x="5623560" y="0"/>
                        </a:cubicBezTo>
                        <a:cubicBezTo>
                          <a:pt x="5768458" y="-54780"/>
                          <a:pt x="5993560" y="35972"/>
                          <a:pt x="6248400" y="0"/>
                        </a:cubicBezTo>
                        <a:cubicBezTo>
                          <a:pt x="6300266" y="209018"/>
                          <a:pt x="6242354" y="392934"/>
                          <a:pt x="6248400" y="549148"/>
                        </a:cubicBezTo>
                        <a:cubicBezTo>
                          <a:pt x="6254446" y="705362"/>
                          <a:pt x="6234516" y="911794"/>
                          <a:pt x="6248400" y="1028192"/>
                        </a:cubicBezTo>
                        <a:cubicBezTo>
                          <a:pt x="6262284" y="1144590"/>
                          <a:pt x="6211952" y="1473162"/>
                          <a:pt x="6248400" y="1647444"/>
                        </a:cubicBezTo>
                        <a:cubicBezTo>
                          <a:pt x="6284848" y="1821726"/>
                          <a:pt x="6197169" y="1911523"/>
                          <a:pt x="6248400" y="2161540"/>
                        </a:cubicBezTo>
                        <a:cubicBezTo>
                          <a:pt x="6299631" y="2411557"/>
                          <a:pt x="6244754" y="2499784"/>
                          <a:pt x="6248400" y="2780792"/>
                        </a:cubicBezTo>
                        <a:cubicBezTo>
                          <a:pt x="6252046" y="3061800"/>
                          <a:pt x="6247011" y="3313335"/>
                          <a:pt x="6248400" y="3505200"/>
                        </a:cubicBezTo>
                        <a:cubicBezTo>
                          <a:pt x="6131380" y="3538799"/>
                          <a:pt x="5950386" y="3462793"/>
                          <a:pt x="5867816" y="3505200"/>
                        </a:cubicBezTo>
                        <a:cubicBezTo>
                          <a:pt x="5785246" y="3547607"/>
                          <a:pt x="5555343" y="3455458"/>
                          <a:pt x="5424747" y="3505200"/>
                        </a:cubicBezTo>
                        <a:cubicBezTo>
                          <a:pt x="5294151" y="3554942"/>
                          <a:pt x="5053367" y="3452924"/>
                          <a:pt x="4856711" y="3505200"/>
                        </a:cubicBezTo>
                        <a:cubicBezTo>
                          <a:pt x="4660055" y="3557476"/>
                          <a:pt x="4630049" y="3497640"/>
                          <a:pt x="4413643" y="3505200"/>
                        </a:cubicBezTo>
                        <a:cubicBezTo>
                          <a:pt x="4197237" y="3512760"/>
                          <a:pt x="4117061" y="3470201"/>
                          <a:pt x="3970574" y="3505200"/>
                        </a:cubicBezTo>
                        <a:cubicBezTo>
                          <a:pt x="3824087" y="3540199"/>
                          <a:pt x="3452697" y="3435807"/>
                          <a:pt x="3277570" y="3505200"/>
                        </a:cubicBezTo>
                        <a:cubicBezTo>
                          <a:pt x="3102443" y="3574593"/>
                          <a:pt x="2979933" y="3489003"/>
                          <a:pt x="2896985" y="3505200"/>
                        </a:cubicBezTo>
                        <a:cubicBezTo>
                          <a:pt x="2814037" y="3521397"/>
                          <a:pt x="2607361" y="3467105"/>
                          <a:pt x="2328949" y="3505200"/>
                        </a:cubicBezTo>
                        <a:cubicBezTo>
                          <a:pt x="2050537" y="3543295"/>
                          <a:pt x="2134445" y="3499292"/>
                          <a:pt x="1948365" y="3505200"/>
                        </a:cubicBezTo>
                        <a:cubicBezTo>
                          <a:pt x="1762285" y="3511108"/>
                          <a:pt x="1480995" y="3481676"/>
                          <a:pt x="1255360" y="3505200"/>
                        </a:cubicBezTo>
                        <a:cubicBezTo>
                          <a:pt x="1029726" y="3528724"/>
                          <a:pt x="984617" y="3497828"/>
                          <a:pt x="874776" y="3505200"/>
                        </a:cubicBezTo>
                        <a:cubicBezTo>
                          <a:pt x="764935" y="3512572"/>
                          <a:pt x="246158" y="3435080"/>
                          <a:pt x="0" y="3505200"/>
                        </a:cubicBezTo>
                        <a:cubicBezTo>
                          <a:pt x="-46498" y="3315289"/>
                          <a:pt x="27369" y="3177751"/>
                          <a:pt x="0" y="2921000"/>
                        </a:cubicBezTo>
                        <a:cubicBezTo>
                          <a:pt x="-27369" y="2664249"/>
                          <a:pt x="28817" y="2621479"/>
                          <a:pt x="0" y="2336800"/>
                        </a:cubicBezTo>
                        <a:cubicBezTo>
                          <a:pt x="-28817" y="2052121"/>
                          <a:pt x="29893" y="1954688"/>
                          <a:pt x="0" y="1787652"/>
                        </a:cubicBezTo>
                        <a:cubicBezTo>
                          <a:pt x="-29893" y="1620616"/>
                          <a:pt x="39764" y="1442181"/>
                          <a:pt x="0" y="1273556"/>
                        </a:cubicBezTo>
                        <a:cubicBezTo>
                          <a:pt x="-39764" y="1104931"/>
                          <a:pt x="51019" y="916899"/>
                          <a:pt x="0" y="794512"/>
                        </a:cubicBezTo>
                        <a:cubicBezTo>
                          <a:pt x="-51019" y="672125"/>
                          <a:pt x="43701" y="17525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C004EDF-D236-BBF7-75A2-B862A72F5D14}"/>
              </a:ext>
            </a:extLst>
          </p:cNvPr>
          <p:cNvSpPr/>
          <p:nvPr/>
        </p:nvSpPr>
        <p:spPr>
          <a:xfrm>
            <a:off x="5617062" y="1295400"/>
            <a:ext cx="3444110" cy="1935596"/>
          </a:xfrm>
          <a:custGeom>
            <a:avLst/>
            <a:gdLst>
              <a:gd name="connsiteX0" fmla="*/ 0 w 3444110"/>
              <a:gd name="connsiteY0" fmla="*/ 0 h 1935596"/>
              <a:gd name="connsiteX1" fmla="*/ 505136 w 3444110"/>
              <a:gd name="connsiteY1" fmla="*/ 0 h 1935596"/>
              <a:gd name="connsiteX2" fmla="*/ 1079154 w 3444110"/>
              <a:gd name="connsiteY2" fmla="*/ 0 h 1935596"/>
              <a:gd name="connsiteX3" fmla="*/ 1653173 w 3444110"/>
              <a:gd name="connsiteY3" fmla="*/ 0 h 1935596"/>
              <a:gd name="connsiteX4" fmla="*/ 2261632 w 3444110"/>
              <a:gd name="connsiteY4" fmla="*/ 0 h 1935596"/>
              <a:gd name="connsiteX5" fmla="*/ 2835651 w 3444110"/>
              <a:gd name="connsiteY5" fmla="*/ 0 h 1935596"/>
              <a:gd name="connsiteX6" fmla="*/ 3444110 w 3444110"/>
              <a:gd name="connsiteY6" fmla="*/ 0 h 1935596"/>
              <a:gd name="connsiteX7" fmla="*/ 3444110 w 3444110"/>
              <a:gd name="connsiteY7" fmla="*/ 522611 h 1935596"/>
              <a:gd name="connsiteX8" fmla="*/ 3444110 w 3444110"/>
              <a:gd name="connsiteY8" fmla="*/ 1045222 h 1935596"/>
              <a:gd name="connsiteX9" fmla="*/ 3444110 w 3444110"/>
              <a:gd name="connsiteY9" fmla="*/ 1935596 h 1935596"/>
              <a:gd name="connsiteX10" fmla="*/ 2904533 w 3444110"/>
              <a:gd name="connsiteY10" fmla="*/ 1935596 h 1935596"/>
              <a:gd name="connsiteX11" fmla="*/ 2364956 w 3444110"/>
              <a:gd name="connsiteY11" fmla="*/ 1935596 h 1935596"/>
              <a:gd name="connsiteX12" fmla="*/ 1859819 w 3444110"/>
              <a:gd name="connsiteY12" fmla="*/ 1935596 h 1935596"/>
              <a:gd name="connsiteX13" fmla="*/ 1389124 w 3444110"/>
              <a:gd name="connsiteY13" fmla="*/ 1935596 h 1935596"/>
              <a:gd name="connsiteX14" fmla="*/ 918429 w 3444110"/>
              <a:gd name="connsiteY14" fmla="*/ 1935596 h 1935596"/>
              <a:gd name="connsiteX15" fmla="*/ 0 w 3444110"/>
              <a:gd name="connsiteY15" fmla="*/ 1935596 h 1935596"/>
              <a:gd name="connsiteX16" fmla="*/ 0 w 3444110"/>
              <a:gd name="connsiteY16" fmla="*/ 1509765 h 1935596"/>
              <a:gd name="connsiteX17" fmla="*/ 0 w 3444110"/>
              <a:gd name="connsiteY17" fmla="*/ 987154 h 1935596"/>
              <a:gd name="connsiteX18" fmla="*/ 0 w 3444110"/>
              <a:gd name="connsiteY18" fmla="*/ 522611 h 1935596"/>
              <a:gd name="connsiteX19" fmla="*/ 0 w 3444110"/>
              <a:gd name="connsiteY19" fmla="*/ 0 h 1935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444110" h="1935596" fill="none" extrusionOk="0">
                <a:moveTo>
                  <a:pt x="0" y="0"/>
                </a:moveTo>
                <a:cubicBezTo>
                  <a:pt x="108716" y="-41140"/>
                  <a:pt x="337706" y="33639"/>
                  <a:pt x="505136" y="0"/>
                </a:cubicBezTo>
                <a:cubicBezTo>
                  <a:pt x="672566" y="-33639"/>
                  <a:pt x="818711" y="35647"/>
                  <a:pt x="1079154" y="0"/>
                </a:cubicBezTo>
                <a:cubicBezTo>
                  <a:pt x="1339597" y="-35647"/>
                  <a:pt x="1426140" y="16110"/>
                  <a:pt x="1653173" y="0"/>
                </a:cubicBezTo>
                <a:cubicBezTo>
                  <a:pt x="1880206" y="-16110"/>
                  <a:pt x="2138820" y="38424"/>
                  <a:pt x="2261632" y="0"/>
                </a:cubicBezTo>
                <a:cubicBezTo>
                  <a:pt x="2384444" y="-38424"/>
                  <a:pt x="2662291" y="38919"/>
                  <a:pt x="2835651" y="0"/>
                </a:cubicBezTo>
                <a:cubicBezTo>
                  <a:pt x="3009011" y="-38919"/>
                  <a:pt x="3264114" y="36264"/>
                  <a:pt x="3444110" y="0"/>
                </a:cubicBezTo>
                <a:cubicBezTo>
                  <a:pt x="3504345" y="167898"/>
                  <a:pt x="3427911" y="291258"/>
                  <a:pt x="3444110" y="522611"/>
                </a:cubicBezTo>
                <a:cubicBezTo>
                  <a:pt x="3460309" y="753964"/>
                  <a:pt x="3431856" y="825215"/>
                  <a:pt x="3444110" y="1045222"/>
                </a:cubicBezTo>
                <a:cubicBezTo>
                  <a:pt x="3456364" y="1265229"/>
                  <a:pt x="3432793" y="1633475"/>
                  <a:pt x="3444110" y="1935596"/>
                </a:cubicBezTo>
                <a:cubicBezTo>
                  <a:pt x="3207277" y="1991817"/>
                  <a:pt x="3117882" y="1891252"/>
                  <a:pt x="2904533" y="1935596"/>
                </a:cubicBezTo>
                <a:cubicBezTo>
                  <a:pt x="2691184" y="1979940"/>
                  <a:pt x="2561369" y="1920077"/>
                  <a:pt x="2364956" y="1935596"/>
                </a:cubicBezTo>
                <a:cubicBezTo>
                  <a:pt x="2168543" y="1951115"/>
                  <a:pt x="2015570" y="1880339"/>
                  <a:pt x="1859819" y="1935596"/>
                </a:cubicBezTo>
                <a:cubicBezTo>
                  <a:pt x="1704068" y="1990853"/>
                  <a:pt x="1514162" y="1895921"/>
                  <a:pt x="1389124" y="1935596"/>
                </a:cubicBezTo>
                <a:cubicBezTo>
                  <a:pt x="1264087" y="1975271"/>
                  <a:pt x="1150959" y="1907950"/>
                  <a:pt x="918429" y="1935596"/>
                </a:cubicBezTo>
                <a:cubicBezTo>
                  <a:pt x="685899" y="1963242"/>
                  <a:pt x="195738" y="1851968"/>
                  <a:pt x="0" y="1935596"/>
                </a:cubicBezTo>
                <a:cubicBezTo>
                  <a:pt x="-49408" y="1775042"/>
                  <a:pt x="29098" y="1694379"/>
                  <a:pt x="0" y="1509765"/>
                </a:cubicBezTo>
                <a:cubicBezTo>
                  <a:pt x="-29098" y="1325151"/>
                  <a:pt x="59359" y="1147546"/>
                  <a:pt x="0" y="987154"/>
                </a:cubicBezTo>
                <a:cubicBezTo>
                  <a:pt x="-59359" y="826762"/>
                  <a:pt x="8539" y="699979"/>
                  <a:pt x="0" y="522611"/>
                </a:cubicBezTo>
                <a:cubicBezTo>
                  <a:pt x="-8539" y="345243"/>
                  <a:pt x="22091" y="250273"/>
                  <a:pt x="0" y="0"/>
                </a:cubicBezTo>
                <a:close/>
              </a:path>
              <a:path w="3444110" h="1935596" stroke="0" extrusionOk="0">
                <a:moveTo>
                  <a:pt x="0" y="0"/>
                </a:moveTo>
                <a:cubicBezTo>
                  <a:pt x="127794" y="-13223"/>
                  <a:pt x="347378" y="53053"/>
                  <a:pt x="608459" y="0"/>
                </a:cubicBezTo>
                <a:cubicBezTo>
                  <a:pt x="869540" y="-53053"/>
                  <a:pt x="937231" y="56559"/>
                  <a:pt x="1148037" y="0"/>
                </a:cubicBezTo>
                <a:cubicBezTo>
                  <a:pt x="1358843" y="-56559"/>
                  <a:pt x="1457485" y="19240"/>
                  <a:pt x="1653173" y="0"/>
                </a:cubicBezTo>
                <a:cubicBezTo>
                  <a:pt x="1848861" y="-19240"/>
                  <a:pt x="1987457" y="23733"/>
                  <a:pt x="2158309" y="0"/>
                </a:cubicBezTo>
                <a:cubicBezTo>
                  <a:pt x="2329161" y="-23733"/>
                  <a:pt x="2524648" y="51728"/>
                  <a:pt x="2663445" y="0"/>
                </a:cubicBezTo>
                <a:cubicBezTo>
                  <a:pt x="2802242" y="-51728"/>
                  <a:pt x="3112356" y="26817"/>
                  <a:pt x="3444110" y="0"/>
                </a:cubicBezTo>
                <a:cubicBezTo>
                  <a:pt x="3446618" y="203903"/>
                  <a:pt x="3395025" y="244693"/>
                  <a:pt x="3444110" y="464543"/>
                </a:cubicBezTo>
                <a:cubicBezTo>
                  <a:pt x="3493195" y="684393"/>
                  <a:pt x="3400975" y="749288"/>
                  <a:pt x="3444110" y="987154"/>
                </a:cubicBezTo>
                <a:cubicBezTo>
                  <a:pt x="3487245" y="1225020"/>
                  <a:pt x="3439058" y="1290816"/>
                  <a:pt x="3444110" y="1432341"/>
                </a:cubicBezTo>
                <a:cubicBezTo>
                  <a:pt x="3449162" y="1573866"/>
                  <a:pt x="3410539" y="1754031"/>
                  <a:pt x="3444110" y="1935596"/>
                </a:cubicBezTo>
                <a:cubicBezTo>
                  <a:pt x="3313329" y="1938629"/>
                  <a:pt x="3015522" y="1929257"/>
                  <a:pt x="2870092" y="1935596"/>
                </a:cubicBezTo>
                <a:cubicBezTo>
                  <a:pt x="2724662" y="1941935"/>
                  <a:pt x="2521623" y="1918063"/>
                  <a:pt x="2330514" y="1935596"/>
                </a:cubicBezTo>
                <a:cubicBezTo>
                  <a:pt x="2139405" y="1953129"/>
                  <a:pt x="1884887" y="1893568"/>
                  <a:pt x="1722055" y="1935596"/>
                </a:cubicBezTo>
                <a:cubicBezTo>
                  <a:pt x="1559223" y="1977624"/>
                  <a:pt x="1341055" y="1879678"/>
                  <a:pt x="1182478" y="1935596"/>
                </a:cubicBezTo>
                <a:cubicBezTo>
                  <a:pt x="1023901" y="1991514"/>
                  <a:pt x="819115" y="1927862"/>
                  <a:pt x="711783" y="1935596"/>
                </a:cubicBezTo>
                <a:cubicBezTo>
                  <a:pt x="604451" y="1943330"/>
                  <a:pt x="224622" y="1883559"/>
                  <a:pt x="0" y="1935596"/>
                </a:cubicBezTo>
                <a:cubicBezTo>
                  <a:pt x="-45898" y="1728566"/>
                  <a:pt x="20327" y="1629296"/>
                  <a:pt x="0" y="1509765"/>
                </a:cubicBezTo>
                <a:cubicBezTo>
                  <a:pt x="-20327" y="1390234"/>
                  <a:pt x="2024" y="1168218"/>
                  <a:pt x="0" y="1064578"/>
                </a:cubicBezTo>
                <a:cubicBezTo>
                  <a:pt x="-2024" y="960938"/>
                  <a:pt x="50521" y="751524"/>
                  <a:pt x="0" y="619391"/>
                </a:cubicBezTo>
                <a:cubicBezTo>
                  <a:pt x="-50521" y="487258"/>
                  <a:pt x="21635" y="26749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295404563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66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1BE7055-752C-D119-7659-144BCF17A8CD}"/>
              </a:ext>
            </a:extLst>
          </p:cNvPr>
          <p:cNvGrpSpPr/>
          <p:nvPr/>
        </p:nvGrpSpPr>
        <p:grpSpPr>
          <a:xfrm>
            <a:off x="381000" y="792521"/>
            <a:ext cx="6705600" cy="1081723"/>
            <a:chOff x="381000" y="792521"/>
            <a:chExt cx="6705600" cy="1081723"/>
          </a:xfrm>
        </p:grpSpPr>
        <p:sp>
          <p:nvSpPr>
            <p:cNvPr id="10" name="object 3">
              <a:extLst>
                <a:ext uri="{FF2B5EF4-FFF2-40B4-BE49-F238E27FC236}">
                  <a16:creationId xmlns:a16="http://schemas.microsoft.com/office/drawing/2014/main" id="{EC51703A-BA4B-64CB-7702-1D0DB626F0CC}"/>
                </a:ext>
              </a:extLst>
            </p:cNvPr>
            <p:cNvSpPr txBox="1"/>
            <p:nvPr/>
          </p:nvSpPr>
          <p:spPr>
            <a:xfrm>
              <a:off x="609600" y="1406167"/>
              <a:ext cx="4105275" cy="468077"/>
            </a:xfrm>
            <a:prstGeom prst="rect">
              <a:avLst/>
            </a:prstGeom>
          </p:spPr>
          <p:txBody>
            <a:bodyPr vert="horz" wrap="square" lIns="0" tIns="97790" rIns="0" bIns="0" rtlCol="0">
              <a:spAutoFit/>
            </a:bodyPr>
            <a:lstStyle/>
            <a:p>
              <a:pPr marL="469266" indent="-457200">
                <a:lnSpc>
                  <a:spcPct val="100000"/>
                </a:lnSpc>
                <a:spcBef>
                  <a:spcPts val="770"/>
                </a:spcBef>
                <a:buClr>
                  <a:srgbClr val="CC9900"/>
                </a:buClr>
                <a:buSzPct val="69642"/>
                <a:buFont typeface="宋体" panose="02010600030101010101" pitchFamily="2" charset="-122"/>
                <a:buChar char="-"/>
                <a:tabLst>
                  <a:tab pos="460375" algn="l"/>
                  <a:tab pos="461009" algn="l"/>
                </a:tabLst>
              </a:pPr>
              <a:r>
                <a:rPr sz="2400" spc="-5" dirty="0">
                  <a:solidFill>
                    <a:srgbClr val="292929"/>
                  </a:solidFill>
                  <a:latin typeface="SimSun"/>
                  <a:cs typeface="SimSun"/>
                </a:rPr>
                <a:t>正则表达式</a:t>
              </a:r>
              <a:r>
                <a:rPr sz="2400" spc="-15" dirty="0">
                  <a:solidFill>
                    <a:srgbClr val="292929"/>
                  </a:solidFill>
                  <a:latin typeface="SimSun"/>
                  <a:cs typeface="SimSun"/>
                </a:rPr>
                <a:t>：</a:t>
              </a:r>
              <a:r>
                <a:rPr sz="2400" spc="-5" dirty="0">
                  <a:solidFill>
                    <a:srgbClr val="292929"/>
                  </a:solidFill>
                  <a:latin typeface="Palatino Linotype"/>
                  <a:cs typeface="Palatino Linotype"/>
                </a:rPr>
                <a:t>(</a:t>
              </a:r>
              <a:r>
                <a:rPr sz="2400" i="1" spc="-5" dirty="0" err="1">
                  <a:solidFill>
                    <a:srgbClr val="29292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sz="2400" dirty="0" err="1">
                  <a:solidFill>
                    <a:srgbClr val="292929"/>
                  </a:solidFill>
                  <a:latin typeface="Palatino Linotype"/>
                  <a:cs typeface="Palatino Linotype"/>
                </a:rPr>
                <a:t>|</a:t>
              </a:r>
              <a:r>
                <a:rPr sz="2400" i="1" spc="-5" dirty="0" err="1">
                  <a:solidFill>
                    <a:srgbClr val="29292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sz="2400" spc="-5" dirty="0">
                  <a:solidFill>
                    <a:srgbClr val="292929"/>
                  </a:solidFill>
                  <a:latin typeface="Palatino Linotype"/>
                  <a:cs typeface="Palatino Linotype"/>
                </a:rPr>
                <a:t>)*</a:t>
              </a:r>
              <a:r>
                <a:rPr sz="2400" i="1" spc="-5" dirty="0">
                  <a:solidFill>
                    <a:srgbClr val="29292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abb</a:t>
              </a:r>
            </a:p>
          </p:txBody>
        </p:sp>
        <p:sp>
          <p:nvSpPr>
            <p:cNvPr id="11" name="object 3">
              <a:extLst>
                <a:ext uri="{FF2B5EF4-FFF2-40B4-BE49-F238E27FC236}">
                  <a16:creationId xmlns:a16="http://schemas.microsoft.com/office/drawing/2014/main" id="{D46BDA06-CB6E-8F6F-7452-A53CC1CB700B}"/>
                </a:ext>
              </a:extLst>
            </p:cNvPr>
            <p:cNvSpPr txBox="1"/>
            <p:nvPr/>
          </p:nvSpPr>
          <p:spPr>
            <a:xfrm>
              <a:off x="381000" y="792521"/>
              <a:ext cx="6705600" cy="532325"/>
            </a:xfrm>
            <a:prstGeom prst="rect">
              <a:avLst/>
            </a:prstGeom>
          </p:spPr>
          <p:txBody>
            <a:bodyPr vert="horz" wrap="square" lIns="0" tIns="100965" rIns="0" bIns="0" rtlCol="0">
              <a:spAutoFit/>
            </a:bodyPr>
            <a:lstStyle/>
            <a:p>
              <a:pPr marL="469266" indent="-457200">
                <a:lnSpc>
                  <a:spcPts val="3600"/>
                </a:lnSpc>
                <a:spcBef>
                  <a:spcPts val="795"/>
                </a:spcBef>
                <a:buClr>
                  <a:srgbClr val="CC9900"/>
                </a:buClr>
                <a:buSzPct val="69642"/>
                <a:buFont typeface="Wingdings" panose="05000000000000000000" pitchFamily="2" charset="2"/>
                <a:buChar char="l"/>
                <a:tabLst>
                  <a:tab pos="460375" algn="l"/>
                  <a:tab pos="461009" algn="l"/>
                </a:tabLst>
              </a:pPr>
              <a:r>
                <a:rPr lang="zh-CN" altLang="en-US"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例子</a:t>
              </a:r>
              <a:endParaRPr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object 3">
            <a:extLst>
              <a:ext uri="{FF2B5EF4-FFF2-40B4-BE49-F238E27FC236}">
                <a16:creationId xmlns:a16="http://schemas.microsoft.com/office/drawing/2014/main" id="{76CEE0A9-991B-FFB7-3FC1-A3936A4F011C}"/>
              </a:ext>
            </a:extLst>
          </p:cNvPr>
          <p:cNvSpPr txBox="1"/>
          <p:nvPr/>
        </p:nvSpPr>
        <p:spPr>
          <a:xfrm>
            <a:off x="873779" y="1867815"/>
            <a:ext cx="4105275" cy="437299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0375" indent="-448309">
              <a:lnSpc>
                <a:spcPct val="100000"/>
              </a:lnSpc>
              <a:spcBef>
                <a:spcPts val="95"/>
              </a:spcBef>
              <a:buClr>
                <a:srgbClr val="CC9900"/>
              </a:buClr>
              <a:buSzPct val="50000"/>
              <a:buChar char="•"/>
              <a:tabLst>
                <a:tab pos="460375" algn="l"/>
                <a:tab pos="461009" algn="l"/>
              </a:tabLst>
            </a:pPr>
            <a:r>
              <a:rPr lang="en-US" sz="2200" spc="-5" dirty="0">
                <a:solidFill>
                  <a:srgbClr val="292929"/>
                </a:solidFill>
                <a:latin typeface="Palatino Linotype"/>
                <a:cs typeface="Palatino Linotype"/>
              </a:rPr>
              <a:t>(</a:t>
            </a:r>
            <a:r>
              <a:rPr lang="en-US" sz="2200" i="1" spc="-5" dirty="0" err="1">
                <a:solidFill>
                  <a:srgbClr val="292929"/>
                </a:solidFill>
                <a:latin typeface="Palatino Linotype"/>
                <a:cs typeface="Palatino Linotype"/>
              </a:rPr>
              <a:t>a</a:t>
            </a:r>
            <a:r>
              <a:rPr lang="en-US" sz="2200" spc="-5" dirty="0" err="1">
                <a:solidFill>
                  <a:srgbClr val="292929"/>
                </a:solidFill>
                <a:latin typeface="Palatino Linotype"/>
                <a:cs typeface="Palatino Linotype"/>
              </a:rPr>
              <a:t>|</a:t>
            </a:r>
            <a:r>
              <a:rPr lang="en-US" sz="2200" i="1" spc="-5" dirty="0" err="1">
                <a:solidFill>
                  <a:srgbClr val="292929"/>
                </a:solidFill>
                <a:latin typeface="Palatino Linotype"/>
                <a:cs typeface="Palatino Linotype"/>
              </a:rPr>
              <a:t>b</a:t>
            </a:r>
            <a:r>
              <a:rPr lang="en-US" sz="2200" spc="-5" dirty="0">
                <a:solidFill>
                  <a:srgbClr val="292929"/>
                </a:solidFill>
                <a:latin typeface="Palatino Linotype"/>
                <a:cs typeface="Palatino Linotype"/>
              </a:rPr>
              <a:t>)*</a:t>
            </a:r>
            <a:r>
              <a:rPr lang="zh-CN" altLang="en-US" sz="2200" spc="-5" dirty="0">
                <a:solidFill>
                  <a:srgbClr val="292929"/>
                </a:solidFill>
                <a:latin typeface="SimSun"/>
                <a:cs typeface="SimSun"/>
              </a:rPr>
              <a:t>的</a:t>
            </a:r>
            <a:r>
              <a:rPr lang="en-US" sz="2200" spc="-5" dirty="0">
                <a:solidFill>
                  <a:srgbClr val="292929"/>
                </a:solidFill>
                <a:latin typeface="Palatino Linotype"/>
                <a:cs typeface="Palatino Linotype"/>
              </a:rPr>
              <a:t>NFA</a:t>
            </a:r>
            <a:endParaRPr lang="en-US" sz="2200" dirty="0">
              <a:latin typeface="Palatino Linotype"/>
              <a:cs typeface="Palatino Linotype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0B3CF55-259D-7C9F-0419-E04FD8EB8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58" y="3427481"/>
            <a:ext cx="6073442" cy="320191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C7B1B7F-A3DB-5A5A-18F7-9587E07C6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1415211"/>
            <a:ext cx="3172033" cy="1721289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7BDB649E-AA47-AF63-E632-7E84368847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6864581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RE⟹NFA(Thompson</a:t>
            </a:r>
            <a:r>
              <a:rPr lang="zh-CN" altLang="en-US" spc="-5" dirty="0">
                <a:solidFill>
                  <a:schemeClr val="bg1"/>
                </a:solidFill>
              </a:rPr>
              <a:t>算法</a:t>
            </a:r>
            <a:r>
              <a:rPr lang="en-US" altLang="zh-CN" spc="-5" dirty="0">
                <a:solidFill>
                  <a:schemeClr val="bg1"/>
                </a:solidFill>
              </a:rPr>
              <a:t>)</a:t>
            </a:r>
            <a:endParaRPr spc="-10" dirty="0">
              <a:solidFill>
                <a:schemeClr val="bg1"/>
              </a:solidFill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30379647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8AEA343-2490-2D01-EB30-8CC7F9230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429000"/>
            <a:ext cx="6885427" cy="3318569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656FABA9-7B59-E627-2E1B-C3F5BC1428EC}"/>
              </a:ext>
            </a:extLst>
          </p:cNvPr>
          <p:cNvSpPr/>
          <p:nvPr/>
        </p:nvSpPr>
        <p:spPr>
          <a:xfrm>
            <a:off x="4794068" y="3409406"/>
            <a:ext cx="2364377" cy="1436915"/>
          </a:xfrm>
          <a:custGeom>
            <a:avLst/>
            <a:gdLst>
              <a:gd name="connsiteX0" fmla="*/ 2364377 w 2364377"/>
              <a:gd name="connsiteY0" fmla="*/ 26126 h 1436915"/>
              <a:gd name="connsiteX1" fmla="*/ 2351315 w 2364377"/>
              <a:gd name="connsiteY1" fmla="*/ 1436915 h 1436915"/>
              <a:gd name="connsiteX2" fmla="*/ 0 w 2364377"/>
              <a:gd name="connsiteY2" fmla="*/ 0 h 1436915"/>
              <a:gd name="connsiteX3" fmla="*/ 2364377 w 2364377"/>
              <a:gd name="connsiteY3" fmla="*/ 26126 h 1436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4377" h="1436915">
                <a:moveTo>
                  <a:pt x="2364377" y="26126"/>
                </a:moveTo>
                <a:lnTo>
                  <a:pt x="2351315" y="1436915"/>
                </a:lnTo>
                <a:lnTo>
                  <a:pt x="0" y="0"/>
                </a:lnTo>
                <a:lnTo>
                  <a:pt x="2364377" y="2612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C004EDF-D236-BBF7-75A2-B862A72F5D14}"/>
              </a:ext>
            </a:extLst>
          </p:cNvPr>
          <p:cNvSpPr/>
          <p:nvPr/>
        </p:nvSpPr>
        <p:spPr>
          <a:xfrm>
            <a:off x="5617062" y="1066800"/>
            <a:ext cx="3444110" cy="1935596"/>
          </a:xfrm>
          <a:custGeom>
            <a:avLst/>
            <a:gdLst>
              <a:gd name="connsiteX0" fmla="*/ 0 w 3444110"/>
              <a:gd name="connsiteY0" fmla="*/ 0 h 1935596"/>
              <a:gd name="connsiteX1" fmla="*/ 505136 w 3444110"/>
              <a:gd name="connsiteY1" fmla="*/ 0 h 1935596"/>
              <a:gd name="connsiteX2" fmla="*/ 1079154 w 3444110"/>
              <a:gd name="connsiteY2" fmla="*/ 0 h 1935596"/>
              <a:gd name="connsiteX3" fmla="*/ 1653173 w 3444110"/>
              <a:gd name="connsiteY3" fmla="*/ 0 h 1935596"/>
              <a:gd name="connsiteX4" fmla="*/ 2261632 w 3444110"/>
              <a:gd name="connsiteY4" fmla="*/ 0 h 1935596"/>
              <a:gd name="connsiteX5" fmla="*/ 2835651 w 3444110"/>
              <a:gd name="connsiteY5" fmla="*/ 0 h 1935596"/>
              <a:gd name="connsiteX6" fmla="*/ 3444110 w 3444110"/>
              <a:gd name="connsiteY6" fmla="*/ 0 h 1935596"/>
              <a:gd name="connsiteX7" fmla="*/ 3444110 w 3444110"/>
              <a:gd name="connsiteY7" fmla="*/ 522611 h 1935596"/>
              <a:gd name="connsiteX8" fmla="*/ 3444110 w 3444110"/>
              <a:gd name="connsiteY8" fmla="*/ 1045222 h 1935596"/>
              <a:gd name="connsiteX9" fmla="*/ 3444110 w 3444110"/>
              <a:gd name="connsiteY9" fmla="*/ 1935596 h 1935596"/>
              <a:gd name="connsiteX10" fmla="*/ 2904533 w 3444110"/>
              <a:gd name="connsiteY10" fmla="*/ 1935596 h 1935596"/>
              <a:gd name="connsiteX11" fmla="*/ 2364956 w 3444110"/>
              <a:gd name="connsiteY11" fmla="*/ 1935596 h 1935596"/>
              <a:gd name="connsiteX12" fmla="*/ 1859819 w 3444110"/>
              <a:gd name="connsiteY12" fmla="*/ 1935596 h 1935596"/>
              <a:gd name="connsiteX13" fmla="*/ 1389124 w 3444110"/>
              <a:gd name="connsiteY13" fmla="*/ 1935596 h 1935596"/>
              <a:gd name="connsiteX14" fmla="*/ 918429 w 3444110"/>
              <a:gd name="connsiteY14" fmla="*/ 1935596 h 1935596"/>
              <a:gd name="connsiteX15" fmla="*/ 0 w 3444110"/>
              <a:gd name="connsiteY15" fmla="*/ 1935596 h 1935596"/>
              <a:gd name="connsiteX16" fmla="*/ 0 w 3444110"/>
              <a:gd name="connsiteY16" fmla="*/ 1509765 h 1935596"/>
              <a:gd name="connsiteX17" fmla="*/ 0 w 3444110"/>
              <a:gd name="connsiteY17" fmla="*/ 987154 h 1935596"/>
              <a:gd name="connsiteX18" fmla="*/ 0 w 3444110"/>
              <a:gd name="connsiteY18" fmla="*/ 522611 h 1935596"/>
              <a:gd name="connsiteX19" fmla="*/ 0 w 3444110"/>
              <a:gd name="connsiteY19" fmla="*/ 0 h 1935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444110" h="1935596" fill="none" extrusionOk="0">
                <a:moveTo>
                  <a:pt x="0" y="0"/>
                </a:moveTo>
                <a:cubicBezTo>
                  <a:pt x="108716" y="-41140"/>
                  <a:pt x="337706" y="33639"/>
                  <a:pt x="505136" y="0"/>
                </a:cubicBezTo>
                <a:cubicBezTo>
                  <a:pt x="672566" y="-33639"/>
                  <a:pt x="818711" y="35647"/>
                  <a:pt x="1079154" y="0"/>
                </a:cubicBezTo>
                <a:cubicBezTo>
                  <a:pt x="1339597" y="-35647"/>
                  <a:pt x="1426140" y="16110"/>
                  <a:pt x="1653173" y="0"/>
                </a:cubicBezTo>
                <a:cubicBezTo>
                  <a:pt x="1880206" y="-16110"/>
                  <a:pt x="2138820" y="38424"/>
                  <a:pt x="2261632" y="0"/>
                </a:cubicBezTo>
                <a:cubicBezTo>
                  <a:pt x="2384444" y="-38424"/>
                  <a:pt x="2662291" y="38919"/>
                  <a:pt x="2835651" y="0"/>
                </a:cubicBezTo>
                <a:cubicBezTo>
                  <a:pt x="3009011" y="-38919"/>
                  <a:pt x="3264114" y="36264"/>
                  <a:pt x="3444110" y="0"/>
                </a:cubicBezTo>
                <a:cubicBezTo>
                  <a:pt x="3504345" y="167898"/>
                  <a:pt x="3427911" y="291258"/>
                  <a:pt x="3444110" y="522611"/>
                </a:cubicBezTo>
                <a:cubicBezTo>
                  <a:pt x="3460309" y="753964"/>
                  <a:pt x="3431856" y="825215"/>
                  <a:pt x="3444110" y="1045222"/>
                </a:cubicBezTo>
                <a:cubicBezTo>
                  <a:pt x="3456364" y="1265229"/>
                  <a:pt x="3432793" y="1633475"/>
                  <a:pt x="3444110" y="1935596"/>
                </a:cubicBezTo>
                <a:cubicBezTo>
                  <a:pt x="3207277" y="1991817"/>
                  <a:pt x="3117882" y="1891252"/>
                  <a:pt x="2904533" y="1935596"/>
                </a:cubicBezTo>
                <a:cubicBezTo>
                  <a:pt x="2691184" y="1979940"/>
                  <a:pt x="2561369" y="1920077"/>
                  <a:pt x="2364956" y="1935596"/>
                </a:cubicBezTo>
                <a:cubicBezTo>
                  <a:pt x="2168543" y="1951115"/>
                  <a:pt x="2015570" y="1880339"/>
                  <a:pt x="1859819" y="1935596"/>
                </a:cubicBezTo>
                <a:cubicBezTo>
                  <a:pt x="1704068" y="1990853"/>
                  <a:pt x="1514162" y="1895921"/>
                  <a:pt x="1389124" y="1935596"/>
                </a:cubicBezTo>
                <a:cubicBezTo>
                  <a:pt x="1264087" y="1975271"/>
                  <a:pt x="1150959" y="1907950"/>
                  <a:pt x="918429" y="1935596"/>
                </a:cubicBezTo>
                <a:cubicBezTo>
                  <a:pt x="685899" y="1963242"/>
                  <a:pt x="195738" y="1851968"/>
                  <a:pt x="0" y="1935596"/>
                </a:cubicBezTo>
                <a:cubicBezTo>
                  <a:pt x="-49408" y="1775042"/>
                  <a:pt x="29098" y="1694379"/>
                  <a:pt x="0" y="1509765"/>
                </a:cubicBezTo>
                <a:cubicBezTo>
                  <a:pt x="-29098" y="1325151"/>
                  <a:pt x="59359" y="1147546"/>
                  <a:pt x="0" y="987154"/>
                </a:cubicBezTo>
                <a:cubicBezTo>
                  <a:pt x="-59359" y="826762"/>
                  <a:pt x="8539" y="699979"/>
                  <a:pt x="0" y="522611"/>
                </a:cubicBezTo>
                <a:cubicBezTo>
                  <a:pt x="-8539" y="345243"/>
                  <a:pt x="22091" y="250273"/>
                  <a:pt x="0" y="0"/>
                </a:cubicBezTo>
                <a:close/>
              </a:path>
              <a:path w="3444110" h="1935596" stroke="0" extrusionOk="0">
                <a:moveTo>
                  <a:pt x="0" y="0"/>
                </a:moveTo>
                <a:cubicBezTo>
                  <a:pt x="127794" y="-13223"/>
                  <a:pt x="347378" y="53053"/>
                  <a:pt x="608459" y="0"/>
                </a:cubicBezTo>
                <a:cubicBezTo>
                  <a:pt x="869540" y="-53053"/>
                  <a:pt x="937231" y="56559"/>
                  <a:pt x="1148037" y="0"/>
                </a:cubicBezTo>
                <a:cubicBezTo>
                  <a:pt x="1358843" y="-56559"/>
                  <a:pt x="1457485" y="19240"/>
                  <a:pt x="1653173" y="0"/>
                </a:cubicBezTo>
                <a:cubicBezTo>
                  <a:pt x="1848861" y="-19240"/>
                  <a:pt x="1987457" y="23733"/>
                  <a:pt x="2158309" y="0"/>
                </a:cubicBezTo>
                <a:cubicBezTo>
                  <a:pt x="2329161" y="-23733"/>
                  <a:pt x="2524648" y="51728"/>
                  <a:pt x="2663445" y="0"/>
                </a:cubicBezTo>
                <a:cubicBezTo>
                  <a:pt x="2802242" y="-51728"/>
                  <a:pt x="3112356" y="26817"/>
                  <a:pt x="3444110" y="0"/>
                </a:cubicBezTo>
                <a:cubicBezTo>
                  <a:pt x="3446618" y="203903"/>
                  <a:pt x="3395025" y="244693"/>
                  <a:pt x="3444110" y="464543"/>
                </a:cubicBezTo>
                <a:cubicBezTo>
                  <a:pt x="3493195" y="684393"/>
                  <a:pt x="3400975" y="749288"/>
                  <a:pt x="3444110" y="987154"/>
                </a:cubicBezTo>
                <a:cubicBezTo>
                  <a:pt x="3487245" y="1225020"/>
                  <a:pt x="3439058" y="1290816"/>
                  <a:pt x="3444110" y="1432341"/>
                </a:cubicBezTo>
                <a:cubicBezTo>
                  <a:pt x="3449162" y="1573866"/>
                  <a:pt x="3410539" y="1754031"/>
                  <a:pt x="3444110" y="1935596"/>
                </a:cubicBezTo>
                <a:cubicBezTo>
                  <a:pt x="3313329" y="1938629"/>
                  <a:pt x="3015522" y="1929257"/>
                  <a:pt x="2870092" y="1935596"/>
                </a:cubicBezTo>
                <a:cubicBezTo>
                  <a:pt x="2724662" y="1941935"/>
                  <a:pt x="2521623" y="1918063"/>
                  <a:pt x="2330514" y="1935596"/>
                </a:cubicBezTo>
                <a:cubicBezTo>
                  <a:pt x="2139405" y="1953129"/>
                  <a:pt x="1884887" y="1893568"/>
                  <a:pt x="1722055" y="1935596"/>
                </a:cubicBezTo>
                <a:cubicBezTo>
                  <a:pt x="1559223" y="1977624"/>
                  <a:pt x="1341055" y="1879678"/>
                  <a:pt x="1182478" y="1935596"/>
                </a:cubicBezTo>
                <a:cubicBezTo>
                  <a:pt x="1023901" y="1991514"/>
                  <a:pt x="819115" y="1927862"/>
                  <a:pt x="711783" y="1935596"/>
                </a:cubicBezTo>
                <a:cubicBezTo>
                  <a:pt x="604451" y="1943330"/>
                  <a:pt x="224622" y="1883559"/>
                  <a:pt x="0" y="1935596"/>
                </a:cubicBezTo>
                <a:cubicBezTo>
                  <a:pt x="-45898" y="1728566"/>
                  <a:pt x="20327" y="1629296"/>
                  <a:pt x="0" y="1509765"/>
                </a:cubicBezTo>
                <a:cubicBezTo>
                  <a:pt x="-20327" y="1390234"/>
                  <a:pt x="2024" y="1168218"/>
                  <a:pt x="0" y="1064578"/>
                </a:cubicBezTo>
                <a:cubicBezTo>
                  <a:pt x="-2024" y="960938"/>
                  <a:pt x="50521" y="751524"/>
                  <a:pt x="0" y="619391"/>
                </a:cubicBezTo>
                <a:cubicBezTo>
                  <a:pt x="-50521" y="487258"/>
                  <a:pt x="21635" y="26749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295404563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66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1BE7055-752C-D119-7659-144BCF17A8CD}"/>
              </a:ext>
            </a:extLst>
          </p:cNvPr>
          <p:cNvGrpSpPr/>
          <p:nvPr/>
        </p:nvGrpSpPr>
        <p:grpSpPr>
          <a:xfrm>
            <a:off x="381000" y="792521"/>
            <a:ext cx="6705600" cy="1081723"/>
            <a:chOff x="381000" y="792521"/>
            <a:chExt cx="6705600" cy="1081723"/>
          </a:xfrm>
        </p:grpSpPr>
        <p:sp>
          <p:nvSpPr>
            <p:cNvPr id="10" name="object 3">
              <a:extLst>
                <a:ext uri="{FF2B5EF4-FFF2-40B4-BE49-F238E27FC236}">
                  <a16:creationId xmlns:a16="http://schemas.microsoft.com/office/drawing/2014/main" id="{EC51703A-BA4B-64CB-7702-1D0DB626F0CC}"/>
                </a:ext>
              </a:extLst>
            </p:cNvPr>
            <p:cNvSpPr txBox="1"/>
            <p:nvPr/>
          </p:nvSpPr>
          <p:spPr>
            <a:xfrm>
              <a:off x="609600" y="1406167"/>
              <a:ext cx="4105275" cy="468077"/>
            </a:xfrm>
            <a:prstGeom prst="rect">
              <a:avLst/>
            </a:prstGeom>
          </p:spPr>
          <p:txBody>
            <a:bodyPr vert="horz" wrap="square" lIns="0" tIns="97790" rIns="0" bIns="0" rtlCol="0">
              <a:spAutoFit/>
            </a:bodyPr>
            <a:lstStyle/>
            <a:p>
              <a:pPr marL="469266" indent="-457200">
                <a:lnSpc>
                  <a:spcPct val="100000"/>
                </a:lnSpc>
                <a:spcBef>
                  <a:spcPts val="770"/>
                </a:spcBef>
                <a:buClr>
                  <a:srgbClr val="CC9900"/>
                </a:buClr>
                <a:buSzPct val="69642"/>
                <a:buFont typeface="宋体" panose="02010600030101010101" pitchFamily="2" charset="-122"/>
                <a:buChar char="-"/>
                <a:tabLst>
                  <a:tab pos="460375" algn="l"/>
                  <a:tab pos="461009" algn="l"/>
                </a:tabLst>
              </a:pPr>
              <a:r>
                <a:rPr sz="2400" spc="-5" dirty="0">
                  <a:solidFill>
                    <a:srgbClr val="292929"/>
                  </a:solidFill>
                  <a:latin typeface="SimSun"/>
                  <a:cs typeface="SimSun"/>
                </a:rPr>
                <a:t>正则表达式</a:t>
              </a:r>
              <a:r>
                <a:rPr sz="2400" spc="-15" dirty="0">
                  <a:solidFill>
                    <a:srgbClr val="292929"/>
                  </a:solidFill>
                  <a:latin typeface="SimSun"/>
                  <a:cs typeface="SimSun"/>
                </a:rPr>
                <a:t>：</a:t>
              </a:r>
              <a:r>
                <a:rPr sz="2400" spc="-5" dirty="0">
                  <a:solidFill>
                    <a:srgbClr val="292929"/>
                  </a:solidFill>
                  <a:latin typeface="Palatino Linotype"/>
                  <a:cs typeface="Palatino Linotype"/>
                </a:rPr>
                <a:t>(</a:t>
              </a:r>
              <a:r>
                <a:rPr sz="2400" i="1" spc="-5" dirty="0" err="1">
                  <a:solidFill>
                    <a:srgbClr val="29292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sz="2400" dirty="0" err="1">
                  <a:solidFill>
                    <a:srgbClr val="292929"/>
                  </a:solidFill>
                  <a:latin typeface="Palatino Linotype"/>
                  <a:cs typeface="Palatino Linotype"/>
                </a:rPr>
                <a:t>|</a:t>
              </a:r>
              <a:r>
                <a:rPr sz="2400" i="1" spc="-5" dirty="0" err="1">
                  <a:solidFill>
                    <a:srgbClr val="29292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sz="2400" spc="-5" dirty="0">
                  <a:solidFill>
                    <a:srgbClr val="292929"/>
                  </a:solidFill>
                  <a:latin typeface="Palatino Linotype"/>
                  <a:cs typeface="Palatino Linotype"/>
                </a:rPr>
                <a:t>)*</a:t>
              </a:r>
              <a:r>
                <a:rPr sz="2400" i="1" spc="-5" dirty="0">
                  <a:solidFill>
                    <a:srgbClr val="29292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abb</a:t>
              </a:r>
            </a:p>
          </p:txBody>
        </p:sp>
        <p:sp>
          <p:nvSpPr>
            <p:cNvPr id="11" name="object 3">
              <a:extLst>
                <a:ext uri="{FF2B5EF4-FFF2-40B4-BE49-F238E27FC236}">
                  <a16:creationId xmlns:a16="http://schemas.microsoft.com/office/drawing/2014/main" id="{D46BDA06-CB6E-8F6F-7452-A53CC1CB700B}"/>
                </a:ext>
              </a:extLst>
            </p:cNvPr>
            <p:cNvSpPr txBox="1"/>
            <p:nvPr/>
          </p:nvSpPr>
          <p:spPr>
            <a:xfrm>
              <a:off x="381000" y="792521"/>
              <a:ext cx="6705600" cy="532325"/>
            </a:xfrm>
            <a:prstGeom prst="rect">
              <a:avLst/>
            </a:prstGeom>
          </p:spPr>
          <p:txBody>
            <a:bodyPr vert="horz" wrap="square" lIns="0" tIns="100965" rIns="0" bIns="0" rtlCol="0">
              <a:spAutoFit/>
            </a:bodyPr>
            <a:lstStyle/>
            <a:p>
              <a:pPr marL="469266" indent="-457200">
                <a:lnSpc>
                  <a:spcPts val="3600"/>
                </a:lnSpc>
                <a:spcBef>
                  <a:spcPts val="795"/>
                </a:spcBef>
                <a:buClr>
                  <a:srgbClr val="CC9900"/>
                </a:buClr>
                <a:buSzPct val="69642"/>
                <a:buFont typeface="Wingdings" panose="05000000000000000000" pitchFamily="2" charset="2"/>
                <a:buChar char="l"/>
                <a:tabLst>
                  <a:tab pos="460375" algn="l"/>
                  <a:tab pos="461009" algn="l"/>
                </a:tabLst>
              </a:pPr>
              <a:r>
                <a:rPr lang="zh-CN" altLang="en-US"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例子</a:t>
              </a:r>
              <a:endParaRPr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object 3">
            <a:extLst>
              <a:ext uri="{FF2B5EF4-FFF2-40B4-BE49-F238E27FC236}">
                <a16:creationId xmlns:a16="http://schemas.microsoft.com/office/drawing/2014/main" id="{76CEE0A9-991B-FFB7-3FC1-A3936A4F011C}"/>
              </a:ext>
            </a:extLst>
          </p:cNvPr>
          <p:cNvSpPr txBox="1"/>
          <p:nvPr/>
        </p:nvSpPr>
        <p:spPr>
          <a:xfrm>
            <a:off x="873779" y="1867815"/>
            <a:ext cx="4105275" cy="437299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0375" indent="-448309">
              <a:lnSpc>
                <a:spcPct val="100000"/>
              </a:lnSpc>
              <a:spcBef>
                <a:spcPts val="95"/>
              </a:spcBef>
              <a:buClr>
                <a:srgbClr val="CC9900"/>
              </a:buClr>
              <a:buSzPct val="50000"/>
              <a:buChar char="•"/>
              <a:tabLst>
                <a:tab pos="460375" algn="l"/>
                <a:tab pos="461009" algn="l"/>
              </a:tabLst>
            </a:pPr>
            <a:r>
              <a:rPr lang="en-US" sz="2200" spc="-5" dirty="0">
                <a:solidFill>
                  <a:srgbClr val="292929"/>
                </a:solidFill>
                <a:latin typeface="Palatino Linotype"/>
                <a:cs typeface="Palatino Linotype"/>
              </a:rPr>
              <a:t>(</a:t>
            </a:r>
            <a:r>
              <a:rPr lang="en-US" sz="2200" i="1" spc="-5" dirty="0" err="1">
                <a:solidFill>
                  <a:srgbClr val="292929"/>
                </a:solidFill>
                <a:latin typeface="Palatino Linotype"/>
                <a:cs typeface="Palatino Linotype"/>
              </a:rPr>
              <a:t>a</a:t>
            </a:r>
            <a:r>
              <a:rPr lang="en-US" sz="2200" spc="-5" dirty="0" err="1">
                <a:solidFill>
                  <a:srgbClr val="292929"/>
                </a:solidFill>
                <a:latin typeface="Palatino Linotype"/>
                <a:cs typeface="Palatino Linotype"/>
              </a:rPr>
              <a:t>|</a:t>
            </a:r>
            <a:r>
              <a:rPr lang="en-US" sz="2200" i="1" spc="-5" dirty="0" err="1">
                <a:solidFill>
                  <a:srgbClr val="292929"/>
                </a:solidFill>
                <a:latin typeface="Palatino Linotype"/>
                <a:cs typeface="Palatino Linotype"/>
              </a:rPr>
              <a:t>b</a:t>
            </a:r>
            <a:r>
              <a:rPr lang="en-US" sz="2200" spc="-5" dirty="0">
                <a:solidFill>
                  <a:srgbClr val="292929"/>
                </a:solidFill>
                <a:latin typeface="Palatino Linotype"/>
                <a:cs typeface="Palatino Linotype"/>
              </a:rPr>
              <a:t>)*</a:t>
            </a:r>
            <a:r>
              <a:rPr lang="en-US" sz="2200" i="1" spc="-5" dirty="0">
                <a:solidFill>
                  <a:srgbClr val="292929"/>
                </a:solidFill>
                <a:latin typeface="Palatino Linotype"/>
                <a:cs typeface="Palatino Linotype"/>
              </a:rPr>
              <a:t>a</a:t>
            </a:r>
            <a:r>
              <a:rPr lang="zh-CN" altLang="en-US" sz="2200" spc="-5" dirty="0">
                <a:solidFill>
                  <a:srgbClr val="292929"/>
                </a:solidFill>
                <a:latin typeface="SimSun"/>
                <a:cs typeface="SimSun"/>
              </a:rPr>
              <a:t>的</a:t>
            </a:r>
            <a:r>
              <a:rPr lang="en-US" sz="2200" spc="-5" dirty="0">
                <a:solidFill>
                  <a:srgbClr val="292929"/>
                </a:solidFill>
                <a:latin typeface="Palatino Linotype"/>
                <a:cs typeface="Palatino Linotype"/>
              </a:rPr>
              <a:t>NFA</a:t>
            </a:r>
            <a:endParaRPr lang="en-US" sz="2200" dirty="0">
              <a:latin typeface="Palatino Linotype"/>
              <a:cs typeface="Palatino Linotype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0B3CF55-259D-7C9F-0419-E04FD8EB8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659" y="1212454"/>
            <a:ext cx="3204916" cy="1689632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DFE6081-5BC9-13BB-2479-61FF3DD7F3DC}"/>
              </a:ext>
            </a:extLst>
          </p:cNvPr>
          <p:cNvGrpSpPr/>
          <p:nvPr/>
        </p:nvGrpSpPr>
        <p:grpSpPr>
          <a:xfrm>
            <a:off x="5562600" y="3124200"/>
            <a:ext cx="3444110" cy="679240"/>
            <a:chOff x="5617062" y="3293253"/>
            <a:chExt cx="3444110" cy="6792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E5A3DED-4AC4-C7DB-2204-6EA022A33E9D}"/>
                </a:ext>
              </a:extLst>
            </p:cNvPr>
            <p:cNvSpPr/>
            <p:nvPr/>
          </p:nvSpPr>
          <p:spPr>
            <a:xfrm>
              <a:off x="5617062" y="3293253"/>
              <a:ext cx="3444110" cy="679240"/>
            </a:xfrm>
            <a:custGeom>
              <a:avLst/>
              <a:gdLst>
                <a:gd name="connsiteX0" fmla="*/ 0 w 3444110"/>
                <a:gd name="connsiteY0" fmla="*/ 0 h 679240"/>
                <a:gd name="connsiteX1" fmla="*/ 470695 w 3444110"/>
                <a:gd name="connsiteY1" fmla="*/ 0 h 679240"/>
                <a:gd name="connsiteX2" fmla="*/ 1010272 w 3444110"/>
                <a:gd name="connsiteY2" fmla="*/ 0 h 679240"/>
                <a:gd name="connsiteX3" fmla="*/ 1584291 w 3444110"/>
                <a:gd name="connsiteY3" fmla="*/ 0 h 679240"/>
                <a:gd name="connsiteX4" fmla="*/ 2227191 w 3444110"/>
                <a:gd name="connsiteY4" fmla="*/ 0 h 679240"/>
                <a:gd name="connsiteX5" fmla="*/ 2801209 w 3444110"/>
                <a:gd name="connsiteY5" fmla="*/ 0 h 679240"/>
                <a:gd name="connsiteX6" fmla="*/ 3444110 w 3444110"/>
                <a:gd name="connsiteY6" fmla="*/ 0 h 679240"/>
                <a:gd name="connsiteX7" fmla="*/ 3444110 w 3444110"/>
                <a:gd name="connsiteY7" fmla="*/ 339620 h 679240"/>
                <a:gd name="connsiteX8" fmla="*/ 3444110 w 3444110"/>
                <a:gd name="connsiteY8" fmla="*/ 679240 h 679240"/>
                <a:gd name="connsiteX9" fmla="*/ 2973415 w 3444110"/>
                <a:gd name="connsiteY9" fmla="*/ 679240 h 679240"/>
                <a:gd name="connsiteX10" fmla="*/ 2502720 w 3444110"/>
                <a:gd name="connsiteY10" fmla="*/ 679240 h 679240"/>
                <a:gd name="connsiteX11" fmla="*/ 1997584 w 3444110"/>
                <a:gd name="connsiteY11" fmla="*/ 679240 h 679240"/>
                <a:gd name="connsiteX12" fmla="*/ 1423565 w 3444110"/>
                <a:gd name="connsiteY12" fmla="*/ 679240 h 679240"/>
                <a:gd name="connsiteX13" fmla="*/ 883988 w 3444110"/>
                <a:gd name="connsiteY13" fmla="*/ 679240 h 679240"/>
                <a:gd name="connsiteX14" fmla="*/ 0 w 3444110"/>
                <a:gd name="connsiteY14" fmla="*/ 679240 h 679240"/>
                <a:gd name="connsiteX15" fmla="*/ 0 w 3444110"/>
                <a:gd name="connsiteY15" fmla="*/ 346412 h 679240"/>
                <a:gd name="connsiteX16" fmla="*/ 0 w 3444110"/>
                <a:gd name="connsiteY16" fmla="*/ 0 h 67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44110" h="679240" fill="none" extrusionOk="0">
                  <a:moveTo>
                    <a:pt x="0" y="0"/>
                  </a:moveTo>
                  <a:cubicBezTo>
                    <a:pt x="210139" y="-43096"/>
                    <a:pt x="301368" y="23393"/>
                    <a:pt x="470695" y="0"/>
                  </a:cubicBezTo>
                  <a:cubicBezTo>
                    <a:pt x="640023" y="-23393"/>
                    <a:pt x="799823" y="50978"/>
                    <a:pt x="1010272" y="0"/>
                  </a:cubicBezTo>
                  <a:cubicBezTo>
                    <a:pt x="1220721" y="-50978"/>
                    <a:pt x="1406267" y="11997"/>
                    <a:pt x="1584291" y="0"/>
                  </a:cubicBezTo>
                  <a:cubicBezTo>
                    <a:pt x="1762315" y="-11997"/>
                    <a:pt x="2070077" y="17623"/>
                    <a:pt x="2227191" y="0"/>
                  </a:cubicBezTo>
                  <a:cubicBezTo>
                    <a:pt x="2384305" y="-17623"/>
                    <a:pt x="2686050" y="25630"/>
                    <a:pt x="2801209" y="0"/>
                  </a:cubicBezTo>
                  <a:cubicBezTo>
                    <a:pt x="2916368" y="-25630"/>
                    <a:pt x="3196387" y="64971"/>
                    <a:pt x="3444110" y="0"/>
                  </a:cubicBezTo>
                  <a:cubicBezTo>
                    <a:pt x="3451864" y="150879"/>
                    <a:pt x="3433943" y="262158"/>
                    <a:pt x="3444110" y="339620"/>
                  </a:cubicBezTo>
                  <a:cubicBezTo>
                    <a:pt x="3454277" y="417082"/>
                    <a:pt x="3422958" y="530330"/>
                    <a:pt x="3444110" y="679240"/>
                  </a:cubicBezTo>
                  <a:cubicBezTo>
                    <a:pt x="3228655" y="705525"/>
                    <a:pt x="3145308" y="669588"/>
                    <a:pt x="2973415" y="679240"/>
                  </a:cubicBezTo>
                  <a:cubicBezTo>
                    <a:pt x="2801523" y="688892"/>
                    <a:pt x="2660351" y="637057"/>
                    <a:pt x="2502720" y="679240"/>
                  </a:cubicBezTo>
                  <a:cubicBezTo>
                    <a:pt x="2345090" y="721423"/>
                    <a:pt x="2235767" y="676006"/>
                    <a:pt x="1997584" y="679240"/>
                  </a:cubicBezTo>
                  <a:cubicBezTo>
                    <a:pt x="1759401" y="682474"/>
                    <a:pt x="1610667" y="674736"/>
                    <a:pt x="1423565" y="679240"/>
                  </a:cubicBezTo>
                  <a:cubicBezTo>
                    <a:pt x="1236463" y="683744"/>
                    <a:pt x="1018786" y="663065"/>
                    <a:pt x="883988" y="679240"/>
                  </a:cubicBezTo>
                  <a:cubicBezTo>
                    <a:pt x="749190" y="695415"/>
                    <a:pt x="386905" y="611582"/>
                    <a:pt x="0" y="679240"/>
                  </a:cubicBezTo>
                  <a:cubicBezTo>
                    <a:pt x="-4416" y="578452"/>
                    <a:pt x="4425" y="489845"/>
                    <a:pt x="0" y="346412"/>
                  </a:cubicBezTo>
                  <a:cubicBezTo>
                    <a:pt x="-4425" y="202979"/>
                    <a:pt x="3148" y="95601"/>
                    <a:pt x="0" y="0"/>
                  </a:cubicBezTo>
                  <a:close/>
                </a:path>
                <a:path w="3444110" h="679240" stroke="0" extrusionOk="0">
                  <a:moveTo>
                    <a:pt x="0" y="0"/>
                  </a:moveTo>
                  <a:cubicBezTo>
                    <a:pt x="127794" y="-13223"/>
                    <a:pt x="347378" y="53053"/>
                    <a:pt x="608459" y="0"/>
                  </a:cubicBezTo>
                  <a:cubicBezTo>
                    <a:pt x="869540" y="-53053"/>
                    <a:pt x="937231" y="56559"/>
                    <a:pt x="1148037" y="0"/>
                  </a:cubicBezTo>
                  <a:cubicBezTo>
                    <a:pt x="1358843" y="-56559"/>
                    <a:pt x="1457485" y="19240"/>
                    <a:pt x="1653173" y="0"/>
                  </a:cubicBezTo>
                  <a:cubicBezTo>
                    <a:pt x="1848861" y="-19240"/>
                    <a:pt x="1987457" y="23733"/>
                    <a:pt x="2158309" y="0"/>
                  </a:cubicBezTo>
                  <a:cubicBezTo>
                    <a:pt x="2329161" y="-23733"/>
                    <a:pt x="2524648" y="51728"/>
                    <a:pt x="2663445" y="0"/>
                  </a:cubicBezTo>
                  <a:cubicBezTo>
                    <a:pt x="2802242" y="-51728"/>
                    <a:pt x="3112356" y="26817"/>
                    <a:pt x="3444110" y="0"/>
                  </a:cubicBezTo>
                  <a:cubicBezTo>
                    <a:pt x="3452688" y="66746"/>
                    <a:pt x="3406732" y="204743"/>
                    <a:pt x="3444110" y="332828"/>
                  </a:cubicBezTo>
                  <a:cubicBezTo>
                    <a:pt x="3481488" y="460913"/>
                    <a:pt x="3435700" y="605904"/>
                    <a:pt x="3444110" y="679240"/>
                  </a:cubicBezTo>
                  <a:cubicBezTo>
                    <a:pt x="3335066" y="719346"/>
                    <a:pt x="3161684" y="667609"/>
                    <a:pt x="2938974" y="679240"/>
                  </a:cubicBezTo>
                  <a:cubicBezTo>
                    <a:pt x="2716264" y="690871"/>
                    <a:pt x="2511398" y="643235"/>
                    <a:pt x="2330514" y="679240"/>
                  </a:cubicBezTo>
                  <a:cubicBezTo>
                    <a:pt x="2149630" y="715245"/>
                    <a:pt x="2021654" y="653307"/>
                    <a:pt x="1722055" y="679240"/>
                  </a:cubicBezTo>
                  <a:cubicBezTo>
                    <a:pt x="1422456" y="705173"/>
                    <a:pt x="1372078" y="654403"/>
                    <a:pt x="1182478" y="679240"/>
                  </a:cubicBezTo>
                  <a:cubicBezTo>
                    <a:pt x="992878" y="704077"/>
                    <a:pt x="739054" y="638323"/>
                    <a:pt x="574018" y="679240"/>
                  </a:cubicBezTo>
                  <a:cubicBezTo>
                    <a:pt x="408982" y="720157"/>
                    <a:pt x="203343" y="666896"/>
                    <a:pt x="0" y="679240"/>
                  </a:cubicBezTo>
                  <a:cubicBezTo>
                    <a:pt x="-36410" y="540122"/>
                    <a:pt x="19150" y="451177"/>
                    <a:pt x="0" y="359997"/>
                  </a:cubicBezTo>
                  <a:cubicBezTo>
                    <a:pt x="-19150" y="268817"/>
                    <a:pt x="34645" y="85259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95404563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510511C-7327-E4D2-F2A9-1520C3B1A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9400" y="3426932"/>
              <a:ext cx="1794013" cy="459268"/>
            </a:xfrm>
            <a:prstGeom prst="rect">
              <a:avLst/>
            </a:prstGeom>
          </p:spPr>
        </p:pic>
      </p:grp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4CB515E-6848-70E6-9ED9-367BBC3988F9}"/>
              </a:ext>
            </a:extLst>
          </p:cNvPr>
          <p:cNvCxnSpPr>
            <a:cxnSpLocks/>
          </p:cNvCxnSpPr>
          <p:nvPr/>
        </p:nvCxnSpPr>
        <p:spPr>
          <a:xfrm>
            <a:off x="4767488" y="3398774"/>
            <a:ext cx="2351315" cy="1436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4654BA01-1263-6DB2-A7C5-60A367A8A6B8}"/>
              </a:ext>
            </a:extLst>
          </p:cNvPr>
          <p:cNvCxnSpPr>
            <a:cxnSpLocks/>
          </p:cNvCxnSpPr>
          <p:nvPr/>
        </p:nvCxnSpPr>
        <p:spPr>
          <a:xfrm>
            <a:off x="7113180" y="4846321"/>
            <a:ext cx="0" cy="1889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B746028-6A16-3944-D54C-815AC34E81F9}"/>
              </a:ext>
            </a:extLst>
          </p:cNvPr>
          <p:cNvCxnSpPr>
            <a:cxnSpLocks/>
          </p:cNvCxnSpPr>
          <p:nvPr/>
        </p:nvCxnSpPr>
        <p:spPr>
          <a:xfrm>
            <a:off x="228600" y="3414722"/>
            <a:ext cx="45654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46843FC7-76FD-493A-314E-D82F88BF241C}"/>
              </a:ext>
            </a:extLst>
          </p:cNvPr>
          <p:cNvCxnSpPr>
            <a:cxnSpLocks/>
          </p:cNvCxnSpPr>
          <p:nvPr/>
        </p:nvCxnSpPr>
        <p:spPr>
          <a:xfrm>
            <a:off x="228600" y="3429000"/>
            <a:ext cx="0" cy="3301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A0106B57-A81C-A1F0-8F95-BA65E9DBB8D4}"/>
              </a:ext>
            </a:extLst>
          </p:cNvPr>
          <p:cNvCxnSpPr>
            <a:cxnSpLocks/>
          </p:cNvCxnSpPr>
          <p:nvPr/>
        </p:nvCxnSpPr>
        <p:spPr>
          <a:xfrm>
            <a:off x="228600" y="6737498"/>
            <a:ext cx="68845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bject 2">
            <a:extLst>
              <a:ext uri="{FF2B5EF4-FFF2-40B4-BE49-F238E27FC236}">
                <a16:creationId xmlns:a16="http://schemas.microsoft.com/office/drawing/2014/main" id="{9147E7C8-3968-9B6A-AF79-E9A15D9365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6864581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RE⟹NFA(Thompson</a:t>
            </a:r>
            <a:r>
              <a:rPr lang="zh-CN" altLang="en-US" spc="-5" dirty="0">
                <a:solidFill>
                  <a:schemeClr val="bg1"/>
                </a:solidFill>
              </a:rPr>
              <a:t>算法</a:t>
            </a:r>
            <a:r>
              <a:rPr lang="en-US" altLang="zh-CN" spc="-5" dirty="0">
                <a:solidFill>
                  <a:schemeClr val="bg1"/>
                </a:solidFill>
              </a:rPr>
              <a:t>)</a:t>
            </a:r>
            <a:endParaRPr spc="-10" dirty="0">
              <a:solidFill>
                <a:schemeClr val="bg1"/>
              </a:solidFill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35916393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9A08E9C-C258-C8AB-AB8A-284AA8C1A606}"/>
              </a:ext>
            </a:extLst>
          </p:cNvPr>
          <p:cNvSpPr/>
          <p:nvPr/>
        </p:nvSpPr>
        <p:spPr>
          <a:xfrm>
            <a:off x="370703" y="2965622"/>
            <a:ext cx="8550875" cy="3484605"/>
          </a:xfrm>
          <a:custGeom>
            <a:avLst/>
            <a:gdLst>
              <a:gd name="connsiteX0" fmla="*/ 0 w 8550875"/>
              <a:gd name="connsiteY0" fmla="*/ 0 h 3484605"/>
              <a:gd name="connsiteX1" fmla="*/ 572251 w 8550875"/>
              <a:gd name="connsiteY1" fmla="*/ 0 h 3484605"/>
              <a:gd name="connsiteX2" fmla="*/ 1144502 w 8550875"/>
              <a:gd name="connsiteY2" fmla="*/ 0 h 3484605"/>
              <a:gd name="connsiteX3" fmla="*/ 1716753 w 8550875"/>
              <a:gd name="connsiteY3" fmla="*/ 0 h 3484605"/>
              <a:gd name="connsiteX4" fmla="*/ 2374512 w 8550875"/>
              <a:gd name="connsiteY4" fmla="*/ 0 h 3484605"/>
              <a:gd name="connsiteX5" fmla="*/ 2775746 w 8550875"/>
              <a:gd name="connsiteY5" fmla="*/ 0 h 3484605"/>
              <a:gd name="connsiteX6" fmla="*/ 3604523 w 8550875"/>
              <a:gd name="connsiteY6" fmla="*/ 0 h 3484605"/>
              <a:gd name="connsiteX7" fmla="*/ 4176774 w 8550875"/>
              <a:gd name="connsiteY7" fmla="*/ 0 h 3484605"/>
              <a:gd name="connsiteX8" fmla="*/ 4749024 w 8550875"/>
              <a:gd name="connsiteY8" fmla="*/ 0 h 3484605"/>
              <a:gd name="connsiteX9" fmla="*/ 5492293 w 8550875"/>
              <a:gd name="connsiteY9" fmla="*/ 0 h 3484605"/>
              <a:gd name="connsiteX10" fmla="*/ 6150052 w 8550875"/>
              <a:gd name="connsiteY10" fmla="*/ 0 h 3484605"/>
              <a:gd name="connsiteX11" fmla="*/ 6636795 w 8550875"/>
              <a:gd name="connsiteY11" fmla="*/ 0 h 3484605"/>
              <a:gd name="connsiteX12" fmla="*/ 7465572 w 8550875"/>
              <a:gd name="connsiteY12" fmla="*/ 0 h 3484605"/>
              <a:gd name="connsiteX13" fmla="*/ 8550875 w 8550875"/>
              <a:gd name="connsiteY13" fmla="*/ 0 h 3484605"/>
              <a:gd name="connsiteX14" fmla="*/ 8550875 w 8550875"/>
              <a:gd name="connsiteY14" fmla="*/ 731767 h 3484605"/>
              <a:gd name="connsiteX15" fmla="*/ 8550875 w 8550875"/>
              <a:gd name="connsiteY15" fmla="*/ 1498380 h 3484605"/>
              <a:gd name="connsiteX16" fmla="*/ 8550875 w 8550875"/>
              <a:gd name="connsiteY16" fmla="*/ 2090763 h 3484605"/>
              <a:gd name="connsiteX17" fmla="*/ 8550875 w 8550875"/>
              <a:gd name="connsiteY17" fmla="*/ 2683146 h 3484605"/>
              <a:gd name="connsiteX18" fmla="*/ 8550875 w 8550875"/>
              <a:gd name="connsiteY18" fmla="*/ 3484605 h 3484605"/>
              <a:gd name="connsiteX19" fmla="*/ 7978624 w 8550875"/>
              <a:gd name="connsiteY19" fmla="*/ 3484605 h 3484605"/>
              <a:gd name="connsiteX20" fmla="*/ 7406373 w 8550875"/>
              <a:gd name="connsiteY20" fmla="*/ 3484605 h 3484605"/>
              <a:gd name="connsiteX21" fmla="*/ 7005140 w 8550875"/>
              <a:gd name="connsiteY21" fmla="*/ 3484605 h 3484605"/>
              <a:gd name="connsiteX22" fmla="*/ 6176363 w 8550875"/>
              <a:gd name="connsiteY22" fmla="*/ 3484605 h 3484605"/>
              <a:gd name="connsiteX23" fmla="*/ 5604112 w 8550875"/>
              <a:gd name="connsiteY23" fmla="*/ 3484605 h 3484605"/>
              <a:gd name="connsiteX24" fmla="*/ 4860844 w 8550875"/>
              <a:gd name="connsiteY24" fmla="*/ 3484605 h 3484605"/>
              <a:gd name="connsiteX25" fmla="*/ 4288593 w 8550875"/>
              <a:gd name="connsiteY25" fmla="*/ 3484605 h 3484605"/>
              <a:gd name="connsiteX26" fmla="*/ 3459816 w 8550875"/>
              <a:gd name="connsiteY26" fmla="*/ 3484605 h 3484605"/>
              <a:gd name="connsiteX27" fmla="*/ 2802056 w 8550875"/>
              <a:gd name="connsiteY27" fmla="*/ 3484605 h 3484605"/>
              <a:gd name="connsiteX28" fmla="*/ 2229805 w 8550875"/>
              <a:gd name="connsiteY28" fmla="*/ 3484605 h 3484605"/>
              <a:gd name="connsiteX29" fmla="*/ 1401028 w 8550875"/>
              <a:gd name="connsiteY29" fmla="*/ 3484605 h 3484605"/>
              <a:gd name="connsiteX30" fmla="*/ 743268 w 8550875"/>
              <a:gd name="connsiteY30" fmla="*/ 3484605 h 3484605"/>
              <a:gd name="connsiteX31" fmla="*/ 0 w 8550875"/>
              <a:gd name="connsiteY31" fmla="*/ 3484605 h 3484605"/>
              <a:gd name="connsiteX32" fmla="*/ 0 w 8550875"/>
              <a:gd name="connsiteY32" fmla="*/ 2752838 h 3484605"/>
              <a:gd name="connsiteX33" fmla="*/ 0 w 8550875"/>
              <a:gd name="connsiteY33" fmla="*/ 2055917 h 3484605"/>
              <a:gd name="connsiteX34" fmla="*/ 0 w 8550875"/>
              <a:gd name="connsiteY34" fmla="*/ 1358996 h 3484605"/>
              <a:gd name="connsiteX35" fmla="*/ 0 w 8550875"/>
              <a:gd name="connsiteY35" fmla="*/ 662075 h 3484605"/>
              <a:gd name="connsiteX36" fmla="*/ 0 w 8550875"/>
              <a:gd name="connsiteY36" fmla="*/ 0 h 348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550875" h="3484605" fill="none" extrusionOk="0">
                <a:moveTo>
                  <a:pt x="0" y="0"/>
                </a:moveTo>
                <a:cubicBezTo>
                  <a:pt x="225717" y="23573"/>
                  <a:pt x="406182" y="23652"/>
                  <a:pt x="572251" y="0"/>
                </a:cubicBezTo>
                <a:cubicBezTo>
                  <a:pt x="738320" y="-23652"/>
                  <a:pt x="924899" y="16056"/>
                  <a:pt x="1144502" y="0"/>
                </a:cubicBezTo>
                <a:cubicBezTo>
                  <a:pt x="1364105" y="-16056"/>
                  <a:pt x="1488321" y="-795"/>
                  <a:pt x="1716753" y="0"/>
                </a:cubicBezTo>
                <a:cubicBezTo>
                  <a:pt x="1945185" y="795"/>
                  <a:pt x="2172190" y="-11261"/>
                  <a:pt x="2374512" y="0"/>
                </a:cubicBezTo>
                <a:cubicBezTo>
                  <a:pt x="2576834" y="11261"/>
                  <a:pt x="2637953" y="-4715"/>
                  <a:pt x="2775746" y="0"/>
                </a:cubicBezTo>
                <a:cubicBezTo>
                  <a:pt x="2913539" y="4715"/>
                  <a:pt x="3362848" y="24935"/>
                  <a:pt x="3604523" y="0"/>
                </a:cubicBezTo>
                <a:cubicBezTo>
                  <a:pt x="3846198" y="-24935"/>
                  <a:pt x="3893452" y="1665"/>
                  <a:pt x="4176774" y="0"/>
                </a:cubicBezTo>
                <a:cubicBezTo>
                  <a:pt x="4460096" y="-1665"/>
                  <a:pt x="4534122" y="-19590"/>
                  <a:pt x="4749024" y="0"/>
                </a:cubicBezTo>
                <a:cubicBezTo>
                  <a:pt x="4963926" y="19590"/>
                  <a:pt x="5157383" y="10193"/>
                  <a:pt x="5492293" y="0"/>
                </a:cubicBezTo>
                <a:cubicBezTo>
                  <a:pt x="5827203" y="-10193"/>
                  <a:pt x="5946259" y="4952"/>
                  <a:pt x="6150052" y="0"/>
                </a:cubicBezTo>
                <a:cubicBezTo>
                  <a:pt x="6353845" y="-4952"/>
                  <a:pt x="6479835" y="16336"/>
                  <a:pt x="6636795" y="0"/>
                </a:cubicBezTo>
                <a:cubicBezTo>
                  <a:pt x="6793755" y="-16336"/>
                  <a:pt x="7136810" y="-22305"/>
                  <a:pt x="7465572" y="0"/>
                </a:cubicBezTo>
                <a:cubicBezTo>
                  <a:pt x="7794334" y="22305"/>
                  <a:pt x="8137933" y="-12172"/>
                  <a:pt x="8550875" y="0"/>
                </a:cubicBezTo>
                <a:cubicBezTo>
                  <a:pt x="8518538" y="201245"/>
                  <a:pt x="8545285" y="366886"/>
                  <a:pt x="8550875" y="731767"/>
                </a:cubicBezTo>
                <a:cubicBezTo>
                  <a:pt x="8556465" y="1096648"/>
                  <a:pt x="8517685" y="1145872"/>
                  <a:pt x="8550875" y="1498380"/>
                </a:cubicBezTo>
                <a:cubicBezTo>
                  <a:pt x="8584065" y="1850888"/>
                  <a:pt x="8557776" y="1881304"/>
                  <a:pt x="8550875" y="2090763"/>
                </a:cubicBezTo>
                <a:cubicBezTo>
                  <a:pt x="8543974" y="2300222"/>
                  <a:pt x="8556961" y="2435911"/>
                  <a:pt x="8550875" y="2683146"/>
                </a:cubicBezTo>
                <a:cubicBezTo>
                  <a:pt x="8544789" y="2930381"/>
                  <a:pt x="8519719" y="3162322"/>
                  <a:pt x="8550875" y="3484605"/>
                </a:cubicBezTo>
                <a:cubicBezTo>
                  <a:pt x="8373925" y="3476099"/>
                  <a:pt x="8182769" y="3500715"/>
                  <a:pt x="7978624" y="3484605"/>
                </a:cubicBezTo>
                <a:cubicBezTo>
                  <a:pt x="7774479" y="3468495"/>
                  <a:pt x="7620297" y="3503231"/>
                  <a:pt x="7406373" y="3484605"/>
                </a:cubicBezTo>
                <a:cubicBezTo>
                  <a:pt x="7192449" y="3465979"/>
                  <a:pt x="7145965" y="3481287"/>
                  <a:pt x="7005140" y="3484605"/>
                </a:cubicBezTo>
                <a:cubicBezTo>
                  <a:pt x="6864315" y="3487923"/>
                  <a:pt x="6449193" y="3483920"/>
                  <a:pt x="6176363" y="3484605"/>
                </a:cubicBezTo>
                <a:cubicBezTo>
                  <a:pt x="5903533" y="3485290"/>
                  <a:pt x="5842071" y="3473544"/>
                  <a:pt x="5604112" y="3484605"/>
                </a:cubicBezTo>
                <a:cubicBezTo>
                  <a:pt x="5366153" y="3495666"/>
                  <a:pt x="5138775" y="3492619"/>
                  <a:pt x="4860844" y="3484605"/>
                </a:cubicBezTo>
                <a:cubicBezTo>
                  <a:pt x="4582913" y="3476591"/>
                  <a:pt x="4568692" y="3462593"/>
                  <a:pt x="4288593" y="3484605"/>
                </a:cubicBezTo>
                <a:cubicBezTo>
                  <a:pt x="4008494" y="3506617"/>
                  <a:pt x="3834512" y="3502716"/>
                  <a:pt x="3459816" y="3484605"/>
                </a:cubicBezTo>
                <a:cubicBezTo>
                  <a:pt x="3085120" y="3466494"/>
                  <a:pt x="3106896" y="3487758"/>
                  <a:pt x="2802056" y="3484605"/>
                </a:cubicBezTo>
                <a:cubicBezTo>
                  <a:pt x="2497216" y="3481452"/>
                  <a:pt x="2504123" y="3474405"/>
                  <a:pt x="2229805" y="3484605"/>
                </a:cubicBezTo>
                <a:cubicBezTo>
                  <a:pt x="1955487" y="3494805"/>
                  <a:pt x="1688679" y="3480291"/>
                  <a:pt x="1401028" y="3484605"/>
                </a:cubicBezTo>
                <a:cubicBezTo>
                  <a:pt x="1113377" y="3488919"/>
                  <a:pt x="907784" y="3461516"/>
                  <a:pt x="743268" y="3484605"/>
                </a:cubicBezTo>
                <a:cubicBezTo>
                  <a:pt x="578752" y="3507694"/>
                  <a:pt x="301923" y="3519068"/>
                  <a:pt x="0" y="3484605"/>
                </a:cubicBezTo>
                <a:cubicBezTo>
                  <a:pt x="33217" y="3231155"/>
                  <a:pt x="18884" y="3101405"/>
                  <a:pt x="0" y="2752838"/>
                </a:cubicBezTo>
                <a:cubicBezTo>
                  <a:pt x="-18884" y="2404271"/>
                  <a:pt x="-5792" y="2266094"/>
                  <a:pt x="0" y="2055917"/>
                </a:cubicBezTo>
                <a:cubicBezTo>
                  <a:pt x="5792" y="1845740"/>
                  <a:pt x="-18864" y="1612547"/>
                  <a:pt x="0" y="1358996"/>
                </a:cubicBezTo>
                <a:cubicBezTo>
                  <a:pt x="18864" y="1105445"/>
                  <a:pt x="-22537" y="870675"/>
                  <a:pt x="0" y="662075"/>
                </a:cubicBezTo>
                <a:cubicBezTo>
                  <a:pt x="22537" y="453475"/>
                  <a:pt x="-21624" y="270974"/>
                  <a:pt x="0" y="0"/>
                </a:cubicBezTo>
                <a:close/>
              </a:path>
              <a:path w="8550875" h="3484605" stroke="0" extrusionOk="0">
                <a:moveTo>
                  <a:pt x="0" y="0"/>
                </a:moveTo>
                <a:cubicBezTo>
                  <a:pt x="215673" y="8739"/>
                  <a:pt x="307322" y="-4023"/>
                  <a:pt x="486742" y="0"/>
                </a:cubicBezTo>
                <a:cubicBezTo>
                  <a:pt x="666162" y="4023"/>
                  <a:pt x="716688" y="15351"/>
                  <a:pt x="887975" y="0"/>
                </a:cubicBezTo>
                <a:cubicBezTo>
                  <a:pt x="1059262" y="-15351"/>
                  <a:pt x="1264639" y="19595"/>
                  <a:pt x="1631244" y="0"/>
                </a:cubicBezTo>
                <a:cubicBezTo>
                  <a:pt x="1997849" y="-19595"/>
                  <a:pt x="2188019" y="39831"/>
                  <a:pt x="2460021" y="0"/>
                </a:cubicBezTo>
                <a:cubicBezTo>
                  <a:pt x="2732023" y="-39831"/>
                  <a:pt x="2946876" y="-27132"/>
                  <a:pt x="3288798" y="0"/>
                </a:cubicBezTo>
                <a:cubicBezTo>
                  <a:pt x="3630720" y="27132"/>
                  <a:pt x="3689415" y="-7511"/>
                  <a:pt x="3861049" y="0"/>
                </a:cubicBezTo>
                <a:cubicBezTo>
                  <a:pt x="4032683" y="7511"/>
                  <a:pt x="4136116" y="-9321"/>
                  <a:pt x="4347791" y="0"/>
                </a:cubicBezTo>
                <a:cubicBezTo>
                  <a:pt x="4559466" y="9321"/>
                  <a:pt x="4780404" y="21608"/>
                  <a:pt x="5091059" y="0"/>
                </a:cubicBezTo>
                <a:cubicBezTo>
                  <a:pt x="5401714" y="-21608"/>
                  <a:pt x="5421471" y="13691"/>
                  <a:pt x="5577802" y="0"/>
                </a:cubicBezTo>
                <a:cubicBezTo>
                  <a:pt x="5734133" y="-13691"/>
                  <a:pt x="6085115" y="-23390"/>
                  <a:pt x="6235561" y="0"/>
                </a:cubicBezTo>
                <a:cubicBezTo>
                  <a:pt x="6386007" y="23390"/>
                  <a:pt x="6819805" y="-776"/>
                  <a:pt x="6978830" y="0"/>
                </a:cubicBezTo>
                <a:cubicBezTo>
                  <a:pt x="7137855" y="776"/>
                  <a:pt x="7593338" y="-33609"/>
                  <a:pt x="7807607" y="0"/>
                </a:cubicBezTo>
                <a:cubicBezTo>
                  <a:pt x="8021876" y="33609"/>
                  <a:pt x="8194426" y="-33242"/>
                  <a:pt x="8550875" y="0"/>
                </a:cubicBezTo>
                <a:cubicBezTo>
                  <a:pt x="8581976" y="298557"/>
                  <a:pt x="8541061" y="494699"/>
                  <a:pt x="8550875" y="662075"/>
                </a:cubicBezTo>
                <a:cubicBezTo>
                  <a:pt x="8560689" y="829451"/>
                  <a:pt x="8535938" y="1017561"/>
                  <a:pt x="8550875" y="1324150"/>
                </a:cubicBezTo>
                <a:cubicBezTo>
                  <a:pt x="8565812" y="1630739"/>
                  <a:pt x="8543916" y="1849260"/>
                  <a:pt x="8550875" y="2055917"/>
                </a:cubicBezTo>
                <a:cubicBezTo>
                  <a:pt x="8557834" y="2262574"/>
                  <a:pt x="8574503" y="2491553"/>
                  <a:pt x="8550875" y="2822530"/>
                </a:cubicBezTo>
                <a:cubicBezTo>
                  <a:pt x="8527247" y="3153507"/>
                  <a:pt x="8536246" y="3328897"/>
                  <a:pt x="8550875" y="3484605"/>
                </a:cubicBezTo>
                <a:cubicBezTo>
                  <a:pt x="8295642" y="3517275"/>
                  <a:pt x="8075193" y="3466446"/>
                  <a:pt x="7807607" y="3484605"/>
                </a:cubicBezTo>
                <a:cubicBezTo>
                  <a:pt x="7540021" y="3502764"/>
                  <a:pt x="7525566" y="3503381"/>
                  <a:pt x="7406373" y="3484605"/>
                </a:cubicBezTo>
                <a:cubicBezTo>
                  <a:pt x="7287180" y="3465829"/>
                  <a:pt x="7051045" y="3494617"/>
                  <a:pt x="6748614" y="3484605"/>
                </a:cubicBezTo>
                <a:cubicBezTo>
                  <a:pt x="6446183" y="3474593"/>
                  <a:pt x="6216869" y="3472605"/>
                  <a:pt x="6005345" y="3484605"/>
                </a:cubicBezTo>
                <a:cubicBezTo>
                  <a:pt x="5793821" y="3496605"/>
                  <a:pt x="5629902" y="3468851"/>
                  <a:pt x="5262077" y="3484605"/>
                </a:cubicBezTo>
                <a:cubicBezTo>
                  <a:pt x="4894252" y="3500359"/>
                  <a:pt x="4750077" y="3498917"/>
                  <a:pt x="4518809" y="3484605"/>
                </a:cubicBezTo>
                <a:cubicBezTo>
                  <a:pt x="4287541" y="3470293"/>
                  <a:pt x="4032917" y="3449987"/>
                  <a:pt x="3690031" y="3484605"/>
                </a:cubicBezTo>
                <a:cubicBezTo>
                  <a:pt x="3347145" y="3519223"/>
                  <a:pt x="3430146" y="3502639"/>
                  <a:pt x="3288798" y="3484605"/>
                </a:cubicBezTo>
                <a:cubicBezTo>
                  <a:pt x="3147450" y="3466571"/>
                  <a:pt x="3056802" y="3485417"/>
                  <a:pt x="2887565" y="3484605"/>
                </a:cubicBezTo>
                <a:cubicBezTo>
                  <a:pt x="2718328" y="3483793"/>
                  <a:pt x="2586876" y="3477616"/>
                  <a:pt x="2400823" y="3484605"/>
                </a:cubicBezTo>
                <a:cubicBezTo>
                  <a:pt x="2214770" y="3491594"/>
                  <a:pt x="1809079" y="3469035"/>
                  <a:pt x="1572045" y="3484605"/>
                </a:cubicBezTo>
                <a:cubicBezTo>
                  <a:pt x="1335011" y="3500175"/>
                  <a:pt x="1365659" y="3481544"/>
                  <a:pt x="1170812" y="3484605"/>
                </a:cubicBezTo>
                <a:cubicBezTo>
                  <a:pt x="975965" y="3487666"/>
                  <a:pt x="835142" y="3478816"/>
                  <a:pt x="684070" y="3484605"/>
                </a:cubicBezTo>
                <a:cubicBezTo>
                  <a:pt x="532998" y="3490394"/>
                  <a:pt x="219956" y="3481722"/>
                  <a:pt x="0" y="3484605"/>
                </a:cubicBezTo>
                <a:cubicBezTo>
                  <a:pt x="-14486" y="3200807"/>
                  <a:pt x="-13042" y="3032611"/>
                  <a:pt x="0" y="2752838"/>
                </a:cubicBezTo>
                <a:cubicBezTo>
                  <a:pt x="13042" y="2473065"/>
                  <a:pt x="11791" y="2253165"/>
                  <a:pt x="0" y="2125609"/>
                </a:cubicBezTo>
                <a:cubicBezTo>
                  <a:pt x="-11791" y="1998053"/>
                  <a:pt x="-29267" y="1762336"/>
                  <a:pt x="0" y="1498380"/>
                </a:cubicBezTo>
                <a:cubicBezTo>
                  <a:pt x="29267" y="1234424"/>
                  <a:pt x="-11725" y="1054131"/>
                  <a:pt x="0" y="731767"/>
                </a:cubicBezTo>
                <a:cubicBezTo>
                  <a:pt x="11725" y="409403"/>
                  <a:pt x="-13444" y="227568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93608882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66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1BE7055-752C-D119-7659-144BCF17A8CD}"/>
              </a:ext>
            </a:extLst>
          </p:cNvPr>
          <p:cNvGrpSpPr/>
          <p:nvPr/>
        </p:nvGrpSpPr>
        <p:grpSpPr>
          <a:xfrm>
            <a:off x="381000" y="792521"/>
            <a:ext cx="6705600" cy="1081723"/>
            <a:chOff x="381000" y="792521"/>
            <a:chExt cx="6705600" cy="1081723"/>
          </a:xfrm>
        </p:grpSpPr>
        <p:sp>
          <p:nvSpPr>
            <p:cNvPr id="10" name="object 3">
              <a:extLst>
                <a:ext uri="{FF2B5EF4-FFF2-40B4-BE49-F238E27FC236}">
                  <a16:creationId xmlns:a16="http://schemas.microsoft.com/office/drawing/2014/main" id="{EC51703A-BA4B-64CB-7702-1D0DB626F0CC}"/>
                </a:ext>
              </a:extLst>
            </p:cNvPr>
            <p:cNvSpPr txBox="1"/>
            <p:nvPr/>
          </p:nvSpPr>
          <p:spPr>
            <a:xfrm>
              <a:off x="609600" y="1406167"/>
              <a:ext cx="4105275" cy="468077"/>
            </a:xfrm>
            <a:prstGeom prst="rect">
              <a:avLst/>
            </a:prstGeom>
          </p:spPr>
          <p:txBody>
            <a:bodyPr vert="horz" wrap="square" lIns="0" tIns="97790" rIns="0" bIns="0" rtlCol="0">
              <a:spAutoFit/>
            </a:bodyPr>
            <a:lstStyle/>
            <a:p>
              <a:pPr marL="469266" indent="-457200">
                <a:lnSpc>
                  <a:spcPct val="100000"/>
                </a:lnSpc>
                <a:spcBef>
                  <a:spcPts val="770"/>
                </a:spcBef>
                <a:buClr>
                  <a:srgbClr val="CC9900"/>
                </a:buClr>
                <a:buSzPct val="69642"/>
                <a:buFont typeface="宋体" panose="02010600030101010101" pitchFamily="2" charset="-122"/>
                <a:buChar char="-"/>
                <a:tabLst>
                  <a:tab pos="460375" algn="l"/>
                  <a:tab pos="461009" algn="l"/>
                </a:tabLst>
              </a:pPr>
              <a:r>
                <a:rPr sz="2400" spc="-5" dirty="0">
                  <a:solidFill>
                    <a:srgbClr val="292929"/>
                  </a:solidFill>
                  <a:latin typeface="SimSun"/>
                  <a:cs typeface="SimSun"/>
                </a:rPr>
                <a:t>正则表达式</a:t>
              </a:r>
              <a:r>
                <a:rPr sz="2400" spc="-15" dirty="0">
                  <a:solidFill>
                    <a:srgbClr val="292929"/>
                  </a:solidFill>
                  <a:latin typeface="SimSun"/>
                  <a:cs typeface="SimSun"/>
                </a:rPr>
                <a:t>：</a:t>
              </a:r>
              <a:r>
                <a:rPr sz="2400" spc="-5" dirty="0">
                  <a:solidFill>
                    <a:srgbClr val="292929"/>
                  </a:solidFill>
                  <a:latin typeface="Palatino Linotype"/>
                  <a:cs typeface="Palatino Linotype"/>
                </a:rPr>
                <a:t>(</a:t>
              </a:r>
              <a:r>
                <a:rPr sz="2400" i="1" spc="-5" dirty="0" err="1">
                  <a:solidFill>
                    <a:srgbClr val="29292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sz="2400" dirty="0" err="1">
                  <a:solidFill>
                    <a:srgbClr val="292929"/>
                  </a:solidFill>
                  <a:latin typeface="Palatino Linotype"/>
                  <a:cs typeface="Palatino Linotype"/>
                </a:rPr>
                <a:t>|</a:t>
              </a:r>
              <a:r>
                <a:rPr sz="2400" i="1" spc="-5" dirty="0" err="1">
                  <a:solidFill>
                    <a:srgbClr val="29292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sz="2400" spc="-5" dirty="0">
                  <a:solidFill>
                    <a:srgbClr val="292929"/>
                  </a:solidFill>
                  <a:latin typeface="Palatino Linotype"/>
                  <a:cs typeface="Palatino Linotype"/>
                </a:rPr>
                <a:t>)*</a:t>
              </a:r>
              <a:r>
                <a:rPr sz="2400" i="1" spc="-5" dirty="0">
                  <a:solidFill>
                    <a:srgbClr val="29292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abb</a:t>
              </a:r>
            </a:p>
          </p:txBody>
        </p:sp>
        <p:sp>
          <p:nvSpPr>
            <p:cNvPr id="11" name="object 3">
              <a:extLst>
                <a:ext uri="{FF2B5EF4-FFF2-40B4-BE49-F238E27FC236}">
                  <a16:creationId xmlns:a16="http://schemas.microsoft.com/office/drawing/2014/main" id="{D46BDA06-CB6E-8F6F-7452-A53CC1CB700B}"/>
                </a:ext>
              </a:extLst>
            </p:cNvPr>
            <p:cNvSpPr txBox="1"/>
            <p:nvPr/>
          </p:nvSpPr>
          <p:spPr>
            <a:xfrm>
              <a:off x="381000" y="792521"/>
              <a:ext cx="6705600" cy="532325"/>
            </a:xfrm>
            <a:prstGeom prst="rect">
              <a:avLst/>
            </a:prstGeom>
          </p:spPr>
          <p:txBody>
            <a:bodyPr vert="horz" wrap="square" lIns="0" tIns="100965" rIns="0" bIns="0" rtlCol="0">
              <a:spAutoFit/>
            </a:bodyPr>
            <a:lstStyle/>
            <a:p>
              <a:pPr marL="469266" indent="-457200">
                <a:lnSpc>
                  <a:spcPts val="3600"/>
                </a:lnSpc>
                <a:spcBef>
                  <a:spcPts val="795"/>
                </a:spcBef>
                <a:buClr>
                  <a:srgbClr val="CC9900"/>
                </a:buClr>
                <a:buSzPct val="69642"/>
                <a:buFont typeface="Wingdings" panose="05000000000000000000" pitchFamily="2" charset="2"/>
                <a:buChar char="l"/>
                <a:tabLst>
                  <a:tab pos="460375" algn="l"/>
                  <a:tab pos="461009" algn="l"/>
                </a:tabLst>
              </a:pPr>
              <a:r>
                <a:rPr lang="zh-CN" altLang="en-US"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例子</a:t>
              </a:r>
              <a:endParaRPr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object 3">
            <a:extLst>
              <a:ext uri="{FF2B5EF4-FFF2-40B4-BE49-F238E27FC236}">
                <a16:creationId xmlns:a16="http://schemas.microsoft.com/office/drawing/2014/main" id="{76CEE0A9-991B-FFB7-3FC1-A3936A4F011C}"/>
              </a:ext>
            </a:extLst>
          </p:cNvPr>
          <p:cNvSpPr txBox="1"/>
          <p:nvPr/>
        </p:nvSpPr>
        <p:spPr>
          <a:xfrm>
            <a:off x="873779" y="1867815"/>
            <a:ext cx="4105275" cy="437299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0375" indent="-448309">
              <a:lnSpc>
                <a:spcPct val="100000"/>
              </a:lnSpc>
              <a:spcBef>
                <a:spcPts val="95"/>
              </a:spcBef>
              <a:buClr>
                <a:srgbClr val="CC9900"/>
              </a:buClr>
              <a:buSzPct val="50000"/>
              <a:buChar char="•"/>
              <a:tabLst>
                <a:tab pos="460375" algn="l"/>
                <a:tab pos="461009" algn="l"/>
              </a:tabLst>
            </a:pPr>
            <a:r>
              <a:rPr lang="en-US" sz="2200" spc="-5" dirty="0">
                <a:solidFill>
                  <a:srgbClr val="292929"/>
                </a:solidFill>
                <a:latin typeface="Palatino Linotype"/>
                <a:cs typeface="Palatino Linotype"/>
              </a:rPr>
              <a:t>(</a:t>
            </a:r>
            <a:r>
              <a:rPr lang="en-US" sz="2200" i="1" spc="-5" dirty="0" err="1">
                <a:solidFill>
                  <a:srgbClr val="292929"/>
                </a:solidFill>
                <a:latin typeface="Palatino Linotype"/>
                <a:cs typeface="Palatino Linotype"/>
              </a:rPr>
              <a:t>a</a:t>
            </a:r>
            <a:r>
              <a:rPr lang="en-US" sz="2200" spc="-5" dirty="0" err="1">
                <a:solidFill>
                  <a:srgbClr val="292929"/>
                </a:solidFill>
                <a:latin typeface="Palatino Linotype"/>
                <a:cs typeface="Palatino Linotype"/>
              </a:rPr>
              <a:t>|</a:t>
            </a:r>
            <a:r>
              <a:rPr lang="en-US" sz="2200" i="1" spc="-5" dirty="0" err="1">
                <a:solidFill>
                  <a:srgbClr val="292929"/>
                </a:solidFill>
                <a:latin typeface="Palatino Linotype"/>
                <a:cs typeface="Palatino Linotype"/>
              </a:rPr>
              <a:t>b</a:t>
            </a:r>
            <a:r>
              <a:rPr lang="en-US" sz="2200" spc="-5" dirty="0">
                <a:solidFill>
                  <a:srgbClr val="292929"/>
                </a:solidFill>
                <a:latin typeface="Palatino Linotype"/>
                <a:cs typeface="Palatino Linotype"/>
              </a:rPr>
              <a:t>)*</a:t>
            </a:r>
            <a:r>
              <a:rPr lang="en-US" sz="2200" i="1" spc="-5" dirty="0">
                <a:solidFill>
                  <a:srgbClr val="292929"/>
                </a:solidFill>
                <a:latin typeface="Palatino Linotype"/>
                <a:cs typeface="Palatino Linotype"/>
              </a:rPr>
              <a:t>abb</a:t>
            </a:r>
            <a:r>
              <a:rPr lang="zh-CN" altLang="en-US" sz="2200" spc="-5" dirty="0">
                <a:solidFill>
                  <a:srgbClr val="292929"/>
                </a:solidFill>
                <a:latin typeface="SimSun"/>
                <a:cs typeface="SimSun"/>
              </a:rPr>
              <a:t>的</a:t>
            </a:r>
            <a:r>
              <a:rPr lang="en-US" sz="2200" spc="-5" dirty="0">
                <a:solidFill>
                  <a:srgbClr val="292929"/>
                </a:solidFill>
                <a:latin typeface="Palatino Linotype"/>
                <a:cs typeface="Palatino Linotype"/>
              </a:rPr>
              <a:t>NFA</a:t>
            </a:r>
            <a:endParaRPr lang="en-US" sz="2200" dirty="0">
              <a:latin typeface="Palatino Linotype"/>
              <a:cs typeface="Palatino Linotype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7A8AF7-7E92-246A-A175-8F3EB3910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11" y="3124200"/>
            <a:ext cx="8312727" cy="3226203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4A30AA7B-3BA6-60DA-6CF9-7FAC9B1148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6864581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RE⟹NFA(Thompson</a:t>
            </a:r>
            <a:r>
              <a:rPr lang="zh-CN" altLang="en-US" spc="-5" dirty="0">
                <a:solidFill>
                  <a:schemeClr val="bg1"/>
                </a:solidFill>
              </a:rPr>
              <a:t>算法</a:t>
            </a:r>
            <a:r>
              <a:rPr lang="en-US" altLang="zh-CN" spc="-5" dirty="0">
                <a:solidFill>
                  <a:schemeClr val="bg1"/>
                </a:solidFill>
              </a:rPr>
              <a:t>)</a:t>
            </a:r>
            <a:endParaRPr spc="-10" dirty="0">
              <a:solidFill>
                <a:schemeClr val="bg1"/>
              </a:solidFill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3669164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911DB934-5701-936A-E20D-889A0F19B1F9}"/>
              </a:ext>
            </a:extLst>
          </p:cNvPr>
          <p:cNvSpPr/>
          <p:nvPr/>
        </p:nvSpPr>
        <p:spPr>
          <a:xfrm>
            <a:off x="5159829" y="862150"/>
            <a:ext cx="3914149" cy="3814354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bject 34">
            <a:extLst>
              <a:ext uri="{FF2B5EF4-FFF2-40B4-BE49-F238E27FC236}">
                <a16:creationId xmlns:a16="http://schemas.microsoft.com/office/drawing/2014/main" id="{377612EE-D8CC-B596-C445-49DFB072DB90}"/>
              </a:ext>
            </a:extLst>
          </p:cNvPr>
          <p:cNvSpPr/>
          <p:nvPr/>
        </p:nvSpPr>
        <p:spPr>
          <a:xfrm>
            <a:off x="8550731" y="1404625"/>
            <a:ext cx="374979" cy="249986"/>
          </a:xfrm>
          <a:custGeom>
            <a:avLst/>
            <a:gdLst/>
            <a:ahLst/>
            <a:cxnLst/>
            <a:rect l="l" t="t" r="r" b="b"/>
            <a:pathLst>
              <a:path w="274319" h="182880">
                <a:moveTo>
                  <a:pt x="137160" y="0"/>
                </a:moveTo>
                <a:lnTo>
                  <a:pt x="83785" y="7190"/>
                </a:lnTo>
                <a:lnTo>
                  <a:pt x="40185" y="26793"/>
                </a:lnTo>
                <a:lnTo>
                  <a:pt x="10783" y="55860"/>
                </a:lnTo>
                <a:lnTo>
                  <a:pt x="0" y="91440"/>
                </a:lnTo>
                <a:lnTo>
                  <a:pt x="10783" y="127019"/>
                </a:lnTo>
                <a:lnTo>
                  <a:pt x="40185" y="156086"/>
                </a:lnTo>
                <a:lnTo>
                  <a:pt x="83785" y="175689"/>
                </a:lnTo>
                <a:lnTo>
                  <a:pt x="137160" y="182879"/>
                </a:lnTo>
                <a:lnTo>
                  <a:pt x="190534" y="175689"/>
                </a:lnTo>
                <a:lnTo>
                  <a:pt x="234134" y="156086"/>
                </a:lnTo>
                <a:lnTo>
                  <a:pt x="263536" y="127019"/>
                </a:lnTo>
                <a:lnTo>
                  <a:pt x="274320" y="91440"/>
                </a:lnTo>
                <a:lnTo>
                  <a:pt x="263536" y="55860"/>
                </a:lnTo>
                <a:lnTo>
                  <a:pt x="234134" y="26793"/>
                </a:lnTo>
                <a:lnTo>
                  <a:pt x="190534" y="7190"/>
                </a:lnTo>
                <a:lnTo>
                  <a:pt x="1371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66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1BE7055-752C-D119-7659-144BCF17A8CD}"/>
              </a:ext>
            </a:extLst>
          </p:cNvPr>
          <p:cNvGrpSpPr/>
          <p:nvPr/>
        </p:nvGrpSpPr>
        <p:grpSpPr>
          <a:xfrm>
            <a:off x="381000" y="792521"/>
            <a:ext cx="6705600" cy="1081723"/>
            <a:chOff x="381000" y="792521"/>
            <a:chExt cx="6705600" cy="1081723"/>
          </a:xfrm>
        </p:grpSpPr>
        <p:sp>
          <p:nvSpPr>
            <p:cNvPr id="10" name="object 3">
              <a:extLst>
                <a:ext uri="{FF2B5EF4-FFF2-40B4-BE49-F238E27FC236}">
                  <a16:creationId xmlns:a16="http://schemas.microsoft.com/office/drawing/2014/main" id="{EC51703A-BA4B-64CB-7702-1D0DB626F0CC}"/>
                </a:ext>
              </a:extLst>
            </p:cNvPr>
            <p:cNvSpPr txBox="1"/>
            <p:nvPr/>
          </p:nvSpPr>
          <p:spPr>
            <a:xfrm>
              <a:off x="609600" y="1406167"/>
              <a:ext cx="4105275" cy="468077"/>
            </a:xfrm>
            <a:prstGeom prst="rect">
              <a:avLst/>
            </a:prstGeom>
          </p:spPr>
          <p:txBody>
            <a:bodyPr vert="horz" wrap="square" lIns="0" tIns="97790" rIns="0" bIns="0" rtlCol="0">
              <a:spAutoFit/>
            </a:bodyPr>
            <a:lstStyle/>
            <a:p>
              <a:pPr marL="469266" indent="-457200">
                <a:lnSpc>
                  <a:spcPct val="100000"/>
                </a:lnSpc>
                <a:spcBef>
                  <a:spcPts val="770"/>
                </a:spcBef>
                <a:buClr>
                  <a:srgbClr val="CC9900"/>
                </a:buClr>
                <a:buSzPct val="69642"/>
                <a:buFont typeface="宋体" panose="02010600030101010101" pitchFamily="2" charset="-122"/>
                <a:buChar char="-"/>
                <a:tabLst>
                  <a:tab pos="460375" algn="l"/>
                  <a:tab pos="461009" algn="l"/>
                </a:tabLst>
              </a:pPr>
              <a:r>
                <a:rPr sz="2400" spc="-5" dirty="0">
                  <a:solidFill>
                    <a:srgbClr val="292929"/>
                  </a:solidFill>
                  <a:latin typeface="SimSun"/>
                  <a:cs typeface="SimSun"/>
                </a:rPr>
                <a:t>正则表达式</a:t>
              </a:r>
              <a:r>
                <a:rPr sz="2400" spc="-15" dirty="0">
                  <a:solidFill>
                    <a:srgbClr val="292929"/>
                  </a:solidFill>
                  <a:latin typeface="SimSun"/>
                  <a:cs typeface="SimSun"/>
                </a:rPr>
                <a:t>：</a:t>
              </a:r>
              <a:r>
                <a:rPr sz="2400" spc="-5" dirty="0">
                  <a:solidFill>
                    <a:srgbClr val="292929"/>
                  </a:solidFill>
                  <a:latin typeface="Palatino Linotype"/>
                  <a:cs typeface="Palatino Linotype"/>
                </a:rPr>
                <a:t>(</a:t>
              </a:r>
              <a:r>
                <a:rPr sz="2400" i="1" spc="-5" dirty="0" err="1">
                  <a:solidFill>
                    <a:srgbClr val="29292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sz="2400" dirty="0" err="1">
                  <a:solidFill>
                    <a:srgbClr val="292929"/>
                  </a:solidFill>
                  <a:latin typeface="Palatino Linotype"/>
                  <a:cs typeface="Palatino Linotype"/>
                </a:rPr>
                <a:t>|</a:t>
              </a:r>
              <a:r>
                <a:rPr sz="2400" i="1" spc="-5" dirty="0" err="1">
                  <a:solidFill>
                    <a:srgbClr val="29292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sz="2400" spc="-5" dirty="0">
                  <a:solidFill>
                    <a:srgbClr val="292929"/>
                  </a:solidFill>
                  <a:latin typeface="Palatino Linotype"/>
                  <a:cs typeface="Palatino Linotype"/>
                </a:rPr>
                <a:t>)*</a:t>
              </a:r>
              <a:r>
                <a:rPr sz="2400" i="1" spc="-5" dirty="0">
                  <a:solidFill>
                    <a:srgbClr val="29292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abb</a:t>
              </a:r>
            </a:p>
          </p:txBody>
        </p:sp>
        <p:sp>
          <p:nvSpPr>
            <p:cNvPr id="11" name="object 3">
              <a:extLst>
                <a:ext uri="{FF2B5EF4-FFF2-40B4-BE49-F238E27FC236}">
                  <a16:creationId xmlns:a16="http://schemas.microsoft.com/office/drawing/2014/main" id="{D46BDA06-CB6E-8F6F-7452-A53CC1CB700B}"/>
                </a:ext>
              </a:extLst>
            </p:cNvPr>
            <p:cNvSpPr txBox="1"/>
            <p:nvPr/>
          </p:nvSpPr>
          <p:spPr>
            <a:xfrm>
              <a:off x="381000" y="792521"/>
              <a:ext cx="6705600" cy="532325"/>
            </a:xfrm>
            <a:prstGeom prst="rect">
              <a:avLst/>
            </a:prstGeom>
          </p:spPr>
          <p:txBody>
            <a:bodyPr vert="horz" wrap="square" lIns="0" tIns="100965" rIns="0" bIns="0" rtlCol="0">
              <a:spAutoFit/>
            </a:bodyPr>
            <a:lstStyle/>
            <a:p>
              <a:pPr marL="469266" indent="-457200">
                <a:lnSpc>
                  <a:spcPts val="3600"/>
                </a:lnSpc>
                <a:spcBef>
                  <a:spcPts val="795"/>
                </a:spcBef>
                <a:buClr>
                  <a:srgbClr val="CC9900"/>
                </a:buClr>
                <a:buSzPct val="69642"/>
                <a:buFont typeface="Wingdings" panose="05000000000000000000" pitchFamily="2" charset="2"/>
                <a:buChar char="l"/>
                <a:tabLst>
                  <a:tab pos="460375" algn="l"/>
                  <a:tab pos="461009" algn="l"/>
                </a:tabLst>
              </a:pPr>
              <a:r>
                <a:rPr lang="zh-CN" altLang="en-US"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例子</a:t>
              </a:r>
              <a:endParaRPr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object 3">
            <a:extLst>
              <a:ext uri="{FF2B5EF4-FFF2-40B4-BE49-F238E27FC236}">
                <a16:creationId xmlns:a16="http://schemas.microsoft.com/office/drawing/2014/main" id="{76CEE0A9-991B-FFB7-3FC1-A3936A4F011C}"/>
              </a:ext>
            </a:extLst>
          </p:cNvPr>
          <p:cNvSpPr txBox="1"/>
          <p:nvPr/>
        </p:nvSpPr>
        <p:spPr>
          <a:xfrm>
            <a:off x="873779" y="1867815"/>
            <a:ext cx="4105275" cy="437299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0375" indent="-448309">
              <a:lnSpc>
                <a:spcPct val="100000"/>
              </a:lnSpc>
              <a:spcBef>
                <a:spcPts val="95"/>
              </a:spcBef>
              <a:buClr>
                <a:srgbClr val="CC9900"/>
              </a:buClr>
              <a:buSzPct val="50000"/>
              <a:buChar char="•"/>
              <a:tabLst>
                <a:tab pos="460375" algn="l"/>
                <a:tab pos="461009" algn="l"/>
              </a:tabLst>
            </a:pPr>
            <a:r>
              <a:rPr lang="en-US" sz="2200" spc="-5" dirty="0">
                <a:solidFill>
                  <a:srgbClr val="292929"/>
                </a:solidFill>
                <a:latin typeface="Palatino Linotype"/>
                <a:cs typeface="Palatino Linotype"/>
              </a:rPr>
              <a:t>(</a:t>
            </a:r>
            <a:r>
              <a:rPr lang="en-US" sz="2200" i="1" spc="-5" dirty="0" err="1">
                <a:solidFill>
                  <a:srgbClr val="292929"/>
                </a:solidFill>
                <a:latin typeface="Palatino Linotype"/>
                <a:cs typeface="Palatino Linotype"/>
              </a:rPr>
              <a:t>a</a:t>
            </a:r>
            <a:r>
              <a:rPr lang="en-US" sz="2200" spc="-5" dirty="0" err="1">
                <a:solidFill>
                  <a:srgbClr val="292929"/>
                </a:solidFill>
                <a:latin typeface="Palatino Linotype"/>
                <a:cs typeface="Palatino Linotype"/>
              </a:rPr>
              <a:t>|</a:t>
            </a:r>
            <a:r>
              <a:rPr lang="en-US" sz="2200" i="1" spc="-5" dirty="0" err="1">
                <a:solidFill>
                  <a:srgbClr val="292929"/>
                </a:solidFill>
                <a:latin typeface="Palatino Linotype"/>
                <a:cs typeface="Palatino Linotype"/>
              </a:rPr>
              <a:t>b</a:t>
            </a:r>
            <a:r>
              <a:rPr lang="en-US" sz="2200" spc="-5" dirty="0">
                <a:solidFill>
                  <a:srgbClr val="292929"/>
                </a:solidFill>
                <a:latin typeface="Palatino Linotype"/>
                <a:cs typeface="Palatino Linotype"/>
              </a:rPr>
              <a:t>)*</a:t>
            </a:r>
            <a:r>
              <a:rPr lang="en-US" sz="2200" i="1" spc="-5" dirty="0">
                <a:solidFill>
                  <a:srgbClr val="292929"/>
                </a:solidFill>
                <a:latin typeface="Palatino Linotype"/>
                <a:cs typeface="Palatino Linotype"/>
              </a:rPr>
              <a:t>abb</a:t>
            </a:r>
            <a:r>
              <a:rPr lang="zh-CN" altLang="en-US" sz="2200" spc="-5" dirty="0">
                <a:solidFill>
                  <a:srgbClr val="292929"/>
                </a:solidFill>
                <a:latin typeface="SimSun"/>
                <a:cs typeface="SimSun"/>
              </a:rPr>
              <a:t>的</a:t>
            </a:r>
            <a:r>
              <a:rPr lang="en-US" sz="2200" spc="-5" dirty="0">
                <a:solidFill>
                  <a:srgbClr val="292929"/>
                </a:solidFill>
                <a:latin typeface="Palatino Linotype"/>
                <a:cs typeface="Palatino Linotype"/>
              </a:rPr>
              <a:t>NFA</a:t>
            </a:r>
            <a:endParaRPr lang="en-US" sz="2200" dirty="0">
              <a:latin typeface="Palatino Linotype"/>
              <a:cs typeface="Palatino Linotype"/>
            </a:endParaRPr>
          </a:p>
        </p:txBody>
      </p:sp>
      <p:sp>
        <p:nvSpPr>
          <p:cNvPr id="30" name="object 5">
            <a:extLst>
              <a:ext uri="{FF2B5EF4-FFF2-40B4-BE49-F238E27FC236}">
                <a16:creationId xmlns:a16="http://schemas.microsoft.com/office/drawing/2014/main" id="{AA116B76-9E72-AE82-8333-E309BCB13E0B}"/>
              </a:ext>
            </a:extLst>
          </p:cNvPr>
          <p:cNvSpPr/>
          <p:nvPr/>
        </p:nvSpPr>
        <p:spPr>
          <a:xfrm>
            <a:off x="5458553" y="1068705"/>
            <a:ext cx="3300165" cy="3274993"/>
          </a:xfrm>
          <a:custGeom>
            <a:avLst/>
            <a:gdLst/>
            <a:ahLst/>
            <a:cxnLst/>
            <a:rect l="l" t="t" r="r" b="b"/>
            <a:pathLst>
              <a:path w="2414270" h="2395854">
                <a:moveTo>
                  <a:pt x="2011680" y="0"/>
                </a:moveTo>
                <a:lnTo>
                  <a:pt x="2414016" y="310896"/>
                </a:lnTo>
              </a:path>
              <a:path w="2414270" h="2395854">
                <a:moveTo>
                  <a:pt x="2414016" y="347472"/>
                </a:moveTo>
                <a:lnTo>
                  <a:pt x="2414016" y="658368"/>
                </a:lnTo>
              </a:path>
              <a:path w="2414270" h="2395854">
                <a:moveTo>
                  <a:pt x="2011680" y="0"/>
                </a:moveTo>
                <a:lnTo>
                  <a:pt x="1609344" y="310896"/>
                </a:lnTo>
              </a:path>
              <a:path w="2414270" h="2395854">
                <a:moveTo>
                  <a:pt x="1609344" y="347472"/>
                </a:moveTo>
                <a:lnTo>
                  <a:pt x="2011680" y="658368"/>
                </a:lnTo>
              </a:path>
              <a:path w="2414270" h="2395854">
                <a:moveTo>
                  <a:pt x="2011680" y="694944"/>
                </a:moveTo>
                <a:lnTo>
                  <a:pt x="2011680" y="1005840"/>
                </a:lnTo>
              </a:path>
              <a:path w="2414270" h="2395854">
                <a:moveTo>
                  <a:pt x="1609344" y="347472"/>
                </a:moveTo>
                <a:lnTo>
                  <a:pt x="1207008" y="658368"/>
                </a:lnTo>
              </a:path>
              <a:path w="2414270" h="2395854">
                <a:moveTo>
                  <a:pt x="1207008" y="694944"/>
                </a:moveTo>
                <a:lnTo>
                  <a:pt x="1609344" y="1005840"/>
                </a:lnTo>
              </a:path>
              <a:path w="2414270" h="2395854">
                <a:moveTo>
                  <a:pt x="1609344" y="1042416"/>
                </a:moveTo>
                <a:lnTo>
                  <a:pt x="1609344" y="1353312"/>
                </a:lnTo>
              </a:path>
              <a:path w="2414270" h="2395854">
                <a:moveTo>
                  <a:pt x="1207008" y="694944"/>
                </a:moveTo>
                <a:lnTo>
                  <a:pt x="804672" y="1005840"/>
                </a:lnTo>
              </a:path>
              <a:path w="2414270" h="2395854">
                <a:moveTo>
                  <a:pt x="804672" y="1042416"/>
                </a:moveTo>
                <a:lnTo>
                  <a:pt x="1207008" y="1353312"/>
                </a:lnTo>
              </a:path>
              <a:path w="2414270" h="2395854">
                <a:moveTo>
                  <a:pt x="804672" y="1042416"/>
                </a:moveTo>
                <a:lnTo>
                  <a:pt x="402336" y="1353312"/>
                </a:lnTo>
              </a:path>
              <a:path w="2414270" h="2395854">
                <a:moveTo>
                  <a:pt x="402336" y="1389888"/>
                </a:moveTo>
                <a:lnTo>
                  <a:pt x="804672" y="1700784"/>
                </a:lnTo>
              </a:path>
              <a:path w="2414270" h="2395854">
                <a:moveTo>
                  <a:pt x="402336" y="1389888"/>
                </a:moveTo>
                <a:lnTo>
                  <a:pt x="0" y="1700784"/>
                </a:lnTo>
              </a:path>
              <a:path w="2414270" h="2395854">
                <a:moveTo>
                  <a:pt x="402336" y="1389888"/>
                </a:moveTo>
                <a:lnTo>
                  <a:pt x="402336" y="1700784"/>
                </a:lnTo>
              </a:path>
              <a:path w="2414270" h="2395854">
                <a:moveTo>
                  <a:pt x="402336" y="1737360"/>
                </a:moveTo>
                <a:lnTo>
                  <a:pt x="804672" y="2048256"/>
                </a:lnTo>
              </a:path>
              <a:path w="2414270" h="2395854">
                <a:moveTo>
                  <a:pt x="402336" y="1737360"/>
                </a:moveTo>
                <a:lnTo>
                  <a:pt x="0" y="2048256"/>
                </a:lnTo>
              </a:path>
              <a:path w="2414270" h="2395854">
                <a:moveTo>
                  <a:pt x="0" y="2084832"/>
                </a:moveTo>
                <a:lnTo>
                  <a:pt x="0" y="2395728"/>
                </a:lnTo>
              </a:path>
              <a:path w="2414270" h="2395854">
                <a:moveTo>
                  <a:pt x="402336" y="1737360"/>
                </a:moveTo>
                <a:lnTo>
                  <a:pt x="402336" y="2048256"/>
                </a:lnTo>
              </a:path>
              <a:path w="2414270" h="2395854">
                <a:moveTo>
                  <a:pt x="804672" y="2084832"/>
                </a:moveTo>
                <a:lnTo>
                  <a:pt x="804672" y="2395728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2659F88E-068B-5468-91A9-2497D48516AE}"/>
              </a:ext>
            </a:extLst>
          </p:cNvPr>
          <p:cNvSpPr/>
          <p:nvPr/>
        </p:nvSpPr>
        <p:spPr>
          <a:xfrm>
            <a:off x="8020564" y="894062"/>
            <a:ext cx="374979" cy="249986"/>
          </a:xfrm>
          <a:custGeom>
            <a:avLst/>
            <a:gdLst/>
            <a:ahLst/>
            <a:cxnLst/>
            <a:rect l="l" t="t" r="r" b="b"/>
            <a:pathLst>
              <a:path w="274320" h="182880">
                <a:moveTo>
                  <a:pt x="137160" y="0"/>
                </a:moveTo>
                <a:lnTo>
                  <a:pt x="83785" y="7190"/>
                </a:lnTo>
                <a:lnTo>
                  <a:pt x="40185" y="26793"/>
                </a:lnTo>
                <a:lnTo>
                  <a:pt x="10783" y="55860"/>
                </a:lnTo>
                <a:lnTo>
                  <a:pt x="0" y="91439"/>
                </a:lnTo>
                <a:lnTo>
                  <a:pt x="10783" y="127019"/>
                </a:lnTo>
                <a:lnTo>
                  <a:pt x="40185" y="156086"/>
                </a:lnTo>
                <a:lnTo>
                  <a:pt x="83785" y="175689"/>
                </a:lnTo>
                <a:lnTo>
                  <a:pt x="137160" y="182879"/>
                </a:lnTo>
                <a:lnTo>
                  <a:pt x="190534" y="175689"/>
                </a:lnTo>
                <a:lnTo>
                  <a:pt x="234134" y="156086"/>
                </a:lnTo>
                <a:lnTo>
                  <a:pt x="263536" y="127019"/>
                </a:lnTo>
                <a:lnTo>
                  <a:pt x="274319" y="91439"/>
                </a:lnTo>
                <a:lnTo>
                  <a:pt x="263536" y="55860"/>
                </a:lnTo>
                <a:lnTo>
                  <a:pt x="234134" y="26793"/>
                </a:lnTo>
                <a:lnTo>
                  <a:pt x="190534" y="7190"/>
                </a:lnTo>
                <a:lnTo>
                  <a:pt x="1371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7">
            <a:extLst>
              <a:ext uri="{FF2B5EF4-FFF2-40B4-BE49-F238E27FC236}">
                <a16:creationId xmlns:a16="http://schemas.microsoft.com/office/drawing/2014/main" id="{FCD8E698-BFFB-9CE9-052C-5BD6240DBF86}"/>
              </a:ext>
            </a:extLst>
          </p:cNvPr>
          <p:cNvSpPr/>
          <p:nvPr/>
        </p:nvSpPr>
        <p:spPr>
          <a:xfrm>
            <a:off x="8020564" y="894062"/>
            <a:ext cx="374979" cy="249986"/>
          </a:xfrm>
          <a:custGeom>
            <a:avLst/>
            <a:gdLst/>
            <a:ahLst/>
            <a:cxnLst/>
            <a:rect l="l" t="t" r="r" b="b"/>
            <a:pathLst>
              <a:path w="274320" h="182880">
                <a:moveTo>
                  <a:pt x="274319" y="91439"/>
                </a:moveTo>
                <a:lnTo>
                  <a:pt x="263536" y="127019"/>
                </a:lnTo>
                <a:lnTo>
                  <a:pt x="234134" y="156086"/>
                </a:lnTo>
                <a:lnTo>
                  <a:pt x="190534" y="175689"/>
                </a:lnTo>
                <a:lnTo>
                  <a:pt x="137160" y="182879"/>
                </a:lnTo>
                <a:lnTo>
                  <a:pt x="83785" y="175689"/>
                </a:lnTo>
                <a:lnTo>
                  <a:pt x="40185" y="156086"/>
                </a:lnTo>
                <a:lnTo>
                  <a:pt x="10783" y="127019"/>
                </a:lnTo>
                <a:lnTo>
                  <a:pt x="0" y="91439"/>
                </a:lnTo>
                <a:lnTo>
                  <a:pt x="10783" y="55860"/>
                </a:lnTo>
                <a:lnTo>
                  <a:pt x="40185" y="26793"/>
                </a:lnTo>
                <a:lnTo>
                  <a:pt x="83785" y="7190"/>
                </a:lnTo>
                <a:lnTo>
                  <a:pt x="137160" y="0"/>
                </a:lnTo>
                <a:lnTo>
                  <a:pt x="190534" y="7190"/>
                </a:lnTo>
                <a:lnTo>
                  <a:pt x="234134" y="26793"/>
                </a:lnTo>
                <a:lnTo>
                  <a:pt x="263536" y="55860"/>
                </a:lnTo>
                <a:lnTo>
                  <a:pt x="274319" y="91439"/>
                </a:lnTo>
                <a:close/>
              </a:path>
            </a:pathLst>
          </a:custGeom>
          <a:ln w="457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8">
            <a:extLst>
              <a:ext uri="{FF2B5EF4-FFF2-40B4-BE49-F238E27FC236}">
                <a16:creationId xmlns:a16="http://schemas.microsoft.com/office/drawing/2014/main" id="{38F7C721-657F-6810-3986-5605D7F260AD}"/>
              </a:ext>
            </a:extLst>
          </p:cNvPr>
          <p:cNvSpPr/>
          <p:nvPr/>
        </p:nvSpPr>
        <p:spPr>
          <a:xfrm>
            <a:off x="8570533" y="1369036"/>
            <a:ext cx="374979" cy="249986"/>
          </a:xfrm>
          <a:custGeom>
            <a:avLst/>
            <a:gdLst/>
            <a:ahLst/>
            <a:cxnLst/>
            <a:rect l="l" t="t" r="r" b="b"/>
            <a:pathLst>
              <a:path w="274320" h="182880">
                <a:moveTo>
                  <a:pt x="137160" y="0"/>
                </a:moveTo>
                <a:lnTo>
                  <a:pt x="83785" y="7190"/>
                </a:lnTo>
                <a:lnTo>
                  <a:pt x="40185" y="26793"/>
                </a:lnTo>
                <a:lnTo>
                  <a:pt x="10783" y="55860"/>
                </a:lnTo>
                <a:lnTo>
                  <a:pt x="0" y="91439"/>
                </a:lnTo>
                <a:lnTo>
                  <a:pt x="10783" y="127019"/>
                </a:lnTo>
                <a:lnTo>
                  <a:pt x="40185" y="156086"/>
                </a:lnTo>
                <a:lnTo>
                  <a:pt x="83785" y="175689"/>
                </a:lnTo>
                <a:lnTo>
                  <a:pt x="137160" y="182879"/>
                </a:lnTo>
                <a:lnTo>
                  <a:pt x="190534" y="175689"/>
                </a:lnTo>
                <a:lnTo>
                  <a:pt x="234134" y="156086"/>
                </a:lnTo>
                <a:lnTo>
                  <a:pt x="263536" y="127019"/>
                </a:lnTo>
                <a:lnTo>
                  <a:pt x="274319" y="91439"/>
                </a:lnTo>
                <a:lnTo>
                  <a:pt x="263536" y="55860"/>
                </a:lnTo>
                <a:lnTo>
                  <a:pt x="234134" y="26793"/>
                </a:lnTo>
                <a:lnTo>
                  <a:pt x="190534" y="7190"/>
                </a:lnTo>
                <a:lnTo>
                  <a:pt x="1371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10">
            <a:extLst>
              <a:ext uri="{FF2B5EF4-FFF2-40B4-BE49-F238E27FC236}">
                <a16:creationId xmlns:a16="http://schemas.microsoft.com/office/drawing/2014/main" id="{5CBAFDEF-CEA9-CB69-E36F-57AEAABFCB78}"/>
              </a:ext>
            </a:extLst>
          </p:cNvPr>
          <p:cNvSpPr/>
          <p:nvPr/>
        </p:nvSpPr>
        <p:spPr>
          <a:xfrm>
            <a:off x="7470595" y="1369036"/>
            <a:ext cx="374979" cy="249986"/>
          </a:xfrm>
          <a:custGeom>
            <a:avLst/>
            <a:gdLst/>
            <a:ahLst/>
            <a:cxnLst/>
            <a:rect l="l" t="t" r="r" b="b"/>
            <a:pathLst>
              <a:path w="274319" h="182880">
                <a:moveTo>
                  <a:pt x="137160" y="0"/>
                </a:moveTo>
                <a:lnTo>
                  <a:pt x="83785" y="7190"/>
                </a:lnTo>
                <a:lnTo>
                  <a:pt x="40185" y="26793"/>
                </a:lnTo>
                <a:lnTo>
                  <a:pt x="10783" y="55860"/>
                </a:lnTo>
                <a:lnTo>
                  <a:pt x="0" y="91439"/>
                </a:lnTo>
                <a:lnTo>
                  <a:pt x="10783" y="127019"/>
                </a:lnTo>
                <a:lnTo>
                  <a:pt x="40185" y="156086"/>
                </a:lnTo>
                <a:lnTo>
                  <a:pt x="83785" y="175689"/>
                </a:lnTo>
                <a:lnTo>
                  <a:pt x="137160" y="182879"/>
                </a:lnTo>
                <a:lnTo>
                  <a:pt x="190534" y="175689"/>
                </a:lnTo>
                <a:lnTo>
                  <a:pt x="234134" y="156086"/>
                </a:lnTo>
                <a:lnTo>
                  <a:pt x="263536" y="127019"/>
                </a:lnTo>
                <a:lnTo>
                  <a:pt x="274320" y="91439"/>
                </a:lnTo>
                <a:lnTo>
                  <a:pt x="263536" y="55860"/>
                </a:lnTo>
                <a:lnTo>
                  <a:pt x="234134" y="26793"/>
                </a:lnTo>
                <a:lnTo>
                  <a:pt x="190534" y="7190"/>
                </a:lnTo>
                <a:lnTo>
                  <a:pt x="1371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1">
            <a:extLst>
              <a:ext uri="{FF2B5EF4-FFF2-40B4-BE49-F238E27FC236}">
                <a16:creationId xmlns:a16="http://schemas.microsoft.com/office/drawing/2014/main" id="{6E2FD1FB-E907-6B0D-F7B8-3AA08023DAF4}"/>
              </a:ext>
            </a:extLst>
          </p:cNvPr>
          <p:cNvSpPr/>
          <p:nvPr/>
        </p:nvSpPr>
        <p:spPr>
          <a:xfrm>
            <a:off x="7470595" y="1369036"/>
            <a:ext cx="374979" cy="249986"/>
          </a:xfrm>
          <a:custGeom>
            <a:avLst/>
            <a:gdLst/>
            <a:ahLst/>
            <a:cxnLst/>
            <a:rect l="l" t="t" r="r" b="b"/>
            <a:pathLst>
              <a:path w="274319" h="182880">
                <a:moveTo>
                  <a:pt x="274320" y="91439"/>
                </a:moveTo>
                <a:lnTo>
                  <a:pt x="263536" y="127019"/>
                </a:lnTo>
                <a:lnTo>
                  <a:pt x="234134" y="156086"/>
                </a:lnTo>
                <a:lnTo>
                  <a:pt x="190534" y="175689"/>
                </a:lnTo>
                <a:lnTo>
                  <a:pt x="137160" y="182879"/>
                </a:lnTo>
                <a:lnTo>
                  <a:pt x="83785" y="175689"/>
                </a:lnTo>
                <a:lnTo>
                  <a:pt x="40185" y="156086"/>
                </a:lnTo>
                <a:lnTo>
                  <a:pt x="10783" y="127019"/>
                </a:lnTo>
                <a:lnTo>
                  <a:pt x="0" y="91439"/>
                </a:lnTo>
                <a:lnTo>
                  <a:pt x="10783" y="55860"/>
                </a:lnTo>
                <a:lnTo>
                  <a:pt x="40185" y="26793"/>
                </a:lnTo>
                <a:lnTo>
                  <a:pt x="83785" y="7190"/>
                </a:lnTo>
                <a:lnTo>
                  <a:pt x="137160" y="0"/>
                </a:lnTo>
                <a:lnTo>
                  <a:pt x="190534" y="7190"/>
                </a:lnTo>
                <a:lnTo>
                  <a:pt x="234134" y="26793"/>
                </a:lnTo>
                <a:lnTo>
                  <a:pt x="263536" y="55860"/>
                </a:lnTo>
                <a:lnTo>
                  <a:pt x="274320" y="91439"/>
                </a:lnTo>
                <a:close/>
              </a:path>
            </a:pathLst>
          </a:custGeom>
          <a:ln w="457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12">
            <a:extLst>
              <a:ext uri="{FF2B5EF4-FFF2-40B4-BE49-F238E27FC236}">
                <a16:creationId xmlns:a16="http://schemas.microsoft.com/office/drawing/2014/main" id="{AD4CA8D6-675F-4B18-E5B1-EA34459E16BF}"/>
              </a:ext>
            </a:extLst>
          </p:cNvPr>
          <p:cNvSpPr/>
          <p:nvPr/>
        </p:nvSpPr>
        <p:spPr>
          <a:xfrm>
            <a:off x="8020564" y="1844010"/>
            <a:ext cx="374979" cy="249986"/>
          </a:xfrm>
          <a:custGeom>
            <a:avLst/>
            <a:gdLst/>
            <a:ahLst/>
            <a:cxnLst/>
            <a:rect l="l" t="t" r="r" b="b"/>
            <a:pathLst>
              <a:path w="274320" h="182880">
                <a:moveTo>
                  <a:pt x="137160" y="0"/>
                </a:moveTo>
                <a:lnTo>
                  <a:pt x="83785" y="7190"/>
                </a:lnTo>
                <a:lnTo>
                  <a:pt x="40185" y="26793"/>
                </a:lnTo>
                <a:lnTo>
                  <a:pt x="10783" y="55860"/>
                </a:lnTo>
                <a:lnTo>
                  <a:pt x="0" y="91439"/>
                </a:lnTo>
                <a:lnTo>
                  <a:pt x="10783" y="127019"/>
                </a:lnTo>
                <a:lnTo>
                  <a:pt x="40185" y="156086"/>
                </a:lnTo>
                <a:lnTo>
                  <a:pt x="83785" y="175689"/>
                </a:lnTo>
                <a:lnTo>
                  <a:pt x="137160" y="182879"/>
                </a:lnTo>
                <a:lnTo>
                  <a:pt x="190534" y="175689"/>
                </a:lnTo>
                <a:lnTo>
                  <a:pt x="234134" y="156086"/>
                </a:lnTo>
                <a:lnTo>
                  <a:pt x="263536" y="127019"/>
                </a:lnTo>
                <a:lnTo>
                  <a:pt x="274319" y="91439"/>
                </a:lnTo>
                <a:lnTo>
                  <a:pt x="263536" y="55860"/>
                </a:lnTo>
                <a:lnTo>
                  <a:pt x="234134" y="26793"/>
                </a:lnTo>
                <a:lnTo>
                  <a:pt x="190534" y="7190"/>
                </a:lnTo>
                <a:lnTo>
                  <a:pt x="1371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3">
            <a:extLst>
              <a:ext uri="{FF2B5EF4-FFF2-40B4-BE49-F238E27FC236}">
                <a16:creationId xmlns:a16="http://schemas.microsoft.com/office/drawing/2014/main" id="{0BD67613-F0FB-A5AC-560B-6914C4E0A8EB}"/>
              </a:ext>
            </a:extLst>
          </p:cNvPr>
          <p:cNvSpPr/>
          <p:nvPr/>
        </p:nvSpPr>
        <p:spPr>
          <a:xfrm>
            <a:off x="8020564" y="1844010"/>
            <a:ext cx="374979" cy="249986"/>
          </a:xfrm>
          <a:custGeom>
            <a:avLst/>
            <a:gdLst/>
            <a:ahLst/>
            <a:cxnLst/>
            <a:rect l="l" t="t" r="r" b="b"/>
            <a:pathLst>
              <a:path w="274320" h="182880">
                <a:moveTo>
                  <a:pt x="274319" y="91439"/>
                </a:moveTo>
                <a:lnTo>
                  <a:pt x="263536" y="127019"/>
                </a:lnTo>
                <a:lnTo>
                  <a:pt x="234134" y="156086"/>
                </a:lnTo>
                <a:lnTo>
                  <a:pt x="190534" y="175689"/>
                </a:lnTo>
                <a:lnTo>
                  <a:pt x="137160" y="182879"/>
                </a:lnTo>
                <a:lnTo>
                  <a:pt x="83785" y="175689"/>
                </a:lnTo>
                <a:lnTo>
                  <a:pt x="40185" y="156086"/>
                </a:lnTo>
                <a:lnTo>
                  <a:pt x="10783" y="127019"/>
                </a:lnTo>
                <a:lnTo>
                  <a:pt x="0" y="91439"/>
                </a:lnTo>
                <a:lnTo>
                  <a:pt x="10783" y="55860"/>
                </a:lnTo>
                <a:lnTo>
                  <a:pt x="40185" y="26793"/>
                </a:lnTo>
                <a:lnTo>
                  <a:pt x="83785" y="7190"/>
                </a:lnTo>
                <a:lnTo>
                  <a:pt x="137160" y="0"/>
                </a:lnTo>
                <a:lnTo>
                  <a:pt x="190534" y="7190"/>
                </a:lnTo>
                <a:lnTo>
                  <a:pt x="234134" y="26793"/>
                </a:lnTo>
                <a:lnTo>
                  <a:pt x="263536" y="55860"/>
                </a:lnTo>
                <a:lnTo>
                  <a:pt x="274319" y="91439"/>
                </a:lnTo>
                <a:close/>
              </a:path>
            </a:pathLst>
          </a:custGeom>
          <a:ln w="457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14">
            <a:extLst>
              <a:ext uri="{FF2B5EF4-FFF2-40B4-BE49-F238E27FC236}">
                <a16:creationId xmlns:a16="http://schemas.microsoft.com/office/drawing/2014/main" id="{748E6255-9895-9FF9-EB3D-627709C6A64D}"/>
              </a:ext>
            </a:extLst>
          </p:cNvPr>
          <p:cNvSpPr/>
          <p:nvPr/>
        </p:nvSpPr>
        <p:spPr>
          <a:xfrm>
            <a:off x="8020564" y="2318983"/>
            <a:ext cx="374979" cy="249986"/>
          </a:xfrm>
          <a:custGeom>
            <a:avLst/>
            <a:gdLst/>
            <a:ahLst/>
            <a:cxnLst/>
            <a:rect l="l" t="t" r="r" b="b"/>
            <a:pathLst>
              <a:path w="274320" h="182880">
                <a:moveTo>
                  <a:pt x="137160" y="0"/>
                </a:moveTo>
                <a:lnTo>
                  <a:pt x="83785" y="7190"/>
                </a:lnTo>
                <a:lnTo>
                  <a:pt x="40185" y="26793"/>
                </a:lnTo>
                <a:lnTo>
                  <a:pt x="10783" y="55860"/>
                </a:lnTo>
                <a:lnTo>
                  <a:pt x="0" y="91440"/>
                </a:lnTo>
                <a:lnTo>
                  <a:pt x="10783" y="127019"/>
                </a:lnTo>
                <a:lnTo>
                  <a:pt x="40185" y="156086"/>
                </a:lnTo>
                <a:lnTo>
                  <a:pt x="83785" y="175689"/>
                </a:lnTo>
                <a:lnTo>
                  <a:pt x="137160" y="182880"/>
                </a:lnTo>
                <a:lnTo>
                  <a:pt x="190534" y="175689"/>
                </a:lnTo>
                <a:lnTo>
                  <a:pt x="234134" y="156086"/>
                </a:lnTo>
                <a:lnTo>
                  <a:pt x="263536" y="127019"/>
                </a:lnTo>
                <a:lnTo>
                  <a:pt x="274319" y="91440"/>
                </a:lnTo>
                <a:lnTo>
                  <a:pt x="263536" y="55860"/>
                </a:lnTo>
                <a:lnTo>
                  <a:pt x="234134" y="26793"/>
                </a:lnTo>
                <a:lnTo>
                  <a:pt x="190534" y="7190"/>
                </a:lnTo>
                <a:lnTo>
                  <a:pt x="1371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5">
            <a:extLst>
              <a:ext uri="{FF2B5EF4-FFF2-40B4-BE49-F238E27FC236}">
                <a16:creationId xmlns:a16="http://schemas.microsoft.com/office/drawing/2014/main" id="{103F75D4-B98F-AC45-877E-7E2E4A7E9B14}"/>
              </a:ext>
            </a:extLst>
          </p:cNvPr>
          <p:cNvSpPr/>
          <p:nvPr/>
        </p:nvSpPr>
        <p:spPr>
          <a:xfrm>
            <a:off x="8020564" y="2318983"/>
            <a:ext cx="374979" cy="249986"/>
          </a:xfrm>
          <a:custGeom>
            <a:avLst/>
            <a:gdLst/>
            <a:ahLst/>
            <a:cxnLst/>
            <a:rect l="l" t="t" r="r" b="b"/>
            <a:pathLst>
              <a:path w="274320" h="182880">
                <a:moveTo>
                  <a:pt x="274319" y="91440"/>
                </a:moveTo>
                <a:lnTo>
                  <a:pt x="263536" y="127019"/>
                </a:lnTo>
                <a:lnTo>
                  <a:pt x="234134" y="156086"/>
                </a:lnTo>
                <a:lnTo>
                  <a:pt x="190534" y="175689"/>
                </a:lnTo>
                <a:lnTo>
                  <a:pt x="137160" y="182880"/>
                </a:lnTo>
                <a:lnTo>
                  <a:pt x="83785" y="175689"/>
                </a:lnTo>
                <a:lnTo>
                  <a:pt x="40185" y="156086"/>
                </a:lnTo>
                <a:lnTo>
                  <a:pt x="10783" y="127019"/>
                </a:lnTo>
                <a:lnTo>
                  <a:pt x="0" y="91440"/>
                </a:lnTo>
                <a:lnTo>
                  <a:pt x="10783" y="55860"/>
                </a:lnTo>
                <a:lnTo>
                  <a:pt x="40185" y="26793"/>
                </a:lnTo>
                <a:lnTo>
                  <a:pt x="83785" y="7190"/>
                </a:lnTo>
                <a:lnTo>
                  <a:pt x="137160" y="0"/>
                </a:lnTo>
                <a:lnTo>
                  <a:pt x="190534" y="7190"/>
                </a:lnTo>
                <a:lnTo>
                  <a:pt x="234134" y="26793"/>
                </a:lnTo>
                <a:lnTo>
                  <a:pt x="263536" y="55860"/>
                </a:lnTo>
                <a:lnTo>
                  <a:pt x="274319" y="91440"/>
                </a:lnTo>
                <a:close/>
              </a:path>
            </a:pathLst>
          </a:custGeom>
          <a:ln w="457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16">
            <a:extLst>
              <a:ext uri="{FF2B5EF4-FFF2-40B4-BE49-F238E27FC236}">
                <a16:creationId xmlns:a16="http://schemas.microsoft.com/office/drawing/2014/main" id="{E570D316-EE0B-5DF5-56AE-6B3AAFBD49CC}"/>
              </a:ext>
            </a:extLst>
          </p:cNvPr>
          <p:cNvSpPr/>
          <p:nvPr/>
        </p:nvSpPr>
        <p:spPr>
          <a:xfrm>
            <a:off x="6920625" y="1844010"/>
            <a:ext cx="374979" cy="249986"/>
          </a:xfrm>
          <a:custGeom>
            <a:avLst/>
            <a:gdLst/>
            <a:ahLst/>
            <a:cxnLst/>
            <a:rect l="l" t="t" r="r" b="b"/>
            <a:pathLst>
              <a:path w="274319" h="182880">
                <a:moveTo>
                  <a:pt x="137160" y="0"/>
                </a:moveTo>
                <a:lnTo>
                  <a:pt x="83785" y="7190"/>
                </a:lnTo>
                <a:lnTo>
                  <a:pt x="40185" y="26793"/>
                </a:lnTo>
                <a:lnTo>
                  <a:pt x="10783" y="55860"/>
                </a:lnTo>
                <a:lnTo>
                  <a:pt x="0" y="91439"/>
                </a:lnTo>
                <a:lnTo>
                  <a:pt x="10783" y="127019"/>
                </a:lnTo>
                <a:lnTo>
                  <a:pt x="40185" y="156086"/>
                </a:lnTo>
                <a:lnTo>
                  <a:pt x="83785" y="175689"/>
                </a:lnTo>
                <a:lnTo>
                  <a:pt x="137160" y="182879"/>
                </a:lnTo>
                <a:lnTo>
                  <a:pt x="190534" y="175689"/>
                </a:lnTo>
                <a:lnTo>
                  <a:pt x="234134" y="156086"/>
                </a:lnTo>
                <a:lnTo>
                  <a:pt x="263536" y="127019"/>
                </a:lnTo>
                <a:lnTo>
                  <a:pt x="274319" y="91439"/>
                </a:lnTo>
                <a:lnTo>
                  <a:pt x="263536" y="55860"/>
                </a:lnTo>
                <a:lnTo>
                  <a:pt x="234134" y="26793"/>
                </a:lnTo>
                <a:lnTo>
                  <a:pt x="190534" y="7190"/>
                </a:lnTo>
                <a:lnTo>
                  <a:pt x="1371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7">
            <a:extLst>
              <a:ext uri="{FF2B5EF4-FFF2-40B4-BE49-F238E27FC236}">
                <a16:creationId xmlns:a16="http://schemas.microsoft.com/office/drawing/2014/main" id="{C6FAFB12-7745-F947-8EC3-3D7BBBDB8E98}"/>
              </a:ext>
            </a:extLst>
          </p:cNvPr>
          <p:cNvSpPr/>
          <p:nvPr/>
        </p:nvSpPr>
        <p:spPr>
          <a:xfrm>
            <a:off x="6920625" y="1844010"/>
            <a:ext cx="374979" cy="249986"/>
          </a:xfrm>
          <a:custGeom>
            <a:avLst/>
            <a:gdLst/>
            <a:ahLst/>
            <a:cxnLst/>
            <a:rect l="l" t="t" r="r" b="b"/>
            <a:pathLst>
              <a:path w="274319" h="182880">
                <a:moveTo>
                  <a:pt x="274319" y="91439"/>
                </a:moveTo>
                <a:lnTo>
                  <a:pt x="263536" y="127019"/>
                </a:lnTo>
                <a:lnTo>
                  <a:pt x="234134" y="156086"/>
                </a:lnTo>
                <a:lnTo>
                  <a:pt x="190534" y="175689"/>
                </a:lnTo>
                <a:lnTo>
                  <a:pt x="137160" y="182879"/>
                </a:lnTo>
                <a:lnTo>
                  <a:pt x="83785" y="175689"/>
                </a:lnTo>
                <a:lnTo>
                  <a:pt x="40185" y="156086"/>
                </a:lnTo>
                <a:lnTo>
                  <a:pt x="10783" y="127019"/>
                </a:lnTo>
                <a:lnTo>
                  <a:pt x="0" y="91439"/>
                </a:lnTo>
                <a:lnTo>
                  <a:pt x="10783" y="55860"/>
                </a:lnTo>
                <a:lnTo>
                  <a:pt x="40185" y="26793"/>
                </a:lnTo>
                <a:lnTo>
                  <a:pt x="83785" y="7190"/>
                </a:lnTo>
                <a:lnTo>
                  <a:pt x="137160" y="0"/>
                </a:lnTo>
                <a:lnTo>
                  <a:pt x="190534" y="7190"/>
                </a:lnTo>
                <a:lnTo>
                  <a:pt x="234134" y="26793"/>
                </a:lnTo>
                <a:lnTo>
                  <a:pt x="263536" y="55860"/>
                </a:lnTo>
                <a:lnTo>
                  <a:pt x="274319" y="91439"/>
                </a:lnTo>
                <a:close/>
              </a:path>
            </a:pathLst>
          </a:custGeom>
          <a:ln w="457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18">
            <a:extLst>
              <a:ext uri="{FF2B5EF4-FFF2-40B4-BE49-F238E27FC236}">
                <a16:creationId xmlns:a16="http://schemas.microsoft.com/office/drawing/2014/main" id="{550E26E1-D89A-7665-005F-ED07C65D1DC9}"/>
              </a:ext>
            </a:extLst>
          </p:cNvPr>
          <p:cNvSpPr/>
          <p:nvPr/>
        </p:nvSpPr>
        <p:spPr>
          <a:xfrm>
            <a:off x="7470595" y="2318983"/>
            <a:ext cx="374979" cy="249986"/>
          </a:xfrm>
          <a:custGeom>
            <a:avLst/>
            <a:gdLst/>
            <a:ahLst/>
            <a:cxnLst/>
            <a:rect l="l" t="t" r="r" b="b"/>
            <a:pathLst>
              <a:path w="274319" h="182880">
                <a:moveTo>
                  <a:pt x="137160" y="0"/>
                </a:moveTo>
                <a:lnTo>
                  <a:pt x="83785" y="7190"/>
                </a:lnTo>
                <a:lnTo>
                  <a:pt x="40185" y="26793"/>
                </a:lnTo>
                <a:lnTo>
                  <a:pt x="10783" y="55860"/>
                </a:lnTo>
                <a:lnTo>
                  <a:pt x="0" y="91440"/>
                </a:lnTo>
                <a:lnTo>
                  <a:pt x="10783" y="127019"/>
                </a:lnTo>
                <a:lnTo>
                  <a:pt x="40185" y="156086"/>
                </a:lnTo>
                <a:lnTo>
                  <a:pt x="83785" y="175689"/>
                </a:lnTo>
                <a:lnTo>
                  <a:pt x="137160" y="182880"/>
                </a:lnTo>
                <a:lnTo>
                  <a:pt x="190534" y="175689"/>
                </a:lnTo>
                <a:lnTo>
                  <a:pt x="234134" y="156086"/>
                </a:lnTo>
                <a:lnTo>
                  <a:pt x="263536" y="127019"/>
                </a:lnTo>
                <a:lnTo>
                  <a:pt x="274320" y="91440"/>
                </a:lnTo>
                <a:lnTo>
                  <a:pt x="263536" y="55860"/>
                </a:lnTo>
                <a:lnTo>
                  <a:pt x="234134" y="26793"/>
                </a:lnTo>
                <a:lnTo>
                  <a:pt x="190534" y="7190"/>
                </a:lnTo>
                <a:lnTo>
                  <a:pt x="1371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9">
            <a:extLst>
              <a:ext uri="{FF2B5EF4-FFF2-40B4-BE49-F238E27FC236}">
                <a16:creationId xmlns:a16="http://schemas.microsoft.com/office/drawing/2014/main" id="{B04DEFCD-BA81-F866-45EF-54EF1A102783}"/>
              </a:ext>
            </a:extLst>
          </p:cNvPr>
          <p:cNvSpPr/>
          <p:nvPr/>
        </p:nvSpPr>
        <p:spPr>
          <a:xfrm>
            <a:off x="7470595" y="2318983"/>
            <a:ext cx="374979" cy="249986"/>
          </a:xfrm>
          <a:custGeom>
            <a:avLst/>
            <a:gdLst/>
            <a:ahLst/>
            <a:cxnLst/>
            <a:rect l="l" t="t" r="r" b="b"/>
            <a:pathLst>
              <a:path w="274319" h="182880">
                <a:moveTo>
                  <a:pt x="274320" y="91440"/>
                </a:moveTo>
                <a:lnTo>
                  <a:pt x="263536" y="127019"/>
                </a:lnTo>
                <a:lnTo>
                  <a:pt x="234134" y="156086"/>
                </a:lnTo>
                <a:lnTo>
                  <a:pt x="190534" y="175689"/>
                </a:lnTo>
                <a:lnTo>
                  <a:pt x="137160" y="182880"/>
                </a:lnTo>
                <a:lnTo>
                  <a:pt x="83785" y="175689"/>
                </a:lnTo>
                <a:lnTo>
                  <a:pt x="40185" y="156086"/>
                </a:lnTo>
                <a:lnTo>
                  <a:pt x="10783" y="127019"/>
                </a:lnTo>
                <a:lnTo>
                  <a:pt x="0" y="91440"/>
                </a:lnTo>
                <a:lnTo>
                  <a:pt x="10783" y="55860"/>
                </a:lnTo>
                <a:lnTo>
                  <a:pt x="40185" y="26793"/>
                </a:lnTo>
                <a:lnTo>
                  <a:pt x="83785" y="7190"/>
                </a:lnTo>
                <a:lnTo>
                  <a:pt x="137160" y="0"/>
                </a:lnTo>
                <a:lnTo>
                  <a:pt x="190534" y="7190"/>
                </a:lnTo>
                <a:lnTo>
                  <a:pt x="234134" y="26793"/>
                </a:lnTo>
                <a:lnTo>
                  <a:pt x="263536" y="55860"/>
                </a:lnTo>
                <a:lnTo>
                  <a:pt x="274320" y="91440"/>
                </a:lnTo>
                <a:close/>
              </a:path>
            </a:pathLst>
          </a:custGeom>
          <a:ln w="457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20">
            <a:extLst>
              <a:ext uri="{FF2B5EF4-FFF2-40B4-BE49-F238E27FC236}">
                <a16:creationId xmlns:a16="http://schemas.microsoft.com/office/drawing/2014/main" id="{1F0E6CBB-2298-3CDB-2F89-CE09D8E51A84}"/>
              </a:ext>
            </a:extLst>
          </p:cNvPr>
          <p:cNvSpPr/>
          <p:nvPr/>
        </p:nvSpPr>
        <p:spPr>
          <a:xfrm>
            <a:off x="7470595" y="2793957"/>
            <a:ext cx="374979" cy="249986"/>
          </a:xfrm>
          <a:custGeom>
            <a:avLst/>
            <a:gdLst/>
            <a:ahLst/>
            <a:cxnLst/>
            <a:rect l="l" t="t" r="r" b="b"/>
            <a:pathLst>
              <a:path w="274319" h="182880">
                <a:moveTo>
                  <a:pt x="137160" y="0"/>
                </a:moveTo>
                <a:lnTo>
                  <a:pt x="83785" y="7190"/>
                </a:lnTo>
                <a:lnTo>
                  <a:pt x="40185" y="26793"/>
                </a:lnTo>
                <a:lnTo>
                  <a:pt x="10783" y="55860"/>
                </a:lnTo>
                <a:lnTo>
                  <a:pt x="0" y="91440"/>
                </a:lnTo>
                <a:lnTo>
                  <a:pt x="10783" y="127019"/>
                </a:lnTo>
                <a:lnTo>
                  <a:pt x="40185" y="156086"/>
                </a:lnTo>
                <a:lnTo>
                  <a:pt x="83785" y="175689"/>
                </a:lnTo>
                <a:lnTo>
                  <a:pt x="137160" y="182880"/>
                </a:lnTo>
                <a:lnTo>
                  <a:pt x="190534" y="175689"/>
                </a:lnTo>
                <a:lnTo>
                  <a:pt x="234134" y="156086"/>
                </a:lnTo>
                <a:lnTo>
                  <a:pt x="263536" y="127019"/>
                </a:lnTo>
                <a:lnTo>
                  <a:pt x="274320" y="91440"/>
                </a:lnTo>
                <a:lnTo>
                  <a:pt x="263536" y="55860"/>
                </a:lnTo>
                <a:lnTo>
                  <a:pt x="234134" y="26793"/>
                </a:lnTo>
                <a:lnTo>
                  <a:pt x="190534" y="7190"/>
                </a:lnTo>
                <a:lnTo>
                  <a:pt x="1371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21">
            <a:extLst>
              <a:ext uri="{FF2B5EF4-FFF2-40B4-BE49-F238E27FC236}">
                <a16:creationId xmlns:a16="http://schemas.microsoft.com/office/drawing/2014/main" id="{83D329B1-4D54-E5B1-FEE8-40BAC0A321D9}"/>
              </a:ext>
            </a:extLst>
          </p:cNvPr>
          <p:cNvSpPr/>
          <p:nvPr/>
        </p:nvSpPr>
        <p:spPr>
          <a:xfrm>
            <a:off x="7470595" y="2793957"/>
            <a:ext cx="374979" cy="249986"/>
          </a:xfrm>
          <a:custGeom>
            <a:avLst/>
            <a:gdLst/>
            <a:ahLst/>
            <a:cxnLst/>
            <a:rect l="l" t="t" r="r" b="b"/>
            <a:pathLst>
              <a:path w="274319" h="182880">
                <a:moveTo>
                  <a:pt x="274320" y="91440"/>
                </a:moveTo>
                <a:lnTo>
                  <a:pt x="263536" y="127019"/>
                </a:lnTo>
                <a:lnTo>
                  <a:pt x="234134" y="156086"/>
                </a:lnTo>
                <a:lnTo>
                  <a:pt x="190534" y="175689"/>
                </a:lnTo>
                <a:lnTo>
                  <a:pt x="137160" y="182880"/>
                </a:lnTo>
                <a:lnTo>
                  <a:pt x="83785" y="175689"/>
                </a:lnTo>
                <a:lnTo>
                  <a:pt x="40185" y="156086"/>
                </a:lnTo>
                <a:lnTo>
                  <a:pt x="10783" y="127019"/>
                </a:lnTo>
                <a:lnTo>
                  <a:pt x="0" y="91440"/>
                </a:lnTo>
                <a:lnTo>
                  <a:pt x="10783" y="55860"/>
                </a:lnTo>
                <a:lnTo>
                  <a:pt x="40185" y="26793"/>
                </a:lnTo>
                <a:lnTo>
                  <a:pt x="83785" y="7190"/>
                </a:lnTo>
                <a:lnTo>
                  <a:pt x="137160" y="0"/>
                </a:lnTo>
                <a:lnTo>
                  <a:pt x="190534" y="7190"/>
                </a:lnTo>
                <a:lnTo>
                  <a:pt x="234134" y="26793"/>
                </a:lnTo>
                <a:lnTo>
                  <a:pt x="263536" y="55860"/>
                </a:lnTo>
                <a:lnTo>
                  <a:pt x="274320" y="91440"/>
                </a:lnTo>
                <a:close/>
              </a:path>
            </a:pathLst>
          </a:custGeom>
          <a:ln w="457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2">
            <a:extLst>
              <a:ext uri="{FF2B5EF4-FFF2-40B4-BE49-F238E27FC236}">
                <a16:creationId xmlns:a16="http://schemas.microsoft.com/office/drawing/2014/main" id="{89AD8A87-AF04-C46E-E446-B6855E350E11}"/>
              </a:ext>
            </a:extLst>
          </p:cNvPr>
          <p:cNvSpPr/>
          <p:nvPr/>
        </p:nvSpPr>
        <p:spPr>
          <a:xfrm>
            <a:off x="6370655" y="2318983"/>
            <a:ext cx="374979" cy="249986"/>
          </a:xfrm>
          <a:custGeom>
            <a:avLst/>
            <a:gdLst/>
            <a:ahLst/>
            <a:cxnLst/>
            <a:rect l="l" t="t" r="r" b="b"/>
            <a:pathLst>
              <a:path w="274319" h="182880">
                <a:moveTo>
                  <a:pt x="137160" y="0"/>
                </a:moveTo>
                <a:lnTo>
                  <a:pt x="83785" y="7190"/>
                </a:lnTo>
                <a:lnTo>
                  <a:pt x="40185" y="26793"/>
                </a:lnTo>
                <a:lnTo>
                  <a:pt x="10783" y="55860"/>
                </a:lnTo>
                <a:lnTo>
                  <a:pt x="0" y="91440"/>
                </a:lnTo>
                <a:lnTo>
                  <a:pt x="10783" y="127019"/>
                </a:lnTo>
                <a:lnTo>
                  <a:pt x="40185" y="156086"/>
                </a:lnTo>
                <a:lnTo>
                  <a:pt x="83785" y="175689"/>
                </a:lnTo>
                <a:lnTo>
                  <a:pt x="137160" y="182880"/>
                </a:lnTo>
                <a:lnTo>
                  <a:pt x="190534" y="175689"/>
                </a:lnTo>
                <a:lnTo>
                  <a:pt x="234134" y="156086"/>
                </a:lnTo>
                <a:lnTo>
                  <a:pt x="263536" y="127019"/>
                </a:lnTo>
                <a:lnTo>
                  <a:pt x="274320" y="91440"/>
                </a:lnTo>
                <a:lnTo>
                  <a:pt x="263536" y="55860"/>
                </a:lnTo>
                <a:lnTo>
                  <a:pt x="234134" y="26793"/>
                </a:lnTo>
                <a:lnTo>
                  <a:pt x="190534" y="7190"/>
                </a:lnTo>
                <a:lnTo>
                  <a:pt x="1371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23">
            <a:extLst>
              <a:ext uri="{FF2B5EF4-FFF2-40B4-BE49-F238E27FC236}">
                <a16:creationId xmlns:a16="http://schemas.microsoft.com/office/drawing/2014/main" id="{4CAECE49-FA33-DB76-19F9-AC84A83B252C}"/>
              </a:ext>
            </a:extLst>
          </p:cNvPr>
          <p:cNvSpPr/>
          <p:nvPr/>
        </p:nvSpPr>
        <p:spPr>
          <a:xfrm>
            <a:off x="6370655" y="2318983"/>
            <a:ext cx="374979" cy="249986"/>
          </a:xfrm>
          <a:custGeom>
            <a:avLst/>
            <a:gdLst/>
            <a:ahLst/>
            <a:cxnLst/>
            <a:rect l="l" t="t" r="r" b="b"/>
            <a:pathLst>
              <a:path w="274319" h="182880">
                <a:moveTo>
                  <a:pt x="274320" y="91440"/>
                </a:moveTo>
                <a:lnTo>
                  <a:pt x="263536" y="127019"/>
                </a:lnTo>
                <a:lnTo>
                  <a:pt x="234134" y="156086"/>
                </a:lnTo>
                <a:lnTo>
                  <a:pt x="190534" y="175689"/>
                </a:lnTo>
                <a:lnTo>
                  <a:pt x="137160" y="182880"/>
                </a:lnTo>
                <a:lnTo>
                  <a:pt x="83785" y="175689"/>
                </a:lnTo>
                <a:lnTo>
                  <a:pt x="40185" y="156086"/>
                </a:lnTo>
                <a:lnTo>
                  <a:pt x="10783" y="127019"/>
                </a:lnTo>
                <a:lnTo>
                  <a:pt x="0" y="91440"/>
                </a:lnTo>
                <a:lnTo>
                  <a:pt x="10783" y="55860"/>
                </a:lnTo>
                <a:lnTo>
                  <a:pt x="40185" y="26793"/>
                </a:lnTo>
                <a:lnTo>
                  <a:pt x="83785" y="7190"/>
                </a:lnTo>
                <a:lnTo>
                  <a:pt x="137160" y="0"/>
                </a:lnTo>
                <a:lnTo>
                  <a:pt x="190534" y="7190"/>
                </a:lnTo>
                <a:lnTo>
                  <a:pt x="234134" y="26793"/>
                </a:lnTo>
                <a:lnTo>
                  <a:pt x="263536" y="55860"/>
                </a:lnTo>
                <a:lnTo>
                  <a:pt x="274320" y="91440"/>
                </a:lnTo>
                <a:close/>
              </a:path>
            </a:pathLst>
          </a:custGeom>
          <a:ln w="457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24">
            <a:extLst>
              <a:ext uri="{FF2B5EF4-FFF2-40B4-BE49-F238E27FC236}">
                <a16:creationId xmlns:a16="http://schemas.microsoft.com/office/drawing/2014/main" id="{F8C3247E-6CC5-E8CF-AC26-7624FE7CADB6}"/>
              </a:ext>
            </a:extLst>
          </p:cNvPr>
          <p:cNvSpPr/>
          <p:nvPr/>
        </p:nvSpPr>
        <p:spPr>
          <a:xfrm>
            <a:off x="6920625" y="2793957"/>
            <a:ext cx="374979" cy="249986"/>
          </a:xfrm>
          <a:custGeom>
            <a:avLst/>
            <a:gdLst/>
            <a:ahLst/>
            <a:cxnLst/>
            <a:rect l="l" t="t" r="r" b="b"/>
            <a:pathLst>
              <a:path w="274319" h="182880">
                <a:moveTo>
                  <a:pt x="137160" y="0"/>
                </a:moveTo>
                <a:lnTo>
                  <a:pt x="83785" y="7190"/>
                </a:lnTo>
                <a:lnTo>
                  <a:pt x="40185" y="26793"/>
                </a:lnTo>
                <a:lnTo>
                  <a:pt x="10783" y="55860"/>
                </a:lnTo>
                <a:lnTo>
                  <a:pt x="0" y="91440"/>
                </a:lnTo>
                <a:lnTo>
                  <a:pt x="10783" y="127019"/>
                </a:lnTo>
                <a:lnTo>
                  <a:pt x="40185" y="156086"/>
                </a:lnTo>
                <a:lnTo>
                  <a:pt x="83785" y="175689"/>
                </a:lnTo>
                <a:lnTo>
                  <a:pt x="137160" y="182880"/>
                </a:lnTo>
                <a:lnTo>
                  <a:pt x="190534" y="175689"/>
                </a:lnTo>
                <a:lnTo>
                  <a:pt x="234134" y="156086"/>
                </a:lnTo>
                <a:lnTo>
                  <a:pt x="263536" y="127019"/>
                </a:lnTo>
                <a:lnTo>
                  <a:pt x="274319" y="91440"/>
                </a:lnTo>
                <a:lnTo>
                  <a:pt x="263536" y="55860"/>
                </a:lnTo>
                <a:lnTo>
                  <a:pt x="234134" y="26793"/>
                </a:lnTo>
                <a:lnTo>
                  <a:pt x="190534" y="7190"/>
                </a:lnTo>
                <a:lnTo>
                  <a:pt x="1371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25">
            <a:extLst>
              <a:ext uri="{FF2B5EF4-FFF2-40B4-BE49-F238E27FC236}">
                <a16:creationId xmlns:a16="http://schemas.microsoft.com/office/drawing/2014/main" id="{22C0BDC5-3385-C611-876D-2E25E50ED67F}"/>
              </a:ext>
            </a:extLst>
          </p:cNvPr>
          <p:cNvSpPr/>
          <p:nvPr/>
        </p:nvSpPr>
        <p:spPr>
          <a:xfrm>
            <a:off x="6920625" y="2793957"/>
            <a:ext cx="374979" cy="249986"/>
          </a:xfrm>
          <a:custGeom>
            <a:avLst/>
            <a:gdLst/>
            <a:ahLst/>
            <a:cxnLst/>
            <a:rect l="l" t="t" r="r" b="b"/>
            <a:pathLst>
              <a:path w="274319" h="182880">
                <a:moveTo>
                  <a:pt x="274319" y="91440"/>
                </a:moveTo>
                <a:lnTo>
                  <a:pt x="263536" y="127019"/>
                </a:lnTo>
                <a:lnTo>
                  <a:pt x="234134" y="156086"/>
                </a:lnTo>
                <a:lnTo>
                  <a:pt x="190534" y="175689"/>
                </a:lnTo>
                <a:lnTo>
                  <a:pt x="137160" y="182880"/>
                </a:lnTo>
                <a:lnTo>
                  <a:pt x="83785" y="175689"/>
                </a:lnTo>
                <a:lnTo>
                  <a:pt x="40185" y="156086"/>
                </a:lnTo>
                <a:lnTo>
                  <a:pt x="10783" y="127019"/>
                </a:lnTo>
                <a:lnTo>
                  <a:pt x="0" y="91440"/>
                </a:lnTo>
                <a:lnTo>
                  <a:pt x="10783" y="55860"/>
                </a:lnTo>
                <a:lnTo>
                  <a:pt x="40185" y="26793"/>
                </a:lnTo>
                <a:lnTo>
                  <a:pt x="83785" y="7190"/>
                </a:lnTo>
                <a:lnTo>
                  <a:pt x="137160" y="0"/>
                </a:lnTo>
                <a:lnTo>
                  <a:pt x="190534" y="7190"/>
                </a:lnTo>
                <a:lnTo>
                  <a:pt x="234134" y="26793"/>
                </a:lnTo>
                <a:lnTo>
                  <a:pt x="263536" y="55860"/>
                </a:lnTo>
                <a:lnTo>
                  <a:pt x="274319" y="91440"/>
                </a:lnTo>
                <a:close/>
              </a:path>
            </a:pathLst>
          </a:custGeom>
          <a:ln w="457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26">
            <a:extLst>
              <a:ext uri="{FF2B5EF4-FFF2-40B4-BE49-F238E27FC236}">
                <a16:creationId xmlns:a16="http://schemas.microsoft.com/office/drawing/2014/main" id="{0C8C4D87-75E2-E60A-7819-79B59719885B}"/>
              </a:ext>
            </a:extLst>
          </p:cNvPr>
          <p:cNvSpPr/>
          <p:nvPr/>
        </p:nvSpPr>
        <p:spPr>
          <a:xfrm>
            <a:off x="8570533" y="1844010"/>
            <a:ext cx="374979" cy="249986"/>
          </a:xfrm>
          <a:custGeom>
            <a:avLst/>
            <a:gdLst/>
            <a:ahLst/>
            <a:cxnLst/>
            <a:rect l="l" t="t" r="r" b="b"/>
            <a:pathLst>
              <a:path w="274320" h="182880">
                <a:moveTo>
                  <a:pt x="137160" y="0"/>
                </a:moveTo>
                <a:lnTo>
                  <a:pt x="83785" y="7190"/>
                </a:lnTo>
                <a:lnTo>
                  <a:pt x="40185" y="26793"/>
                </a:lnTo>
                <a:lnTo>
                  <a:pt x="10783" y="55860"/>
                </a:lnTo>
                <a:lnTo>
                  <a:pt x="0" y="91439"/>
                </a:lnTo>
                <a:lnTo>
                  <a:pt x="10783" y="127019"/>
                </a:lnTo>
                <a:lnTo>
                  <a:pt x="40185" y="156086"/>
                </a:lnTo>
                <a:lnTo>
                  <a:pt x="83785" y="175689"/>
                </a:lnTo>
                <a:lnTo>
                  <a:pt x="137160" y="182879"/>
                </a:lnTo>
                <a:lnTo>
                  <a:pt x="190534" y="175689"/>
                </a:lnTo>
                <a:lnTo>
                  <a:pt x="234134" y="156086"/>
                </a:lnTo>
                <a:lnTo>
                  <a:pt x="263536" y="127019"/>
                </a:lnTo>
                <a:lnTo>
                  <a:pt x="274319" y="91439"/>
                </a:lnTo>
                <a:lnTo>
                  <a:pt x="263536" y="55860"/>
                </a:lnTo>
                <a:lnTo>
                  <a:pt x="234134" y="26793"/>
                </a:lnTo>
                <a:lnTo>
                  <a:pt x="190534" y="7190"/>
                </a:lnTo>
                <a:lnTo>
                  <a:pt x="1371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27">
            <a:extLst>
              <a:ext uri="{FF2B5EF4-FFF2-40B4-BE49-F238E27FC236}">
                <a16:creationId xmlns:a16="http://schemas.microsoft.com/office/drawing/2014/main" id="{6045E759-A9B9-A0FE-B983-29BC6222A21B}"/>
              </a:ext>
            </a:extLst>
          </p:cNvPr>
          <p:cNvSpPr/>
          <p:nvPr/>
        </p:nvSpPr>
        <p:spPr>
          <a:xfrm>
            <a:off x="8570533" y="1844010"/>
            <a:ext cx="374979" cy="249986"/>
          </a:xfrm>
          <a:custGeom>
            <a:avLst/>
            <a:gdLst/>
            <a:ahLst/>
            <a:cxnLst/>
            <a:rect l="l" t="t" r="r" b="b"/>
            <a:pathLst>
              <a:path w="274320" h="182880">
                <a:moveTo>
                  <a:pt x="274319" y="91439"/>
                </a:moveTo>
                <a:lnTo>
                  <a:pt x="263536" y="127019"/>
                </a:lnTo>
                <a:lnTo>
                  <a:pt x="234134" y="156086"/>
                </a:lnTo>
                <a:lnTo>
                  <a:pt x="190534" y="175689"/>
                </a:lnTo>
                <a:lnTo>
                  <a:pt x="137160" y="182879"/>
                </a:lnTo>
                <a:lnTo>
                  <a:pt x="83785" y="175689"/>
                </a:lnTo>
                <a:lnTo>
                  <a:pt x="40185" y="156086"/>
                </a:lnTo>
                <a:lnTo>
                  <a:pt x="10783" y="127019"/>
                </a:lnTo>
                <a:lnTo>
                  <a:pt x="0" y="91439"/>
                </a:lnTo>
                <a:lnTo>
                  <a:pt x="10783" y="55860"/>
                </a:lnTo>
                <a:lnTo>
                  <a:pt x="40185" y="26793"/>
                </a:lnTo>
                <a:lnTo>
                  <a:pt x="83785" y="7190"/>
                </a:lnTo>
                <a:lnTo>
                  <a:pt x="137160" y="0"/>
                </a:lnTo>
                <a:lnTo>
                  <a:pt x="190534" y="7190"/>
                </a:lnTo>
                <a:lnTo>
                  <a:pt x="234134" y="26793"/>
                </a:lnTo>
                <a:lnTo>
                  <a:pt x="263536" y="55860"/>
                </a:lnTo>
                <a:lnTo>
                  <a:pt x="274319" y="91439"/>
                </a:lnTo>
                <a:close/>
              </a:path>
            </a:pathLst>
          </a:custGeom>
          <a:ln w="457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28">
            <a:extLst>
              <a:ext uri="{FF2B5EF4-FFF2-40B4-BE49-F238E27FC236}">
                <a16:creationId xmlns:a16="http://schemas.microsoft.com/office/drawing/2014/main" id="{90F196A5-D0A8-2C6D-F1EA-BF32809CD72A}"/>
              </a:ext>
            </a:extLst>
          </p:cNvPr>
          <p:cNvSpPr/>
          <p:nvPr/>
        </p:nvSpPr>
        <p:spPr>
          <a:xfrm>
            <a:off x="5270716" y="4218879"/>
            <a:ext cx="374979" cy="249986"/>
          </a:xfrm>
          <a:custGeom>
            <a:avLst/>
            <a:gdLst/>
            <a:ahLst/>
            <a:cxnLst/>
            <a:rect l="l" t="t" r="r" b="b"/>
            <a:pathLst>
              <a:path w="274319" h="182879">
                <a:moveTo>
                  <a:pt x="137159" y="0"/>
                </a:moveTo>
                <a:lnTo>
                  <a:pt x="83785" y="7190"/>
                </a:lnTo>
                <a:lnTo>
                  <a:pt x="40185" y="26793"/>
                </a:lnTo>
                <a:lnTo>
                  <a:pt x="10783" y="55860"/>
                </a:lnTo>
                <a:lnTo>
                  <a:pt x="0" y="91440"/>
                </a:lnTo>
                <a:lnTo>
                  <a:pt x="10783" y="127019"/>
                </a:lnTo>
                <a:lnTo>
                  <a:pt x="40185" y="156086"/>
                </a:lnTo>
                <a:lnTo>
                  <a:pt x="83785" y="175689"/>
                </a:lnTo>
                <a:lnTo>
                  <a:pt x="137159" y="182879"/>
                </a:lnTo>
                <a:lnTo>
                  <a:pt x="190534" y="175689"/>
                </a:lnTo>
                <a:lnTo>
                  <a:pt x="234134" y="156086"/>
                </a:lnTo>
                <a:lnTo>
                  <a:pt x="263536" y="127019"/>
                </a:lnTo>
                <a:lnTo>
                  <a:pt x="274319" y="91440"/>
                </a:lnTo>
                <a:lnTo>
                  <a:pt x="263536" y="55860"/>
                </a:lnTo>
                <a:lnTo>
                  <a:pt x="234134" y="26793"/>
                </a:lnTo>
                <a:lnTo>
                  <a:pt x="190534" y="7190"/>
                </a:lnTo>
                <a:lnTo>
                  <a:pt x="1371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29">
            <a:extLst>
              <a:ext uri="{FF2B5EF4-FFF2-40B4-BE49-F238E27FC236}">
                <a16:creationId xmlns:a16="http://schemas.microsoft.com/office/drawing/2014/main" id="{D331D4B5-E824-70AD-CAD8-86AF320C7684}"/>
              </a:ext>
            </a:extLst>
          </p:cNvPr>
          <p:cNvSpPr/>
          <p:nvPr/>
        </p:nvSpPr>
        <p:spPr>
          <a:xfrm>
            <a:off x="5270716" y="4218879"/>
            <a:ext cx="374979" cy="249986"/>
          </a:xfrm>
          <a:custGeom>
            <a:avLst/>
            <a:gdLst/>
            <a:ahLst/>
            <a:cxnLst/>
            <a:rect l="l" t="t" r="r" b="b"/>
            <a:pathLst>
              <a:path w="274319" h="182879">
                <a:moveTo>
                  <a:pt x="274319" y="91440"/>
                </a:moveTo>
                <a:lnTo>
                  <a:pt x="263536" y="127019"/>
                </a:lnTo>
                <a:lnTo>
                  <a:pt x="234134" y="156086"/>
                </a:lnTo>
                <a:lnTo>
                  <a:pt x="190534" y="175689"/>
                </a:lnTo>
                <a:lnTo>
                  <a:pt x="137159" y="182879"/>
                </a:lnTo>
                <a:lnTo>
                  <a:pt x="83785" y="175689"/>
                </a:lnTo>
                <a:lnTo>
                  <a:pt x="40185" y="156086"/>
                </a:lnTo>
                <a:lnTo>
                  <a:pt x="10783" y="127019"/>
                </a:lnTo>
                <a:lnTo>
                  <a:pt x="0" y="91440"/>
                </a:lnTo>
                <a:lnTo>
                  <a:pt x="10783" y="55860"/>
                </a:lnTo>
                <a:lnTo>
                  <a:pt x="40185" y="26793"/>
                </a:lnTo>
                <a:lnTo>
                  <a:pt x="83785" y="7190"/>
                </a:lnTo>
                <a:lnTo>
                  <a:pt x="137159" y="0"/>
                </a:lnTo>
                <a:lnTo>
                  <a:pt x="190534" y="7190"/>
                </a:lnTo>
                <a:lnTo>
                  <a:pt x="234134" y="26793"/>
                </a:lnTo>
                <a:lnTo>
                  <a:pt x="263536" y="55860"/>
                </a:lnTo>
                <a:lnTo>
                  <a:pt x="274319" y="91440"/>
                </a:lnTo>
                <a:close/>
              </a:path>
            </a:pathLst>
          </a:custGeom>
          <a:ln w="457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30">
            <a:extLst>
              <a:ext uri="{FF2B5EF4-FFF2-40B4-BE49-F238E27FC236}">
                <a16:creationId xmlns:a16="http://schemas.microsoft.com/office/drawing/2014/main" id="{008E3922-69CE-D0D8-B3D8-5E191E8B466E}"/>
              </a:ext>
            </a:extLst>
          </p:cNvPr>
          <p:cNvSpPr/>
          <p:nvPr/>
        </p:nvSpPr>
        <p:spPr>
          <a:xfrm>
            <a:off x="5270716" y="3743905"/>
            <a:ext cx="374979" cy="249986"/>
          </a:xfrm>
          <a:custGeom>
            <a:avLst/>
            <a:gdLst/>
            <a:ahLst/>
            <a:cxnLst/>
            <a:rect l="l" t="t" r="r" b="b"/>
            <a:pathLst>
              <a:path w="274319" h="182880">
                <a:moveTo>
                  <a:pt x="137159" y="0"/>
                </a:moveTo>
                <a:lnTo>
                  <a:pt x="83785" y="7190"/>
                </a:lnTo>
                <a:lnTo>
                  <a:pt x="40185" y="26793"/>
                </a:lnTo>
                <a:lnTo>
                  <a:pt x="10783" y="55860"/>
                </a:lnTo>
                <a:lnTo>
                  <a:pt x="0" y="91440"/>
                </a:lnTo>
                <a:lnTo>
                  <a:pt x="10783" y="127019"/>
                </a:lnTo>
                <a:lnTo>
                  <a:pt x="40185" y="156086"/>
                </a:lnTo>
                <a:lnTo>
                  <a:pt x="83785" y="175689"/>
                </a:lnTo>
                <a:lnTo>
                  <a:pt x="137159" y="182879"/>
                </a:lnTo>
                <a:lnTo>
                  <a:pt x="190534" y="175689"/>
                </a:lnTo>
                <a:lnTo>
                  <a:pt x="234134" y="156086"/>
                </a:lnTo>
                <a:lnTo>
                  <a:pt x="263536" y="127019"/>
                </a:lnTo>
                <a:lnTo>
                  <a:pt x="274319" y="91440"/>
                </a:lnTo>
                <a:lnTo>
                  <a:pt x="263536" y="55860"/>
                </a:lnTo>
                <a:lnTo>
                  <a:pt x="234134" y="26793"/>
                </a:lnTo>
                <a:lnTo>
                  <a:pt x="190534" y="7190"/>
                </a:lnTo>
                <a:lnTo>
                  <a:pt x="1371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31">
            <a:extLst>
              <a:ext uri="{FF2B5EF4-FFF2-40B4-BE49-F238E27FC236}">
                <a16:creationId xmlns:a16="http://schemas.microsoft.com/office/drawing/2014/main" id="{0F08BB22-A2A4-4A0E-5058-8629DCAD9AEF}"/>
              </a:ext>
            </a:extLst>
          </p:cNvPr>
          <p:cNvSpPr/>
          <p:nvPr/>
        </p:nvSpPr>
        <p:spPr>
          <a:xfrm>
            <a:off x="5270716" y="3743905"/>
            <a:ext cx="374979" cy="249986"/>
          </a:xfrm>
          <a:custGeom>
            <a:avLst/>
            <a:gdLst/>
            <a:ahLst/>
            <a:cxnLst/>
            <a:rect l="l" t="t" r="r" b="b"/>
            <a:pathLst>
              <a:path w="274319" h="182880">
                <a:moveTo>
                  <a:pt x="274319" y="91440"/>
                </a:moveTo>
                <a:lnTo>
                  <a:pt x="263536" y="127019"/>
                </a:lnTo>
                <a:lnTo>
                  <a:pt x="234134" y="156086"/>
                </a:lnTo>
                <a:lnTo>
                  <a:pt x="190534" y="175689"/>
                </a:lnTo>
                <a:lnTo>
                  <a:pt x="137159" y="182879"/>
                </a:lnTo>
                <a:lnTo>
                  <a:pt x="83785" y="175689"/>
                </a:lnTo>
                <a:lnTo>
                  <a:pt x="40185" y="156086"/>
                </a:lnTo>
                <a:lnTo>
                  <a:pt x="10783" y="127019"/>
                </a:lnTo>
                <a:lnTo>
                  <a:pt x="0" y="91440"/>
                </a:lnTo>
                <a:lnTo>
                  <a:pt x="10783" y="55860"/>
                </a:lnTo>
                <a:lnTo>
                  <a:pt x="40185" y="26793"/>
                </a:lnTo>
                <a:lnTo>
                  <a:pt x="83785" y="7190"/>
                </a:lnTo>
                <a:lnTo>
                  <a:pt x="137159" y="0"/>
                </a:lnTo>
                <a:lnTo>
                  <a:pt x="190534" y="7190"/>
                </a:lnTo>
                <a:lnTo>
                  <a:pt x="234134" y="26793"/>
                </a:lnTo>
                <a:lnTo>
                  <a:pt x="263536" y="55860"/>
                </a:lnTo>
                <a:lnTo>
                  <a:pt x="274319" y="91440"/>
                </a:lnTo>
                <a:close/>
              </a:path>
            </a:pathLst>
          </a:custGeom>
          <a:ln w="457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32">
            <a:extLst>
              <a:ext uri="{FF2B5EF4-FFF2-40B4-BE49-F238E27FC236}">
                <a16:creationId xmlns:a16="http://schemas.microsoft.com/office/drawing/2014/main" id="{6E4E33CA-53E9-0EAC-EF74-D83579D0110A}"/>
              </a:ext>
            </a:extLst>
          </p:cNvPr>
          <p:cNvSpPr/>
          <p:nvPr/>
        </p:nvSpPr>
        <p:spPr>
          <a:xfrm>
            <a:off x="6370655" y="4218879"/>
            <a:ext cx="374979" cy="249986"/>
          </a:xfrm>
          <a:custGeom>
            <a:avLst/>
            <a:gdLst/>
            <a:ahLst/>
            <a:cxnLst/>
            <a:rect l="l" t="t" r="r" b="b"/>
            <a:pathLst>
              <a:path w="274319" h="182879">
                <a:moveTo>
                  <a:pt x="137160" y="0"/>
                </a:moveTo>
                <a:lnTo>
                  <a:pt x="83785" y="7190"/>
                </a:lnTo>
                <a:lnTo>
                  <a:pt x="40185" y="26793"/>
                </a:lnTo>
                <a:lnTo>
                  <a:pt x="10783" y="55860"/>
                </a:lnTo>
                <a:lnTo>
                  <a:pt x="0" y="91440"/>
                </a:lnTo>
                <a:lnTo>
                  <a:pt x="10783" y="127019"/>
                </a:lnTo>
                <a:lnTo>
                  <a:pt x="40185" y="156086"/>
                </a:lnTo>
                <a:lnTo>
                  <a:pt x="83785" y="175689"/>
                </a:lnTo>
                <a:lnTo>
                  <a:pt x="137160" y="182879"/>
                </a:lnTo>
                <a:lnTo>
                  <a:pt x="190534" y="175689"/>
                </a:lnTo>
                <a:lnTo>
                  <a:pt x="234134" y="156086"/>
                </a:lnTo>
                <a:lnTo>
                  <a:pt x="263536" y="127019"/>
                </a:lnTo>
                <a:lnTo>
                  <a:pt x="274320" y="91440"/>
                </a:lnTo>
                <a:lnTo>
                  <a:pt x="263536" y="55860"/>
                </a:lnTo>
                <a:lnTo>
                  <a:pt x="234134" y="26793"/>
                </a:lnTo>
                <a:lnTo>
                  <a:pt x="190534" y="7190"/>
                </a:lnTo>
                <a:lnTo>
                  <a:pt x="1371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33">
            <a:extLst>
              <a:ext uri="{FF2B5EF4-FFF2-40B4-BE49-F238E27FC236}">
                <a16:creationId xmlns:a16="http://schemas.microsoft.com/office/drawing/2014/main" id="{1A68200B-DA09-173B-FA80-E559602866D6}"/>
              </a:ext>
            </a:extLst>
          </p:cNvPr>
          <p:cNvSpPr/>
          <p:nvPr/>
        </p:nvSpPr>
        <p:spPr>
          <a:xfrm>
            <a:off x="6370655" y="4218879"/>
            <a:ext cx="374979" cy="249986"/>
          </a:xfrm>
          <a:custGeom>
            <a:avLst/>
            <a:gdLst/>
            <a:ahLst/>
            <a:cxnLst/>
            <a:rect l="l" t="t" r="r" b="b"/>
            <a:pathLst>
              <a:path w="274319" h="182879">
                <a:moveTo>
                  <a:pt x="274320" y="91440"/>
                </a:moveTo>
                <a:lnTo>
                  <a:pt x="263536" y="127019"/>
                </a:lnTo>
                <a:lnTo>
                  <a:pt x="234134" y="156086"/>
                </a:lnTo>
                <a:lnTo>
                  <a:pt x="190534" y="175689"/>
                </a:lnTo>
                <a:lnTo>
                  <a:pt x="137160" y="182879"/>
                </a:lnTo>
                <a:lnTo>
                  <a:pt x="83785" y="175689"/>
                </a:lnTo>
                <a:lnTo>
                  <a:pt x="40185" y="156086"/>
                </a:lnTo>
                <a:lnTo>
                  <a:pt x="10783" y="127019"/>
                </a:lnTo>
                <a:lnTo>
                  <a:pt x="0" y="91440"/>
                </a:lnTo>
                <a:lnTo>
                  <a:pt x="10783" y="55860"/>
                </a:lnTo>
                <a:lnTo>
                  <a:pt x="40185" y="26793"/>
                </a:lnTo>
                <a:lnTo>
                  <a:pt x="83785" y="7190"/>
                </a:lnTo>
                <a:lnTo>
                  <a:pt x="137160" y="0"/>
                </a:lnTo>
                <a:lnTo>
                  <a:pt x="190534" y="7190"/>
                </a:lnTo>
                <a:lnTo>
                  <a:pt x="234134" y="26793"/>
                </a:lnTo>
                <a:lnTo>
                  <a:pt x="263536" y="55860"/>
                </a:lnTo>
                <a:lnTo>
                  <a:pt x="274320" y="91440"/>
                </a:lnTo>
                <a:close/>
              </a:path>
            </a:pathLst>
          </a:custGeom>
          <a:ln w="457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34">
            <a:extLst>
              <a:ext uri="{FF2B5EF4-FFF2-40B4-BE49-F238E27FC236}">
                <a16:creationId xmlns:a16="http://schemas.microsoft.com/office/drawing/2014/main" id="{99362331-4256-C5B9-B360-4273BE19EEBE}"/>
              </a:ext>
            </a:extLst>
          </p:cNvPr>
          <p:cNvSpPr/>
          <p:nvPr/>
        </p:nvSpPr>
        <p:spPr>
          <a:xfrm>
            <a:off x="6370655" y="3743905"/>
            <a:ext cx="374979" cy="249986"/>
          </a:xfrm>
          <a:custGeom>
            <a:avLst/>
            <a:gdLst/>
            <a:ahLst/>
            <a:cxnLst/>
            <a:rect l="l" t="t" r="r" b="b"/>
            <a:pathLst>
              <a:path w="274319" h="182880">
                <a:moveTo>
                  <a:pt x="137160" y="0"/>
                </a:moveTo>
                <a:lnTo>
                  <a:pt x="83785" y="7190"/>
                </a:lnTo>
                <a:lnTo>
                  <a:pt x="40185" y="26793"/>
                </a:lnTo>
                <a:lnTo>
                  <a:pt x="10783" y="55860"/>
                </a:lnTo>
                <a:lnTo>
                  <a:pt x="0" y="91440"/>
                </a:lnTo>
                <a:lnTo>
                  <a:pt x="10783" y="127019"/>
                </a:lnTo>
                <a:lnTo>
                  <a:pt x="40185" y="156086"/>
                </a:lnTo>
                <a:lnTo>
                  <a:pt x="83785" y="175689"/>
                </a:lnTo>
                <a:lnTo>
                  <a:pt x="137160" y="182879"/>
                </a:lnTo>
                <a:lnTo>
                  <a:pt x="190534" y="175689"/>
                </a:lnTo>
                <a:lnTo>
                  <a:pt x="234134" y="156086"/>
                </a:lnTo>
                <a:lnTo>
                  <a:pt x="263536" y="127019"/>
                </a:lnTo>
                <a:lnTo>
                  <a:pt x="274320" y="91440"/>
                </a:lnTo>
                <a:lnTo>
                  <a:pt x="263536" y="55860"/>
                </a:lnTo>
                <a:lnTo>
                  <a:pt x="234134" y="26793"/>
                </a:lnTo>
                <a:lnTo>
                  <a:pt x="190534" y="7190"/>
                </a:lnTo>
                <a:lnTo>
                  <a:pt x="1371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35">
            <a:extLst>
              <a:ext uri="{FF2B5EF4-FFF2-40B4-BE49-F238E27FC236}">
                <a16:creationId xmlns:a16="http://schemas.microsoft.com/office/drawing/2014/main" id="{EB8ADA3A-F513-48C2-9BEB-68BC7E250469}"/>
              </a:ext>
            </a:extLst>
          </p:cNvPr>
          <p:cNvSpPr/>
          <p:nvPr/>
        </p:nvSpPr>
        <p:spPr>
          <a:xfrm>
            <a:off x="6370655" y="3743905"/>
            <a:ext cx="374979" cy="249986"/>
          </a:xfrm>
          <a:custGeom>
            <a:avLst/>
            <a:gdLst/>
            <a:ahLst/>
            <a:cxnLst/>
            <a:rect l="l" t="t" r="r" b="b"/>
            <a:pathLst>
              <a:path w="274319" h="182880">
                <a:moveTo>
                  <a:pt x="274320" y="91440"/>
                </a:moveTo>
                <a:lnTo>
                  <a:pt x="263536" y="127019"/>
                </a:lnTo>
                <a:lnTo>
                  <a:pt x="234134" y="156086"/>
                </a:lnTo>
                <a:lnTo>
                  <a:pt x="190534" y="175689"/>
                </a:lnTo>
                <a:lnTo>
                  <a:pt x="137160" y="182879"/>
                </a:lnTo>
                <a:lnTo>
                  <a:pt x="83785" y="175689"/>
                </a:lnTo>
                <a:lnTo>
                  <a:pt x="40185" y="156086"/>
                </a:lnTo>
                <a:lnTo>
                  <a:pt x="10783" y="127019"/>
                </a:lnTo>
                <a:lnTo>
                  <a:pt x="0" y="91440"/>
                </a:lnTo>
                <a:lnTo>
                  <a:pt x="10783" y="55860"/>
                </a:lnTo>
                <a:lnTo>
                  <a:pt x="40185" y="26793"/>
                </a:lnTo>
                <a:lnTo>
                  <a:pt x="83785" y="7190"/>
                </a:lnTo>
                <a:lnTo>
                  <a:pt x="137160" y="0"/>
                </a:lnTo>
                <a:lnTo>
                  <a:pt x="190534" y="7190"/>
                </a:lnTo>
                <a:lnTo>
                  <a:pt x="234134" y="26793"/>
                </a:lnTo>
                <a:lnTo>
                  <a:pt x="263536" y="55860"/>
                </a:lnTo>
                <a:lnTo>
                  <a:pt x="274320" y="91440"/>
                </a:lnTo>
                <a:close/>
              </a:path>
            </a:pathLst>
          </a:custGeom>
          <a:ln w="457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36">
            <a:extLst>
              <a:ext uri="{FF2B5EF4-FFF2-40B4-BE49-F238E27FC236}">
                <a16:creationId xmlns:a16="http://schemas.microsoft.com/office/drawing/2014/main" id="{7ABC7A7A-5801-9D7A-1767-3E542E4B64DF}"/>
              </a:ext>
            </a:extLst>
          </p:cNvPr>
          <p:cNvSpPr/>
          <p:nvPr/>
        </p:nvSpPr>
        <p:spPr>
          <a:xfrm>
            <a:off x="5820686" y="3743905"/>
            <a:ext cx="374979" cy="249986"/>
          </a:xfrm>
          <a:custGeom>
            <a:avLst/>
            <a:gdLst/>
            <a:ahLst/>
            <a:cxnLst/>
            <a:rect l="l" t="t" r="r" b="b"/>
            <a:pathLst>
              <a:path w="274319" h="182880">
                <a:moveTo>
                  <a:pt x="137159" y="0"/>
                </a:moveTo>
                <a:lnTo>
                  <a:pt x="83785" y="7190"/>
                </a:lnTo>
                <a:lnTo>
                  <a:pt x="40185" y="26793"/>
                </a:lnTo>
                <a:lnTo>
                  <a:pt x="10783" y="55860"/>
                </a:lnTo>
                <a:lnTo>
                  <a:pt x="0" y="91440"/>
                </a:lnTo>
                <a:lnTo>
                  <a:pt x="10783" y="127019"/>
                </a:lnTo>
                <a:lnTo>
                  <a:pt x="40185" y="156086"/>
                </a:lnTo>
                <a:lnTo>
                  <a:pt x="83785" y="175689"/>
                </a:lnTo>
                <a:lnTo>
                  <a:pt x="137159" y="182879"/>
                </a:lnTo>
                <a:lnTo>
                  <a:pt x="190534" y="175689"/>
                </a:lnTo>
                <a:lnTo>
                  <a:pt x="234134" y="156086"/>
                </a:lnTo>
                <a:lnTo>
                  <a:pt x="263536" y="127019"/>
                </a:lnTo>
                <a:lnTo>
                  <a:pt x="274319" y="91440"/>
                </a:lnTo>
                <a:lnTo>
                  <a:pt x="263536" y="55860"/>
                </a:lnTo>
                <a:lnTo>
                  <a:pt x="234134" y="26793"/>
                </a:lnTo>
                <a:lnTo>
                  <a:pt x="190534" y="7190"/>
                </a:lnTo>
                <a:lnTo>
                  <a:pt x="1371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38">
            <a:extLst>
              <a:ext uri="{FF2B5EF4-FFF2-40B4-BE49-F238E27FC236}">
                <a16:creationId xmlns:a16="http://schemas.microsoft.com/office/drawing/2014/main" id="{6D7B8EAC-E7B4-A941-880C-64C29D8C90B6}"/>
              </a:ext>
            </a:extLst>
          </p:cNvPr>
          <p:cNvSpPr/>
          <p:nvPr/>
        </p:nvSpPr>
        <p:spPr>
          <a:xfrm>
            <a:off x="5820686" y="3268931"/>
            <a:ext cx="374979" cy="249986"/>
          </a:xfrm>
          <a:custGeom>
            <a:avLst/>
            <a:gdLst/>
            <a:ahLst/>
            <a:cxnLst/>
            <a:rect l="l" t="t" r="r" b="b"/>
            <a:pathLst>
              <a:path w="274319" h="182880">
                <a:moveTo>
                  <a:pt x="137159" y="0"/>
                </a:moveTo>
                <a:lnTo>
                  <a:pt x="83785" y="7190"/>
                </a:lnTo>
                <a:lnTo>
                  <a:pt x="40185" y="26793"/>
                </a:lnTo>
                <a:lnTo>
                  <a:pt x="10783" y="55860"/>
                </a:lnTo>
                <a:lnTo>
                  <a:pt x="0" y="91440"/>
                </a:lnTo>
                <a:lnTo>
                  <a:pt x="10783" y="127019"/>
                </a:lnTo>
                <a:lnTo>
                  <a:pt x="40185" y="156086"/>
                </a:lnTo>
                <a:lnTo>
                  <a:pt x="83785" y="175689"/>
                </a:lnTo>
                <a:lnTo>
                  <a:pt x="137159" y="182879"/>
                </a:lnTo>
                <a:lnTo>
                  <a:pt x="190534" y="175689"/>
                </a:lnTo>
                <a:lnTo>
                  <a:pt x="234134" y="156086"/>
                </a:lnTo>
                <a:lnTo>
                  <a:pt x="263536" y="127019"/>
                </a:lnTo>
                <a:lnTo>
                  <a:pt x="274319" y="91440"/>
                </a:lnTo>
                <a:lnTo>
                  <a:pt x="263536" y="55860"/>
                </a:lnTo>
                <a:lnTo>
                  <a:pt x="234134" y="26793"/>
                </a:lnTo>
                <a:lnTo>
                  <a:pt x="190534" y="7190"/>
                </a:lnTo>
                <a:lnTo>
                  <a:pt x="1371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39">
            <a:extLst>
              <a:ext uri="{FF2B5EF4-FFF2-40B4-BE49-F238E27FC236}">
                <a16:creationId xmlns:a16="http://schemas.microsoft.com/office/drawing/2014/main" id="{588A6260-B6E8-8287-612D-0C00AF03AF23}"/>
              </a:ext>
            </a:extLst>
          </p:cNvPr>
          <p:cNvSpPr/>
          <p:nvPr/>
        </p:nvSpPr>
        <p:spPr>
          <a:xfrm>
            <a:off x="5820686" y="3268931"/>
            <a:ext cx="374979" cy="249986"/>
          </a:xfrm>
          <a:custGeom>
            <a:avLst/>
            <a:gdLst/>
            <a:ahLst/>
            <a:cxnLst/>
            <a:rect l="l" t="t" r="r" b="b"/>
            <a:pathLst>
              <a:path w="274319" h="182880">
                <a:moveTo>
                  <a:pt x="274319" y="91440"/>
                </a:moveTo>
                <a:lnTo>
                  <a:pt x="263536" y="127019"/>
                </a:lnTo>
                <a:lnTo>
                  <a:pt x="234134" y="156086"/>
                </a:lnTo>
                <a:lnTo>
                  <a:pt x="190534" y="175689"/>
                </a:lnTo>
                <a:lnTo>
                  <a:pt x="137159" y="182879"/>
                </a:lnTo>
                <a:lnTo>
                  <a:pt x="83785" y="175689"/>
                </a:lnTo>
                <a:lnTo>
                  <a:pt x="40185" y="156086"/>
                </a:lnTo>
                <a:lnTo>
                  <a:pt x="10783" y="127019"/>
                </a:lnTo>
                <a:lnTo>
                  <a:pt x="0" y="91440"/>
                </a:lnTo>
                <a:lnTo>
                  <a:pt x="10783" y="55860"/>
                </a:lnTo>
                <a:lnTo>
                  <a:pt x="40185" y="26793"/>
                </a:lnTo>
                <a:lnTo>
                  <a:pt x="83785" y="7190"/>
                </a:lnTo>
                <a:lnTo>
                  <a:pt x="137159" y="0"/>
                </a:lnTo>
                <a:lnTo>
                  <a:pt x="190534" y="7190"/>
                </a:lnTo>
                <a:lnTo>
                  <a:pt x="234134" y="26793"/>
                </a:lnTo>
                <a:lnTo>
                  <a:pt x="263536" y="55860"/>
                </a:lnTo>
                <a:lnTo>
                  <a:pt x="274319" y="91440"/>
                </a:lnTo>
                <a:close/>
              </a:path>
            </a:pathLst>
          </a:custGeom>
          <a:ln w="457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40">
            <a:extLst>
              <a:ext uri="{FF2B5EF4-FFF2-40B4-BE49-F238E27FC236}">
                <a16:creationId xmlns:a16="http://schemas.microsoft.com/office/drawing/2014/main" id="{1CF7A2F6-A203-7C6B-B343-C0AE85D09FBA}"/>
              </a:ext>
            </a:extLst>
          </p:cNvPr>
          <p:cNvSpPr/>
          <p:nvPr/>
        </p:nvSpPr>
        <p:spPr>
          <a:xfrm>
            <a:off x="5270716" y="3268931"/>
            <a:ext cx="374979" cy="249986"/>
          </a:xfrm>
          <a:custGeom>
            <a:avLst/>
            <a:gdLst/>
            <a:ahLst/>
            <a:cxnLst/>
            <a:rect l="l" t="t" r="r" b="b"/>
            <a:pathLst>
              <a:path w="274319" h="182880">
                <a:moveTo>
                  <a:pt x="137159" y="0"/>
                </a:moveTo>
                <a:lnTo>
                  <a:pt x="83785" y="7190"/>
                </a:lnTo>
                <a:lnTo>
                  <a:pt x="40185" y="26793"/>
                </a:lnTo>
                <a:lnTo>
                  <a:pt x="10783" y="55860"/>
                </a:lnTo>
                <a:lnTo>
                  <a:pt x="0" y="91440"/>
                </a:lnTo>
                <a:lnTo>
                  <a:pt x="10783" y="127019"/>
                </a:lnTo>
                <a:lnTo>
                  <a:pt x="40185" y="156086"/>
                </a:lnTo>
                <a:lnTo>
                  <a:pt x="83785" y="175689"/>
                </a:lnTo>
                <a:lnTo>
                  <a:pt x="137159" y="182879"/>
                </a:lnTo>
                <a:lnTo>
                  <a:pt x="190534" y="175689"/>
                </a:lnTo>
                <a:lnTo>
                  <a:pt x="234134" y="156086"/>
                </a:lnTo>
                <a:lnTo>
                  <a:pt x="263536" y="127019"/>
                </a:lnTo>
                <a:lnTo>
                  <a:pt x="274319" y="91440"/>
                </a:lnTo>
                <a:lnTo>
                  <a:pt x="263536" y="55860"/>
                </a:lnTo>
                <a:lnTo>
                  <a:pt x="234134" y="26793"/>
                </a:lnTo>
                <a:lnTo>
                  <a:pt x="190534" y="7190"/>
                </a:lnTo>
                <a:lnTo>
                  <a:pt x="1371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41">
            <a:extLst>
              <a:ext uri="{FF2B5EF4-FFF2-40B4-BE49-F238E27FC236}">
                <a16:creationId xmlns:a16="http://schemas.microsoft.com/office/drawing/2014/main" id="{85A82F52-D0D0-527B-C66C-839D2FB19357}"/>
              </a:ext>
            </a:extLst>
          </p:cNvPr>
          <p:cNvSpPr/>
          <p:nvPr/>
        </p:nvSpPr>
        <p:spPr>
          <a:xfrm>
            <a:off x="5270716" y="3268931"/>
            <a:ext cx="374979" cy="249986"/>
          </a:xfrm>
          <a:custGeom>
            <a:avLst/>
            <a:gdLst/>
            <a:ahLst/>
            <a:cxnLst/>
            <a:rect l="l" t="t" r="r" b="b"/>
            <a:pathLst>
              <a:path w="274319" h="182880">
                <a:moveTo>
                  <a:pt x="274319" y="91440"/>
                </a:moveTo>
                <a:lnTo>
                  <a:pt x="263536" y="127019"/>
                </a:lnTo>
                <a:lnTo>
                  <a:pt x="234134" y="156086"/>
                </a:lnTo>
                <a:lnTo>
                  <a:pt x="190534" y="175689"/>
                </a:lnTo>
                <a:lnTo>
                  <a:pt x="137159" y="182879"/>
                </a:lnTo>
                <a:lnTo>
                  <a:pt x="83785" y="175689"/>
                </a:lnTo>
                <a:lnTo>
                  <a:pt x="40185" y="156086"/>
                </a:lnTo>
                <a:lnTo>
                  <a:pt x="10783" y="127019"/>
                </a:lnTo>
                <a:lnTo>
                  <a:pt x="0" y="91440"/>
                </a:lnTo>
                <a:lnTo>
                  <a:pt x="10783" y="55860"/>
                </a:lnTo>
                <a:lnTo>
                  <a:pt x="40185" y="26793"/>
                </a:lnTo>
                <a:lnTo>
                  <a:pt x="83785" y="7190"/>
                </a:lnTo>
                <a:lnTo>
                  <a:pt x="137159" y="0"/>
                </a:lnTo>
                <a:lnTo>
                  <a:pt x="190534" y="7190"/>
                </a:lnTo>
                <a:lnTo>
                  <a:pt x="234134" y="26793"/>
                </a:lnTo>
                <a:lnTo>
                  <a:pt x="263536" y="55860"/>
                </a:lnTo>
                <a:lnTo>
                  <a:pt x="274319" y="91440"/>
                </a:lnTo>
                <a:close/>
              </a:path>
            </a:pathLst>
          </a:custGeom>
          <a:ln w="457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42">
            <a:extLst>
              <a:ext uri="{FF2B5EF4-FFF2-40B4-BE49-F238E27FC236}">
                <a16:creationId xmlns:a16="http://schemas.microsoft.com/office/drawing/2014/main" id="{49F0DCB5-6B19-DE9F-02D6-A86D606C0932}"/>
              </a:ext>
            </a:extLst>
          </p:cNvPr>
          <p:cNvSpPr/>
          <p:nvPr/>
        </p:nvSpPr>
        <p:spPr>
          <a:xfrm>
            <a:off x="6370655" y="3268931"/>
            <a:ext cx="374979" cy="249986"/>
          </a:xfrm>
          <a:custGeom>
            <a:avLst/>
            <a:gdLst/>
            <a:ahLst/>
            <a:cxnLst/>
            <a:rect l="l" t="t" r="r" b="b"/>
            <a:pathLst>
              <a:path w="274319" h="182880">
                <a:moveTo>
                  <a:pt x="137160" y="0"/>
                </a:moveTo>
                <a:lnTo>
                  <a:pt x="83785" y="7190"/>
                </a:lnTo>
                <a:lnTo>
                  <a:pt x="40185" y="26793"/>
                </a:lnTo>
                <a:lnTo>
                  <a:pt x="10783" y="55860"/>
                </a:lnTo>
                <a:lnTo>
                  <a:pt x="0" y="91440"/>
                </a:lnTo>
                <a:lnTo>
                  <a:pt x="10783" y="127019"/>
                </a:lnTo>
                <a:lnTo>
                  <a:pt x="40185" y="156086"/>
                </a:lnTo>
                <a:lnTo>
                  <a:pt x="83785" y="175689"/>
                </a:lnTo>
                <a:lnTo>
                  <a:pt x="137160" y="182879"/>
                </a:lnTo>
                <a:lnTo>
                  <a:pt x="190534" y="175689"/>
                </a:lnTo>
                <a:lnTo>
                  <a:pt x="234134" y="156086"/>
                </a:lnTo>
                <a:lnTo>
                  <a:pt x="263536" y="127019"/>
                </a:lnTo>
                <a:lnTo>
                  <a:pt x="274320" y="91440"/>
                </a:lnTo>
                <a:lnTo>
                  <a:pt x="263536" y="55860"/>
                </a:lnTo>
                <a:lnTo>
                  <a:pt x="234134" y="26793"/>
                </a:lnTo>
                <a:lnTo>
                  <a:pt x="190534" y="7190"/>
                </a:lnTo>
                <a:lnTo>
                  <a:pt x="1371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43">
            <a:extLst>
              <a:ext uri="{FF2B5EF4-FFF2-40B4-BE49-F238E27FC236}">
                <a16:creationId xmlns:a16="http://schemas.microsoft.com/office/drawing/2014/main" id="{893E5FE3-E6F2-F1AF-5580-B0674BB09463}"/>
              </a:ext>
            </a:extLst>
          </p:cNvPr>
          <p:cNvSpPr/>
          <p:nvPr/>
        </p:nvSpPr>
        <p:spPr>
          <a:xfrm>
            <a:off x="6370655" y="3268931"/>
            <a:ext cx="374979" cy="249986"/>
          </a:xfrm>
          <a:custGeom>
            <a:avLst/>
            <a:gdLst/>
            <a:ahLst/>
            <a:cxnLst/>
            <a:rect l="l" t="t" r="r" b="b"/>
            <a:pathLst>
              <a:path w="274319" h="182880">
                <a:moveTo>
                  <a:pt x="274320" y="91440"/>
                </a:moveTo>
                <a:lnTo>
                  <a:pt x="263536" y="127019"/>
                </a:lnTo>
                <a:lnTo>
                  <a:pt x="234134" y="156086"/>
                </a:lnTo>
                <a:lnTo>
                  <a:pt x="190534" y="175689"/>
                </a:lnTo>
                <a:lnTo>
                  <a:pt x="137160" y="182879"/>
                </a:lnTo>
                <a:lnTo>
                  <a:pt x="83785" y="175689"/>
                </a:lnTo>
                <a:lnTo>
                  <a:pt x="40185" y="156086"/>
                </a:lnTo>
                <a:lnTo>
                  <a:pt x="10783" y="127019"/>
                </a:lnTo>
                <a:lnTo>
                  <a:pt x="0" y="91440"/>
                </a:lnTo>
                <a:lnTo>
                  <a:pt x="10783" y="55860"/>
                </a:lnTo>
                <a:lnTo>
                  <a:pt x="40185" y="26793"/>
                </a:lnTo>
                <a:lnTo>
                  <a:pt x="83785" y="7190"/>
                </a:lnTo>
                <a:lnTo>
                  <a:pt x="137160" y="0"/>
                </a:lnTo>
                <a:lnTo>
                  <a:pt x="190534" y="7190"/>
                </a:lnTo>
                <a:lnTo>
                  <a:pt x="234134" y="26793"/>
                </a:lnTo>
                <a:lnTo>
                  <a:pt x="263536" y="55860"/>
                </a:lnTo>
                <a:lnTo>
                  <a:pt x="274320" y="91440"/>
                </a:lnTo>
                <a:close/>
              </a:path>
            </a:pathLst>
          </a:custGeom>
          <a:ln w="457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44">
            <a:extLst>
              <a:ext uri="{FF2B5EF4-FFF2-40B4-BE49-F238E27FC236}">
                <a16:creationId xmlns:a16="http://schemas.microsoft.com/office/drawing/2014/main" id="{9AF69068-092B-4809-3B57-E531A0B7F61B}"/>
              </a:ext>
            </a:extLst>
          </p:cNvPr>
          <p:cNvSpPr/>
          <p:nvPr/>
        </p:nvSpPr>
        <p:spPr>
          <a:xfrm>
            <a:off x="5820686" y="2793957"/>
            <a:ext cx="374979" cy="249986"/>
          </a:xfrm>
          <a:custGeom>
            <a:avLst/>
            <a:gdLst/>
            <a:ahLst/>
            <a:cxnLst/>
            <a:rect l="l" t="t" r="r" b="b"/>
            <a:pathLst>
              <a:path w="274319" h="182880">
                <a:moveTo>
                  <a:pt x="137159" y="0"/>
                </a:moveTo>
                <a:lnTo>
                  <a:pt x="83785" y="7190"/>
                </a:lnTo>
                <a:lnTo>
                  <a:pt x="40185" y="26793"/>
                </a:lnTo>
                <a:lnTo>
                  <a:pt x="10783" y="55860"/>
                </a:lnTo>
                <a:lnTo>
                  <a:pt x="0" y="91440"/>
                </a:lnTo>
                <a:lnTo>
                  <a:pt x="10783" y="127019"/>
                </a:lnTo>
                <a:lnTo>
                  <a:pt x="40185" y="156086"/>
                </a:lnTo>
                <a:lnTo>
                  <a:pt x="83785" y="175689"/>
                </a:lnTo>
                <a:lnTo>
                  <a:pt x="137159" y="182880"/>
                </a:lnTo>
                <a:lnTo>
                  <a:pt x="190534" y="175689"/>
                </a:lnTo>
                <a:lnTo>
                  <a:pt x="234134" y="156086"/>
                </a:lnTo>
                <a:lnTo>
                  <a:pt x="263536" y="127019"/>
                </a:lnTo>
                <a:lnTo>
                  <a:pt x="274319" y="91440"/>
                </a:lnTo>
                <a:lnTo>
                  <a:pt x="263536" y="55860"/>
                </a:lnTo>
                <a:lnTo>
                  <a:pt x="234134" y="26793"/>
                </a:lnTo>
                <a:lnTo>
                  <a:pt x="190534" y="7190"/>
                </a:lnTo>
                <a:lnTo>
                  <a:pt x="1371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45">
            <a:extLst>
              <a:ext uri="{FF2B5EF4-FFF2-40B4-BE49-F238E27FC236}">
                <a16:creationId xmlns:a16="http://schemas.microsoft.com/office/drawing/2014/main" id="{DD9D9AAC-9D91-2BE9-385F-5B9EAB1B8EB1}"/>
              </a:ext>
            </a:extLst>
          </p:cNvPr>
          <p:cNvSpPr/>
          <p:nvPr/>
        </p:nvSpPr>
        <p:spPr>
          <a:xfrm>
            <a:off x="5820686" y="2793957"/>
            <a:ext cx="374979" cy="249986"/>
          </a:xfrm>
          <a:custGeom>
            <a:avLst/>
            <a:gdLst/>
            <a:ahLst/>
            <a:cxnLst/>
            <a:rect l="l" t="t" r="r" b="b"/>
            <a:pathLst>
              <a:path w="274319" h="182880">
                <a:moveTo>
                  <a:pt x="274319" y="91440"/>
                </a:moveTo>
                <a:lnTo>
                  <a:pt x="263536" y="127019"/>
                </a:lnTo>
                <a:lnTo>
                  <a:pt x="234134" y="156086"/>
                </a:lnTo>
                <a:lnTo>
                  <a:pt x="190534" y="175689"/>
                </a:lnTo>
                <a:lnTo>
                  <a:pt x="137159" y="182880"/>
                </a:lnTo>
                <a:lnTo>
                  <a:pt x="83785" y="175689"/>
                </a:lnTo>
                <a:lnTo>
                  <a:pt x="40185" y="156086"/>
                </a:lnTo>
                <a:lnTo>
                  <a:pt x="10783" y="127019"/>
                </a:lnTo>
                <a:lnTo>
                  <a:pt x="0" y="91440"/>
                </a:lnTo>
                <a:lnTo>
                  <a:pt x="10783" y="55860"/>
                </a:lnTo>
                <a:lnTo>
                  <a:pt x="40185" y="26793"/>
                </a:lnTo>
                <a:lnTo>
                  <a:pt x="83785" y="7190"/>
                </a:lnTo>
                <a:lnTo>
                  <a:pt x="137159" y="0"/>
                </a:lnTo>
                <a:lnTo>
                  <a:pt x="190534" y="7190"/>
                </a:lnTo>
                <a:lnTo>
                  <a:pt x="234134" y="26793"/>
                </a:lnTo>
                <a:lnTo>
                  <a:pt x="263536" y="55860"/>
                </a:lnTo>
                <a:lnTo>
                  <a:pt x="274319" y="91440"/>
                </a:lnTo>
                <a:close/>
              </a:path>
            </a:pathLst>
          </a:custGeom>
          <a:ln w="457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6">
            <a:extLst>
              <a:ext uri="{FF2B5EF4-FFF2-40B4-BE49-F238E27FC236}">
                <a16:creationId xmlns:a16="http://schemas.microsoft.com/office/drawing/2014/main" id="{CD039950-DE4E-6FCD-D401-203B804A23AC}"/>
              </a:ext>
            </a:extLst>
          </p:cNvPr>
          <p:cNvSpPr txBox="1"/>
          <p:nvPr/>
        </p:nvSpPr>
        <p:spPr>
          <a:xfrm>
            <a:off x="7053602" y="2784582"/>
            <a:ext cx="110237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5" dirty="0">
                <a:latin typeface="Times New Roman"/>
                <a:cs typeface="Times New Roman"/>
              </a:rPr>
              <a:t>*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7" name="object 47">
            <a:extLst>
              <a:ext uri="{FF2B5EF4-FFF2-40B4-BE49-F238E27FC236}">
                <a16:creationId xmlns:a16="http://schemas.microsoft.com/office/drawing/2014/main" id="{A0FD167C-A379-16AF-769F-F73A721662A6}"/>
              </a:ext>
            </a:extLst>
          </p:cNvPr>
          <p:cNvSpPr txBox="1"/>
          <p:nvPr/>
        </p:nvSpPr>
        <p:spPr>
          <a:xfrm>
            <a:off x="5898100" y="2712663"/>
            <a:ext cx="225682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i="1" spc="5" dirty="0">
                <a:latin typeface="Times New Roman"/>
                <a:cs typeface="Times New Roman"/>
              </a:rPr>
              <a:t>r</a:t>
            </a:r>
            <a:r>
              <a:rPr spc="7" baseline="-23809" dirty="0">
                <a:latin typeface="Times New Roman"/>
                <a:cs typeface="Times New Roman"/>
              </a:rPr>
              <a:t>4</a:t>
            </a:r>
            <a:endParaRPr baseline="-23809" dirty="0">
              <a:latin typeface="Times New Roman"/>
              <a:cs typeface="Times New Roman"/>
            </a:endParaRPr>
          </a:p>
        </p:txBody>
      </p:sp>
      <p:sp>
        <p:nvSpPr>
          <p:cNvPr id="13" name="object 48">
            <a:extLst>
              <a:ext uri="{FF2B5EF4-FFF2-40B4-BE49-F238E27FC236}">
                <a16:creationId xmlns:a16="http://schemas.microsoft.com/office/drawing/2014/main" id="{C6F8883D-4B30-3FEC-3AA0-D6600497BBFC}"/>
              </a:ext>
            </a:extLst>
          </p:cNvPr>
          <p:cNvSpPr txBox="1"/>
          <p:nvPr/>
        </p:nvSpPr>
        <p:spPr>
          <a:xfrm>
            <a:off x="6516150" y="3259556"/>
            <a:ext cx="8506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>
                <a:latin typeface="Times New Roman"/>
                <a:cs typeface="Times New Roman"/>
              </a:rPr>
              <a:t>)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14" name="object 49">
            <a:extLst>
              <a:ext uri="{FF2B5EF4-FFF2-40B4-BE49-F238E27FC236}">
                <a16:creationId xmlns:a16="http://schemas.microsoft.com/office/drawing/2014/main" id="{6EB3B90B-FDB5-0C42-00FD-4A2826496023}"/>
              </a:ext>
            </a:extLst>
          </p:cNvPr>
          <p:cNvSpPr txBox="1"/>
          <p:nvPr/>
        </p:nvSpPr>
        <p:spPr>
          <a:xfrm>
            <a:off x="5381496" y="3259556"/>
            <a:ext cx="759507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  <a:tabLst>
                <a:tab pos="415925" algn="l"/>
              </a:tabLst>
            </a:pPr>
            <a:r>
              <a:rPr dirty="0">
                <a:latin typeface="Times New Roman"/>
                <a:cs typeface="Times New Roman"/>
              </a:rPr>
              <a:t>(</a:t>
            </a:r>
            <a:endParaRPr baseline="-23809" dirty="0">
              <a:latin typeface="Times New Roman"/>
              <a:cs typeface="Times New Roman"/>
            </a:endParaRPr>
          </a:p>
        </p:txBody>
      </p:sp>
      <p:sp>
        <p:nvSpPr>
          <p:cNvPr id="15" name="object 50">
            <a:extLst>
              <a:ext uri="{FF2B5EF4-FFF2-40B4-BE49-F238E27FC236}">
                <a16:creationId xmlns:a16="http://schemas.microsoft.com/office/drawing/2014/main" id="{5B466593-1F19-0E7C-9BCA-175292804B19}"/>
              </a:ext>
            </a:extLst>
          </p:cNvPr>
          <p:cNvSpPr txBox="1"/>
          <p:nvPr/>
        </p:nvSpPr>
        <p:spPr>
          <a:xfrm>
            <a:off x="6448064" y="3679815"/>
            <a:ext cx="225682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i="1" spc="5" dirty="0">
                <a:latin typeface="Times New Roman"/>
                <a:cs typeface="Times New Roman"/>
              </a:rPr>
              <a:t>r</a:t>
            </a:r>
            <a:r>
              <a:rPr spc="7" baseline="-23809" dirty="0">
                <a:latin typeface="Times New Roman"/>
                <a:cs typeface="Times New Roman"/>
              </a:rPr>
              <a:t>2</a:t>
            </a:r>
            <a:endParaRPr baseline="-23809" dirty="0">
              <a:latin typeface="Times New Roman"/>
              <a:cs typeface="Times New Roman"/>
            </a:endParaRPr>
          </a:p>
        </p:txBody>
      </p:sp>
      <p:sp>
        <p:nvSpPr>
          <p:cNvPr id="16" name="object 51">
            <a:extLst>
              <a:ext uri="{FF2B5EF4-FFF2-40B4-BE49-F238E27FC236}">
                <a16:creationId xmlns:a16="http://schemas.microsoft.com/office/drawing/2014/main" id="{249F633D-CC59-8FDE-9F26-F7F3BDC77FE5}"/>
              </a:ext>
            </a:extLst>
          </p:cNvPr>
          <p:cNvSpPr txBox="1"/>
          <p:nvPr/>
        </p:nvSpPr>
        <p:spPr>
          <a:xfrm>
            <a:off x="6499432" y="4209504"/>
            <a:ext cx="118917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b="1" spc="5" dirty="0">
                <a:latin typeface="Times New Roman"/>
                <a:cs typeface="Times New Roman"/>
              </a:rPr>
              <a:t>b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17" name="object 52">
            <a:extLst>
              <a:ext uri="{FF2B5EF4-FFF2-40B4-BE49-F238E27FC236}">
                <a16:creationId xmlns:a16="http://schemas.microsoft.com/office/drawing/2014/main" id="{E9139D7F-055B-A718-C480-00D92D2FDDF5}"/>
              </a:ext>
            </a:extLst>
          </p:cNvPr>
          <p:cNvSpPr txBox="1"/>
          <p:nvPr/>
        </p:nvSpPr>
        <p:spPr>
          <a:xfrm>
            <a:off x="5348107" y="3679815"/>
            <a:ext cx="225682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i="1" spc="5" dirty="0">
                <a:latin typeface="Times New Roman"/>
                <a:cs typeface="Times New Roman"/>
              </a:rPr>
              <a:t>r</a:t>
            </a:r>
            <a:r>
              <a:rPr spc="7" baseline="-23809" dirty="0">
                <a:latin typeface="Times New Roman"/>
                <a:cs typeface="Times New Roman"/>
              </a:rPr>
              <a:t>1</a:t>
            </a:r>
            <a:endParaRPr baseline="-23809" dirty="0">
              <a:latin typeface="Times New Roman"/>
              <a:cs typeface="Times New Roman"/>
            </a:endParaRPr>
          </a:p>
        </p:txBody>
      </p:sp>
      <p:sp>
        <p:nvSpPr>
          <p:cNvPr id="18" name="object 53">
            <a:extLst>
              <a:ext uri="{FF2B5EF4-FFF2-40B4-BE49-F238E27FC236}">
                <a16:creationId xmlns:a16="http://schemas.microsoft.com/office/drawing/2014/main" id="{F00A21FA-4CF2-9524-EE18-2F3A61783F53}"/>
              </a:ext>
            </a:extLst>
          </p:cNvPr>
          <p:cNvSpPr txBox="1"/>
          <p:nvPr/>
        </p:nvSpPr>
        <p:spPr>
          <a:xfrm>
            <a:off x="5403695" y="4209504"/>
            <a:ext cx="110237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b="1" spc="5" dirty="0">
                <a:latin typeface="Times New Roman"/>
                <a:cs typeface="Times New Roman"/>
              </a:rPr>
              <a:t>a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22" name="object 57">
            <a:extLst>
              <a:ext uri="{FF2B5EF4-FFF2-40B4-BE49-F238E27FC236}">
                <a16:creationId xmlns:a16="http://schemas.microsoft.com/office/drawing/2014/main" id="{564726EF-6120-A6E2-3D7B-FFB1F07154A1}"/>
              </a:ext>
            </a:extLst>
          </p:cNvPr>
          <p:cNvSpPr txBox="1"/>
          <p:nvPr/>
        </p:nvSpPr>
        <p:spPr>
          <a:xfrm>
            <a:off x="8699311" y="1834635"/>
            <a:ext cx="118917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b="1" spc="5" dirty="0">
                <a:latin typeface="Times New Roman"/>
                <a:cs typeface="Times New Roman"/>
              </a:rPr>
              <a:t>b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23" name="object 58">
            <a:extLst>
              <a:ext uri="{FF2B5EF4-FFF2-40B4-BE49-F238E27FC236}">
                <a16:creationId xmlns:a16="http://schemas.microsoft.com/office/drawing/2014/main" id="{ED2A61F1-D6C9-42E1-01BE-EDA00F95C210}"/>
              </a:ext>
            </a:extLst>
          </p:cNvPr>
          <p:cNvSpPr txBox="1"/>
          <p:nvPr/>
        </p:nvSpPr>
        <p:spPr>
          <a:xfrm>
            <a:off x="7548007" y="1317615"/>
            <a:ext cx="225682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i="1" spc="5" dirty="0">
                <a:latin typeface="Times New Roman"/>
                <a:cs typeface="Times New Roman"/>
              </a:rPr>
              <a:t>r</a:t>
            </a:r>
            <a:r>
              <a:rPr spc="7" baseline="-23809" dirty="0">
                <a:latin typeface="Times New Roman"/>
                <a:cs typeface="Times New Roman"/>
              </a:rPr>
              <a:t>9</a:t>
            </a:r>
            <a:endParaRPr baseline="-23809" dirty="0">
              <a:latin typeface="Times New Roman"/>
              <a:cs typeface="Times New Roman"/>
            </a:endParaRPr>
          </a:p>
        </p:txBody>
      </p:sp>
      <p:sp>
        <p:nvSpPr>
          <p:cNvPr id="24" name="object 59">
            <a:extLst>
              <a:ext uri="{FF2B5EF4-FFF2-40B4-BE49-F238E27FC236}">
                <a16:creationId xmlns:a16="http://schemas.microsoft.com/office/drawing/2014/main" id="{515F0B9E-902E-87BA-A48B-6ECC0F135022}"/>
              </a:ext>
            </a:extLst>
          </p:cNvPr>
          <p:cNvSpPr txBox="1"/>
          <p:nvPr/>
        </p:nvSpPr>
        <p:spPr>
          <a:xfrm>
            <a:off x="8097981" y="1774816"/>
            <a:ext cx="225682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i="1" spc="5" dirty="0">
                <a:latin typeface="Times New Roman"/>
                <a:cs typeface="Times New Roman"/>
              </a:rPr>
              <a:t>r</a:t>
            </a:r>
            <a:r>
              <a:rPr spc="7" baseline="-23809" dirty="0">
                <a:latin typeface="Times New Roman"/>
                <a:cs typeface="Times New Roman"/>
              </a:rPr>
              <a:t>8</a:t>
            </a:r>
            <a:endParaRPr baseline="-23809" dirty="0">
              <a:latin typeface="Times New Roman"/>
              <a:cs typeface="Times New Roman"/>
            </a:endParaRPr>
          </a:p>
        </p:txBody>
      </p:sp>
      <p:sp>
        <p:nvSpPr>
          <p:cNvPr id="25" name="object 60">
            <a:extLst>
              <a:ext uri="{FF2B5EF4-FFF2-40B4-BE49-F238E27FC236}">
                <a16:creationId xmlns:a16="http://schemas.microsoft.com/office/drawing/2014/main" id="{C1816887-D000-C17E-4BAC-0AEA24C3F0E3}"/>
              </a:ext>
            </a:extLst>
          </p:cNvPr>
          <p:cNvSpPr txBox="1"/>
          <p:nvPr/>
        </p:nvSpPr>
        <p:spPr>
          <a:xfrm>
            <a:off x="8149341" y="2309607"/>
            <a:ext cx="118917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b="1" spc="5" dirty="0">
                <a:latin typeface="Times New Roman"/>
                <a:cs typeface="Times New Roman"/>
              </a:rPr>
              <a:t>b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26" name="object 61">
            <a:extLst>
              <a:ext uri="{FF2B5EF4-FFF2-40B4-BE49-F238E27FC236}">
                <a16:creationId xmlns:a16="http://schemas.microsoft.com/office/drawing/2014/main" id="{79B4E0A4-6582-E238-E5AB-F641773FCB9B}"/>
              </a:ext>
            </a:extLst>
          </p:cNvPr>
          <p:cNvSpPr txBox="1"/>
          <p:nvPr/>
        </p:nvSpPr>
        <p:spPr>
          <a:xfrm>
            <a:off x="6998038" y="1774816"/>
            <a:ext cx="225682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i="1" spc="5" dirty="0">
                <a:latin typeface="Times New Roman"/>
                <a:cs typeface="Times New Roman"/>
              </a:rPr>
              <a:t>r</a:t>
            </a:r>
            <a:r>
              <a:rPr spc="7" baseline="-23809" dirty="0">
                <a:latin typeface="Times New Roman"/>
                <a:cs typeface="Times New Roman"/>
              </a:rPr>
              <a:t>7</a:t>
            </a:r>
            <a:endParaRPr baseline="-23809" dirty="0">
              <a:latin typeface="Times New Roman"/>
              <a:cs typeface="Times New Roman"/>
            </a:endParaRPr>
          </a:p>
        </p:txBody>
      </p:sp>
      <p:sp>
        <p:nvSpPr>
          <p:cNvPr id="27" name="object 62">
            <a:extLst>
              <a:ext uri="{FF2B5EF4-FFF2-40B4-BE49-F238E27FC236}">
                <a16:creationId xmlns:a16="http://schemas.microsoft.com/office/drawing/2014/main" id="{F8626C96-A301-45E0-5FA0-EC67C45BB72A}"/>
              </a:ext>
            </a:extLst>
          </p:cNvPr>
          <p:cNvSpPr txBox="1"/>
          <p:nvPr/>
        </p:nvSpPr>
        <p:spPr>
          <a:xfrm>
            <a:off x="7548003" y="2232015"/>
            <a:ext cx="225682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i="1" spc="5" dirty="0">
                <a:latin typeface="Times New Roman"/>
                <a:cs typeface="Times New Roman"/>
              </a:rPr>
              <a:t>r</a:t>
            </a:r>
            <a:r>
              <a:rPr spc="7" baseline="-23809" dirty="0">
                <a:latin typeface="Times New Roman"/>
                <a:cs typeface="Times New Roman"/>
              </a:rPr>
              <a:t>6</a:t>
            </a:r>
            <a:endParaRPr baseline="-23809" dirty="0">
              <a:latin typeface="Times New Roman"/>
              <a:cs typeface="Times New Roman"/>
            </a:endParaRPr>
          </a:p>
        </p:txBody>
      </p:sp>
      <p:sp>
        <p:nvSpPr>
          <p:cNvPr id="28" name="object 63">
            <a:extLst>
              <a:ext uri="{FF2B5EF4-FFF2-40B4-BE49-F238E27FC236}">
                <a16:creationId xmlns:a16="http://schemas.microsoft.com/office/drawing/2014/main" id="{7CE06844-A803-F18B-8BA8-D25388B48629}"/>
              </a:ext>
            </a:extLst>
          </p:cNvPr>
          <p:cNvSpPr txBox="1"/>
          <p:nvPr/>
        </p:nvSpPr>
        <p:spPr>
          <a:xfrm>
            <a:off x="7603573" y="2784582"/>
            <a:ext cx="110237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b="1" spc="5" dirty="0">
                <a:latin typeface="Times New Roman"/>
                <a:cs typeface="Times New Roman"/>
              </a:rPr>
              <a:t>a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29" name="object 64">
            <a:extLst>
              <a:ext uri="{FF2B5EF4-FFF2-40B4-BE49-F238E27FC236}">
                <a16:creationId xmlns:a16="http://schemas.microsoft.com/office/drawing/2014/main" id="{2446DEA5-6A6A-5355-4177-0D4B2390FA16}"/>
              </a:ext>
            </a:extLst>
          </p:cNvPr>
          <p:cNvSpPr txBox="1"/>
          <p:nvPr/>
        </p:nvSpPr>
        <p:spPr>
          <a:xfrm>
            <a:off x="6448069" y="2232015"/>
            <a:ext cx="225682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i="1" spc="5" dirty="0">
                <a:latin typeface="Times New Roman"/>
                <a:cs typeface="Times New Roman"/>
              </a:rPr>
              <a:t>r</a:t>
            </a:r>
            <a:r>
              <a:rPr spc="7" baseline="-23809" dirty="0">
                <a:latin typeface="Times New Roman"/>
                <a:cs typeface="Times New Roman"/>
              </a:rPr>
              <a:t>5</a:t>
            </a:r>
            <a:endParaRPr baseline="-23809" dirty="0">
              <a:latin typeface="Times New Roman"/>
              <a:cs typeface="Times New Roman"/>
            </a:endParaRPr>
          </a:p>
        </p:txBody>
      </p:sp>
      <p:sp>
        <p:nvSpPr>
          <p:cNvPr id="132" name="object 58">
            <a:extLst>
              <a:ext uri="{FF2B5EF4-FFF2-40B4-BE49-F238E27FC236}">
                <a16:creationId xmlns:a16="http://schemas.microsoft.com/office/drawing/2014/main" id="{7A28953F-FAE2-CB3B-8A47-053C78AC97FE}"/>
              </a:ext>
            </a:extLst>
          </p:cNvPr>
          <p:cNvSpPr txBox="1"/>
          <p:nvPr/>
        </p:nvSpPr>
        <p:spPr>
          <a:xfrm>
            <a:off x="8061940" y="809616"/>
            <a:ext cx="374979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i="1" spc="5" dirty="0">
                <a:latin typeface="Times New Roman"/>
                <a:cs typeface="Times New Roman"/>
              </a:rPr>
              <a:t>r</a:t>
            </a:r>
            <a:r>
              <a:rPr lang="en-US" spc="7" baseline="-23809" dirty="0">
                <a:latin typeface="Times New Roman"/>
                <a:cs typeface="Times New Roman"/>
              </a:rPr>
              <a:t>11</a:t>
            </a:r>
            <a:endParaRPr baseline="-23809" dirty="0">
              <a:latin typeface="Times New Roman"/>
              <a:cs typeface="Times New Roman"/>
            </a:endParaRPr>
          </a:p>
        </p:txBody>
      </p:sp>
      <p:sp>
        <p:nvSpPr>
          <p:cNvPr id="92" name="object 84">
            <a:extLst>
              <a:ext uri="{FF2B5EF4-FFF2-40B4-BE49-F238E27FC236}">
                <a16:creationId xmlns:a16="http://schemas.microsoft.com/office/drawing/2014/main" id="{3282416B-8F1F-610E-93BB-C35AB5CD8B8C}"/>
              </a:ext>
            </a:extLst>
          </p:cNvPr>
          <p:cNvSpPr/>
          <p:nvPr/>
        </p:nvSpPr>
        <p:spPr>
          <a:xfrm>
            <a:off x="1934414" y="4177040"/>
            <a:ext cx="2085973" cy="1042987"/>
          </a:xfrm>
          <a:custGeom>
            <a:avLst/>
            <a:gdLst/>
            <a:ahLst/>
            <a:cxnLst/>
            <a:rect l="l" t="t" r="r" b="b"/>
            <a:pathLst>
              <a:path w="1280160" h="640079">
                <a:moveTo>
                  <a:pt x="1273969" y="555955"/>
                </a:moveTo>
                <a:lnTo>
                  <a:pt x="1264320" y="499809"/>
                </a:lnTo>
                <a:lnTo>
                  <a:pt x="1252643" y="455282"/>
                </a:lnTo>
                <a:lnTo>
                  <a:pt x="1237908" y="412076"/>
                </a:lnTo>
                <a:lnTo>
                  <a:pt x="1220238" y="370316"/>
                </a:lnTo>
                <a:lnTo>
                  <a:pt x="1199758" y="330125"/>
                </a:lnTo>
                <a:lnTo>
                  <a:pt x="1176592" y="291629"/>
                </a:lnTo>
                <a:lnTo>
                  <a:pt x="1150863" y="254950"/>
                </a:lnTo>
                <a:lnTo>
                  <a:pt x="1122697" y="220213"/>
                </a:lnTo>
                <a:lnTo>
                  <a:pt x="1092216" y="187542"/>
                </a:lnTo>
                <a:lnTo>
                  <a:pt x="1059545" y="157061"/>
                </a:lnTo>
                <a:lnTo>
                  <a:pt x="1024808" y="128894"/>
                </a:lnTo>
                <a:lnTo>
                  <a:pt x="988129" y="103166"/>
                </a:lnTo>
                <a:lnTo>
                  <a:pt x="949632" y="79999"/>
                </a:lnTo>
                <a:lnTo>
                  <a:pt x="909442" y="59519"/>
                </a:lnTo>
                <a:lnTo>
                  <a:pt x="867682" y="41850"/>
                </a:lnTo>
                <a:lnTo>
                  <a:pt x="824476" y="27114"/>
                </a:lnTo>
                <a:lnTo>
                  <a:pt x="779949" y="15438"/>
                </a:lnTo>
                <a:lnTo>
                  <a:pt x="734224" y="6944"/>
                </a:lnTo>
                <a:lnTo>
                  <a:pt x="687426" y="1756"/>
                </a:lnTo>
                <a:lnTo>
                  <a:pt x="639678" y="0"/>
                </a:lnTo>
                <a:lnTo>
                  <a:pt x="591931" y="1756"/>
                </a:lnTo>
                <a:lnTo>
                  <a:pt x="545132" y="6944"/>
                </a:lnTo>
                <a:lnTo>
                  <a:pt x="499408" y="15438"/>
                </a:lnTo>
                <a:lnTo>
                  <a:pt x="454880" y="27114"/>
                </a:lnTo>
                <a:lnTo>
                  <a:pt x="411674" y="41850"/>
                </a:lnTo>
                <a:lnTo>
                  <a:pt x="369914" y="59519"/>
                </a:lnTo>
                <a:lnTo>
                  <a:pt x="329724" y="79999"/>
                </a:lnTo>
                <a:lnTo>
                  <a:pt x="291227" y="103166"/>
                </a:lnTo>
                <a:lnTo>
                  <a:pt x="254548" y="128894"/>
                </a:lnTo>
                <a:lnTo>
                  <a:pt x="219812" y="157061"/>
                </a:lnTo>
                <a:lnTo>
                  <a:pt x="187141" y="187542"/>
                </a:lnTo>
                <a:lnTo>
                  <a:pt x="156660" y="220213"/>
                </a:lnTo>
                <a:lnTo>
                  <a:pt x="128493" y="254950"/>
                </a:lnTo>
                <a:lnTo>
                  <a:pt x="102764" y="291629"/>
                </a:lnTo>
                <a:lnTo>
                  <a:pt x="79598" y="330125"/>
                </a:lnTo>
                <a:lnTo>
                  <a:pt x="59118" y="370316"/>
                </a:lnTo>
                <a:lnTo>
                  <a:pt x="41448" y="412076"/>
                </a:lnTo>
                <a:lnTo>
                  <a:pt x="26713" y="455282"/>
                </a:lnTo>
                <a:lnTo>
                  <a:pt x="15036" y="499809"/>
                </a:lnTo>
                <a:lnTo>
                  <a:pt x="6542" y="545534"/>
                </a:lnTo>
                <a:lnTo>
                  <a:pt x="5387" y="555955"/>
                </a:lnTo>
              </a:path>
              <a:path w="1280160" h="640079">
                <a:moveTo>
                  <a:pt x="1279758" y="640079"/>
                </a:moveTo>
                <a:lnTo>
                  <a:pt x="1278001" y="592332"/>
                </a:lnTo>
                <a:lnTo>
                  <a:pt x="1274239" y="558393"/>
                </a:lnTo>
              </a:path>
              <a:path w="1280160" h="640079">
                <a:moveTo>
                  <a:pt x="1274239" y="558393"/>
                </a:moveTo>
                <a:lnTo>
                  <a:pt x="1273969" y="555955"/>
                </a:lnTo>
              </a:path>
              <a:path w="1280160" h="640079">
                <a:moveTo>
                  <a:pt x="5387" y="555955"/>
                </a:moveTo>
                <a:lnTo>
                  <a:pt x="1355" y="592332"/>
                </a:lnTo>
                <a:lnTo>
                  <a:pt x="0" y="629171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85">
            <a:extLst>
              <a:ext uri="{FF2B5EF4-FFF2-40B4-BE49-F238E27FC236}">
                <a16:creationId xmlns:a16="http://schemas.microsoft.com/office/drawing/2014/main" id="{3BF704D7-DA40-7D9B-F140-5C208DCD70FA}"/>
              </a:ext>
            </a:extLst>
          </p:cNvPr>
          <p:cNvSpPr/>
          <p:nvPr/>
        </p:nvSpPr>
        <p:spPr>
          <a:xfrm>
            <a:off x="1912900" y="5082949"/>
            <a:ext cx="58978" cy="122096"/>
          </a:xfrm>
          <a:custGeom>
            <a:avLst/>
            <a:gdLst/>
            <a:ahLst/>
            <a:cxnLst/>
            <a:rect l="l" t="t" r="r" b="b"/>
            <a:pathLst>
              <a:path w="36194" h="74929">
                <a:moveTo>
                  <a:pt x="0" y="0"/>
                </a:moveTo>
                <a:lnTo>
                  <a:pt x="13411" y="74371"/>
                </a:lnTo>
                <a:lnTo>
                  <a:pt x="35966" y="243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86">
            <a:extLst>
              <a:ext uri="{FF2B5EF4-FFF2-40B4-BE49-F238E27FC236}">
                <a16:creationId xmlns:a16="http://schemas.microsoft.com/office/drawing/2014/main" id="{F3454871-1F8C-46A6-0963-212C014DA7E9}"/>
              </a:ext>
            </a:extLst>
          </p:cNvPr>
          <p:cNvSpPr/>
          <p:nvPr/>
        </p:nvSpPr>
        <p:spPr>
          <a:xfrm>
            <a:off x="1912900" y="5082949"/>
            <a:ext cx="58978" cy="122096"/>
          </a:xfrm>
          <a:custGeom>
            <a:avLst/>
            <a:gdLst/>
            <a:ahLst/>
            <a:cxnLst/>
            <a:rect l="l" t="t" r="r" b="b"/>
            <a:pathLst>
              <a:path w="36194" h="74929">
                <a:moveTo>
                  <a:pt x="0" y="0"/>
                </a:moveTo>
                <a:lnTo>
                  <a:pt x="13411" y="74371"/>
                </a:lnTo>
                <a:lnTo>
                  <a:pt x="35966" y="2438"/>
                </a:lnTo>
                <a:lnTo>
                  <a:pt x="0" y="0"/>
                </a:lnTo>
                <a:close/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87">
            <a:extLst>
              <a:ext uri="{FF2B5EF4-FFF2-40B4-BE49-F238E27FC236}">
                <a16:creationId xmlns:a16="http://schemas.microsoft.com/office/drawing/2014/main" id="{15D397AA-73DF-C9B4-2BF7-54D6FC464744}"/>
              </a:ext>
            </a:extLst>
          </p:cNvPr>
          <p:cNvSpPr/>
          <p:nvPr/>
        </p:nvSpPr>
        <p:spPr>
          <a:xfrm>
            <a:off x="1039813" y="5518086"/>
            <a:ext cx="3865672" cy="1042987"/>
          </a:xfrm>
          <a:custGeom>
            <a:avLst/>
            <a:gdLst/>
            <a:ahLst/>
            <a:cxnLst/>
            <a:rect l="l" t="t" r="r" b="b"/>
            <a:pathLst>
              <a:path w="2372360" h="640079">
                <a:moveTo>
                  <a:pt x="0" y="0"/>
                </a:moveTo>
                <a:lnTo>
                  <a:pt x="27902" y="40763"/>
                </a:lnTo>
                <a:lnTo>
                  <a:pt x="57075" y="80372"/>
                </a:lnTo>
                <a:lnTo>
                  <a:pt x="87479" y="118805"/>
                </a:lnTo>
                <a:lnTo>
                  <a:pt x="119078" y="156044"/>
                </a:lnTo>
                <a:lnTo>
                  <a:pt x="151836" y="192067"/>
                </a:lnTo>
                <a:lnTo>
                  <a:pt x="185713" y="226856"/>
                </a:lnTo>
                <a:lnTo>
                  <a:pt x="220674" y="260389"/>
                </a:lnTo>
                <a:lnTo>
                  <a:pt x="256682" y="292647"/>
                </a:lnTo>
                <a:lnTo>
                  <a:pt x="293698" y="323609"/>
                </a:lnTo>
                <a:lnTo>
                  <a:pt x="331687" y="353257"/>
                </a:lnTo>
                <a:lnTo>
                  <a:pt x="370610" y="381569"/>
                </a:lnTo>
                <a:lnTo>
                  <a:pt x="410431" y="408526"/>
                </a:lnTo>
                <a:lnTo>
                  <a:pt x="451112" y="434108"/>
                </a:lnTo>
                <a:lnTo>
                  <a:pt x="492616" y="458294"/>
                </a:lnTo>
                <a:lnTo>
                  <a:pt x="534906" y="481066"/>
                </a:lnTo>
                <a:lnTo>
                  <a:pt x="577946" y="502401"/>
                </a:lnTo>
                <a:lnTo>
                  <a:pt x="621697" y="522282"/>
                </a:lnTo>
                <a:lnTo>
                  <a:pt x="666122" y="540687"/>
                </a:lnTo>
                <a:lnTo>
                  <a:pt x="711185" y="557597"/>
                </a:lnTo>
                <a:lnTo>
                  <a:pt x="756849" y="572991"/>
                </a:lnTo>
                <a:lnTo>
                  <a:pt x="803075" y="586850"/>
                </a:lnTo>
                <a:lnTo>
                  <a:pt x="849827" y="599153"/>
                </a:lnTo>
                <a:lnTo>
                  <a:pt x="897068" y="609881"/>
                </a:lnTo>
                <a:lnTo>
                  <a:pt x="944760" y="619013"/>
                </a:lnTo>
                <a:lnTo>
                  <a:pt x="992867" y="626530"/>
                </a:lnTo>
                <a:lnTo>
                  <a:pt x="1041351" y="632411"/>
                </a:lnTo>
                <a:lnTo>
                  <a:pt x="1090175" y="636637"/>
                </a:lnTo>
                <a:lnTo>
                  <a:pt x="1139302" y="639187"/>
                </a:lnTo>
                <a:lnTo>
                  <a:pt x="1188694" y="640041"/>
                </a:lnTo>
                <a:lnTo>
                  <a:pt x="1238087" y="639187"/>
                </a:lnTo>
                <a:lnTo>
                  <a:pt x="1287213" y="636637"/>
                </a:lnTo>
                <a:lnTo>
                  <a:pt x="1336037" y="632411"/>
                </a:lnTo>
                <a:lnTo>
                  <a:pt x="1384521" y="626530"/>
                </a:lnTo>
                <a:lnTo>
                  <a:pt x="1432628" y="619013"/>
                </a:lnTo>
                <a:lnTo>
                  <a:pt x="1480320" y="609881"/>
                </a:lnTo>
                <a:lnTo>
                  <a:pt x="1527561" y="599153"/>
                </a:lnTo>
                <a:lnTo>
                  <a:pt x="1574313" y="586850"/>
                </a:lnTo>
                <a:lnTo>
                  <a:pt x="1620540" y="572991"/>
                </a:lnTo>
                <a:lnTo>
                  <a:pt x="1666203" y="557597"/>
                </a:lnTo>
                <a:lnTo>
                  <a:pt x="1711266" y="540687"/>
                </a:lnTo>
                <a:lnTo>
                  <a:pt x="1755691" y="522282"/>
                </a:lnTo>
                <a:lnTo>
                  <a:pt x="1799442" y="502401"/>
                </a:lnTo>
                <a:lnTo>
                  <a:pt x="1842482" y="481066"/>
                </a:lnTo>
                <a:lnTo>
                  <a:pt x="1884772" y="458294"/>
                </a:lnTo>
                <a:lnTo>
                  <a:pt x="1926277" y="434108"/>
                </a:lnTo>
                <a:lnTo>
                  <a:pt x="1966958" y="408526"/>
                </a:lnTo>
                <a:lnTo>
                  <a:pt x="2006778" y="381569"/>
                </a:lnTo>
                <a:lnTo>
                  <a:pt x="2045702" y="353257"/>
                </a:lnTo>
                <a:lnTo>
                  <a:pt x="2083690" y="323609"/>
                </a:lnTo>
                <a:lnTo>
                  <a:pt x="2120706" y="292647"/>
                </a:lnTo>
                <a:lnTo>
                  <a:pt x="2156714" y="260389"/>
                </a:lnTo>
                <a:lnTo>
                  <a:pt x="2191675" y="226856"/>
                </a:lnTo>
                <a:lnTo>
                  <a:pt x="2225553" y="192067"/>
                </a:lnTo>
                <a:lnTo>
                  <a:pt x="2258310" y="156044"/>
                </a:lnTo>
                <a:lnTo>
                  <a:pt x="2289909" y="118805"/>
                </a:lnTo>
                <a:lnTo>
                  <a:pt x="2320313" y="80372"/>
                </a:lnTo>
                <a:lnTo>
                  <a:pt x="2337782" y="56654"/>
                </a:lnTo>
              </a:path>
              <a:path w="2372360" h="640079">
                <a:moveTo>
                  <a:pt x="2337782" y="56654"/>
                </a:moveTo>
                <a:lnTo>
                  <a:pt x="2349486" y="40763"/>
                </a:lnTo>
                <a:lnTo>
                  <a:pt x="2371844" y="8099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88">
            <a:extLst>
              <a:ext uri="{FF2B5EF4-FFF2-40B4-BE49-F238E27FC236}">
                <a16:creationId xmlns:a16="http://schemas.microsoft.com/office/drawing/2014/main" id="{C006713B-6245-7CF5-BE82-377FFA7580B6}"/>
              </a:ext>
            </a:extLst>
          </p:cNvPr>
          <p:cNvSpPr/>
          <p:nvPr/>
        </p:nvSpPr>
        <p:spPr>
          <a:xfrm>
            <a:off x="4811409" y="5530937"/>
            <a:ext cx="94158" cy="114853"/>
          </a:xfrm>
          <a:custGeom>
            <a:avLst/>
            <a:gdLst/>
            <a:ahLst/>
            <a:cxnLst/>
            <a:rect l="l" t="t" r="r" b="b"/>
            <a:pathLst>
              <a:path w="57785" h="70485">
                <a:moveTo>
                  <a:pt x="57302" y="0"/>
                </a:moveTo>
                <a:lnTo>
                  <a:pt x="0" y="48767"/>
                </a:lnTo>
                <a:lnTo>
                  <a:pt x="29870" y="70103"/>
                </a:lnTo>
                <a:lnTo>
                  <a:pt x="573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89">
            <a:extLst>
              <a:ext uri="{FF2B5EF4-FFF2-40B4-BE49-F238E27FC236}">
                <a16:creationId xmlns:a16="http://schemas.microsoft.com/office/drawing/2014/main" id="{044F6E6B-A0A9-9011-5A1A-E2B72496DC11}"/>
              </a:ext>
            </a:extLst>
          </p:cNvPr>
          <p:cNvSpPr/>
          <p:nvPr/>
        </p:nvSpPr>
        <p:spPr>
          <a:xfrm>
            <a:off x="4811409" y="5530937"/>
            <a:ext cx="94158" cy="114853"/>
          </a:xfrm>
          <a:custGeom>
            <a:avLst/>
            <a:gdLst/>
            <a:ahLst/>
            <a:cxnLst/>
            <a:rect l="l" t="t" r="r" b="b"/>
            <a:pathLst>
              <a:path w="57785" h="70485">
                <a:moveTo>
                  <a:pt x="29870" y="70103"/>
                </a:moveTo>
                <a:lnTo>
                  <a:pt x="57302" y="0"/>
                </a:lnTo>
                <a:lnTo>
                  <a:pt x="0" y="48767"/>
                </a:lnTo>
                <a:lnTo>
                  <a:pt x="29870" y="70103"/>
                </a:lnTo>
                <a:close/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8" name="object 90">
            <a:extLst>
              <a:ext uri="{FF2B5EF4-FFF2-40B4-BE49-F238E27FC236}">
                <a16:creationId xmlns:a16="http://schemas.microsoft.com/office/drawing/2014/main" id="{738DC090-66BB-3E80-EB2A-7528BAADEE6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7048" y="5216716"/>
            <a:ext cx="305446" cy="305446"/>
          </a:xfrm>
          <a:prstGeom prst="rect">
            <a:avLst/>
          </a:prstGeom>
        </p:spPr>
      </p:pic>
      <p:pic>
        <p:nvPicPr>
          <p:cNvPr id="99" name="object 91">
            <a:extLst>
              <a:ext uri="{FF2B5EF4-FFF2-40B4-BE49-F238E27FC236}">
                <a16:creationId xmlns:a16="http://schemas.microsoft.com/office/drawing/2014/main" id="{C58951F9-3E2B-E710-DCE0-0AA8CFC747F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1038" y="5216716"/>
            <a:ext cx="305446" cy="305446"/>
          </a:xfrm>
          <a:prstGeom prst="rect">
            <a:avLst/>
          </a:prstGeom>
        </p:spPr>
      </p:pic>
      <p:pic>
        <p:nvPicPr>
          <p:cNvPr id="100" name="object 92">
            <a:extLst>
              <a:ext uri="{FF2B5EF4-FFF2-40B4-BE49-F238E27FC236}">
                <a16:creationId xmlns:a16="http://schemas.microsoft.com/office/drawing/2014/main" id="{2D63BA44-58E1-AA7E-D54A-52108283257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75787" y="4620724"/>
            <a:ext cx="305446" cy="305446"/>
          </a:xfrm>
          <a:prstGeom prst="rect">
            <a:avLst/>
          </a:prstGeom>
        </p:spPr>
      </p:pic>
      <p:pic>
        <p:nvPicPr>
          <p:cNvPr id="101" name="object 93">
            <a:extLst>
              <a:ext uri="{FF2B5EF4-FFF2-40B4-BE49-F238E27FC236}">
                <a16:creationId xmlns:a16="http://schemas.microsoft.com/office/drawing/2014/main" id="{7E187633-4A85-7BAB-F322-3DEC9F22F55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9775" y="4620724"/>
            <a:ext cx="305446" cy="305446"/>
          </a:xfrm>
          <a:prstGeom prst="rect">
            <a:avLst/>
          </a:prstGeom>
        </p:spPr>
      </p:pic>
      <p:pic>
        <p:nvPicPr>
          <p:cNvPr id="102" name="object 94">
            <a:extLst>
              <a:ext uri="{FF2B5EF4-FFF2-40B4-BE49-F238E27FC236}">
                <a16:creationId xmlns:a16="http://schemas.microsoft.com/office/drawing/2014/main" id="{25FBBC4D-F5AD-7B95-3C4D-A02120A0D1A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65767" y="5216716"/>
            <a:ext cx="305446" cy="305446"/>
          </a:xfrm>
          <a:prstGeom prst="rect">
            <a:avLst/>
          </a:prstGeom>
        </p:spPr>
      </p:pic>
      <p:sp>
        <p:nvSpPr>
          <p:cNvPr id="103" name="object 95">
            <a:extLst>
              <a:ext uri="{FF2B5EF4-FFF2-40B4-BE49-F238E27FC236}">
                <a16:creationId xmlns:a16="http://schemas.microsoft.com/office/drawing/2014/main" id="{256874CA-1794-96AB-D200-73D9547CCDDA}"/>
              </a:ext>
            </a:extLst>
          </p:cNvPr>
          <p:cNvSpPr/>
          <p:nvPr/>
        </p:nvSpPr>
        <p:spPr>
          <a:xfrm>
            <a:off x="4763482" y="5220441"/>
            <a:ext cx="297996" cy="297996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182879" y="91439"/>
                </a:moveTo>
                <a:lnTo>
                  <a:pt x="175689" y="127019"/>
                </a:lnTo>
                <a:lnTo>
                  <a:pt x="156086" y="156086"/>
                </a:lnTo>
                <a:lnTo>
                  <a:pt x="127019" y="175689"/>
                </a:lnTo>
                <a:lnTo>
                  <a:pt x="91439" y="182880"/>
                </a:lnTo>
                <a:lnTo>
                  <a:pt x="55860" y="175689"/>
                </a:lnTo>
                <a:lnTo>
                  <a:pt x="26793" y="156086"/>
                </a:lnTo>
                <a:lnTo>
                  <a:pt x="7190" y="127019"/>
                </a:lnTo>
                <a:lnTo>
                  <a:pt x="0" y="91439"/>
                </a:lnTo>
                <a:lnTo>
                  <a:pt x="7190" y="55860"/>
                </a:lnTo>
                <a:lnTo>
                  <a:pt x="26793" y="26793"/>
                </a:lnTo>
                <a:lnTo>
                  <a:pt x="55860" y="7190"/>
                </a:lnTo>
                <a:lnTo>
                  <a:pt x="91439" y="0"/>
                </a:lnTo>
                <a:lnTo>
                  <a:pt x="127019" y="7190"/>
                </a:lnTo>
                <a:lnTo>
                  <a:pt x="156086" y="26793"/>
                </a:lnTo>
                <a:lnTo>
                  <a:pt x="175689" y="55860"/>
                </a:lnTo>
                <a:lnTo>
                  <a:pt x="182879" y="91439"/>
                </a:lnTo>
                <a:close/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4" name="object 96">
            <a:extLst>
              <a:ext uri="{FF2B5EF4-FFF2-40B4-BE49-F238E27FC236}">
                <a16:creationId xmlns:a16="http://schemas.microsoft.com/office/drawing/2014/main" id="{2FF5392C-9BF0-1B33-43EF-36E232712DD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69775" y="5812709"/>
            <a:ext cx="305446" cy="305445"/>
          </a:xfrm>
          <a:prstGeom prst="rect">
            <a:avLst/>
          </a:prstGeom>
        </p:spPr>
      </p:pic>
      <p:pic>
        <p:nvPicPr>
          <p:cNvPr id="105" name="object 97">
            <a:extLst>
              <a:ext uri="{FF2B5EF4-FFF2-40B4-BE49-F238E27FC236}">
                <a16:creationId xmlns:a16="http://schemas.microsoft.com/office/drawing/2014/main" id="{C20C3878-2A62-4D14-6F3D-CB47B1A8346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75787" y="5812709"/>
            <a:ext cx="305446" cy="305445"/>
          </a:xfrm>
          <a:prstGeom prst="rect">
            <a:avLst/>
          </a:prstGeom>
        </p:spPr>
      </p:pic>
      <p:sp>
        <p:nvSpPr>
          <p:cNvPr id="106" name="object 98">
            <a:extLst>
              <a:ext uri="{FF2B5EF4-FFF2-40B4-BE49-F238E27FC236}">
                <a16:creationId xmlns:a16="http://schemas.microsoft.com/office/drawing/2014/main" id="{C737F81C-C886-4B75-23D4-FA9072C7B1BA}"/>
              </a:ext>
            </a:extLst>
          </p:cNvPr>
          <p:cNvSpPr/>
          <p:nvPr/>
        </p:nvSpPr>
        <p:spPr>
          <a:xfrm>
            <a:off x="443780" y="5364473"/>
            <a:ext cx="425265" cy="8278"/>
          </a:xfrm>
          <a:custGeom>
            <a:avLst/>
            <a:gdLst/>
            <a:ahLst/>
            <a:cxnLst/>
            <a:rect l="l" t="t" r="r" b="b"/>
            <a:pathLst>
              <a:path w="260984" h="5079">
                <a:moveTo>
                  <a:pt x="260502" y="2540"/>
                </a:moveTo>
                <a:lnTo>
                  <a:pt x="258457" y="2540"/>
                </a:lnTo>
                <a:lnTo>
                  <a:pt x="258457" y="0"/>
                </a:lnTo>
                <a:lnTo>
                  <a:pt x="0" y="0"/>
                </a:lnTo>
                <a:lnTo>
                  <a:pt x="0" y="2540"/>
                </a:lnTo>
                <a:lnTo>
                  <a:pt x="0" y="5080"/>
                </a:lnTo>
                <a:lnTo>
                  <a:pt x="260502" y="5080"/>
                </a:lnTo>
                <a:lnTo>
                  <a:pt x="260502" y="25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99">
            <a:extLst>
              <a:ext uri="{FF2B5EF4-FFF2-40B4-BE49-F238E27FC236}">
                <a16:creationId xmlns:a16="http://schemas.microsoft.com/office/drawing/2014/main" id="{77436265-1ED6-315A-F965-E316CBA734E2}"/>
              </a:ext>
            </a:extLst>
          </p:cNvPr>
          <p:cNvSpPr/>
          <p:nvPr/>
        </p:nvSpPr>
        <p:spPr>
          <a:xfrm>
            <a:off x="755682" y="5339226"/>
            <a:ext cx="120026" cy="60013"/>
          </a:xfrm>
          <a:custGeom>
            <a:avLst/>
            <a:gdLst/>
            <a:ahLst/>
            <a:cxnLst/>
            <a:rect l="l" t="t" r="r" b="b"/>
            <a:pathLst>
              <a:path w="73659" h="36829">
                <a:moveTo>
                  <a:pt x="0" y="0"/>
                </a:moveTo>
                <a:lnTo>
                  <a:pt x="0" y="36575"/>
                </a:lnTo>
                <a:lnTo>
                  <a:pt x="73152" y="1828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0">
            <a:extLst>
              <a:ext uri="{FF2B5EF4-FFF2-40B4-BE49-F238E27FC236}">
                <a16:creationId xmlns:a16="http://schemas.microsoft.com/office/drawing/2014/main" id="{9E4738EA-4EBA-D99D-9950-76153A2DEB24}"/>
              </a:ext>
            </a:extLst>
          </p:cNvPr>
          <p:cNvSpPr/>
          <p:nvPr/>
        </p:nvSpPr>
        <p:spPr>
          <a:xfrm>
            <a:off x="755682" y="5339226"/>
            <a:ext cx="120026" cy="60013"/>
          </a:xfrm>
          <a:custGeom>
            <a:avLst/>
            <a:gdLst/>
            <a:ahLst/>
            <a:cxnLst/>
            <a:rect l="l" t="t" r="r" b="b"/>
            <a:pathLst>
              <a:path w="73659" h="36829">
                <a:moveTo>
                  <a:pt x="0" y="36575"/>
                </a:moveTo>
                <a:lnTo>
                  <a:pt x="73152" y="18287"/>
                </a:lnTo>
                <a:lnTo>
                  <a:pt x="0" y="0"/>
                </a:lnTo>
                <a:lnTo>
                  <a:pt x="0" y="36575"/>
                </a:lnTo>
                <a:close/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1">
            <a:extLst>
              <a:ext uri="{FF2B5EF4-FFF2-40B4-BE49-F238E27FC236}">
                <a16:creationId xmlns:a16="http://schemas.microsoft.com/office/drawing/2014/main" id="{554926FC-5C69-7C9B-1F0A-D5EE40C81299}"/>
              </a:ext>
            </a:extLst>
          </p:cNvPr>
          <p:cNvSpPr/>
          <p:nvPr/>
        </p:nvSpPr>
        <p:spPr>
          <a:xfrm>
            <a:off x="1188770" y="5364473"/>
            <a:ext cx="574263" cy="8278"/>
          </a:xfrm>
          <a:custGeom>
            <a:avLst/>
            <a:gdLst/>
            <a:ahLst/>
            <a:cxnLst/>
            <a:rect l="l" t="t" r="r" b="b"/>
            <a:pathLst>
              <a:path w="352425" h="5079">
                <a:moveTo>
                  <a:pt x="351942" y="2540"/>
                </a:moveTo>
                <a:lnTo>
                  <a:pt x="349897" y="2540"/>
                </a:lnTo>
                <a:lnTo>
                  <a:pt x="349897" y="0"/>
                </a:lnTo>
                <a:lnTo>
                  <a:pt x="0" y="0"/>
                </a:lnTo>
                <a:lnTo>
                  <a:pt x="0" y="2540"/>
                </a:lnTo>
                <a:lnTo>
                  <a:pt x="0" y="5080"/>
                </a:lnTo>
                <a:lnTo>
                  <a:pt x="351942" y="5080"/>
                </a:lnTo>
                <a:lnTo>
                  <a:pt x="351942" y="25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02">
            <a:extLst>
              <a:ext uri="{FF2B5EF4-FFF2-40B4-BE49-F238E27FC236}">
                <a16:creationId xmlns:a16="http://schemas.microsoft.com/office/drawing/2014/main" id="{D94B66E6-69AB-7FCC-85D2-D085FA97FF60}"/>
              </a:ext>
            </a:extLst>
          </p:cNvPr>
          <p:cNvSpPr/>
          <p:nvPr/>
        </p:nvSpPr>
        <p:spPr>
          <a:xfrm>
            <a:off x="1649670" y="5339226"/>
            <a:ext cx="120026" cy="60013"/>
          </a:xfrm>
          <a:custGeom>
            <a:avLst/>
            <a:gdLst/>
            <a:ahLst/>
            <a:cxnLst/>
            <a:rect l="l" t="t" r="r" b="b"/>
            <a:pathLst>
              <a:path w="73660" h="36829">
                <a:moveTo>
                  <a:pt x="0" y="0"/>
                </a:moveTo>
                <a:lnTo>
                  <a:pt x="0" y="36575"/>
                </a:lnTo>
                <a:lnTo>
                  <a:pt x="73151" y="1828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03">
            <a:extLst>
              <a:ext uri="{FF2B5EF4-FFF2-40B4-BE49-F238E27FC236}">
                <a16:creationId xmlns:a16="http://schemas.microsoft.com/office/drawing/2014/main" id="{7874EC64-08A5-4983-3FDB-CEB118AE99D6}"/>
              </a:ext>
            </a:extLst>
          </p:cNvPr>
          <p:cNvSpPr/>
          <p:nvPr/>
        </p:nvSpPr>
        <p:spPr>
          <a:xfrm>
            <a:off x="1649670" y="5339226"/>
            <a:ext cx="120026" cy="60013"/>
          </a:xfrm>
          <a:custGeom>
            <a:avLst/>
            <a:gdLst/>
            <a:ahLst/>
            <a:cxnLst/>
            <a:rect l="l" t="t" r="r" b="b"/>
            <a:pathLst>
              <a:path w="73660" h="36829">
                <a:moveTo>
                  <a:pt x="0" y="36575"/>
                </a:moveTo>
                <a:lnTo>
                  <a:pt x="73151" y="18287"/>
                </a:lnTo>
                <a:lnTo>
                  <a:pt x="0" y="0"/>
                </a:lnTo>
                <a:lnTo>
                  <a:pt x="0" y="36575"/>
                </a:lnTo>
                <a:close/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2" name="object 104">
            <a:extLst>
              <a:ext uri="{FF2B5EF4-FFF2-40B4-BE49-F238E27FC236}">
                <a16:creationId xmlns:a16="http://schemas.microsoft.com/office/drawing/2014/main" id="{F363A580-ADD8-7244-F260-45252553DF5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79032" y="4856720"/>
            <a:ext cx="296505" cy="441531"/>
          </a:xfrm>
          <a:prstGeom prst="rect">
            <a:avLst/>
          </a:prstGeom>
        </p:spPr>
      </p:pic>
      <p:pic>
        <p:nvPicPr>
          <p:cNvPr id="113" name="object 105">
            <a:extLst>
              <a:ext uri="{FF2B5EF4-FFF2-40B4-BE49-F238E27FC236}">
                <a16:creationId xmlns:a16="http://schemas.microsoft.com/office/drawing/2014/main" id="{D6213E43-9372-BF6D-BFA6-90A31C0F646C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79032" y="5439800"/>
            <a:ext cx="296505" cy="441531"/>
          </a:xfrm>
          <a:prstGeom prst="rect">
            <a:avLst/>
          </a:prstGeom>
        </p:spPr>
      </p:pic>
      <p:sp>
        <p:nvSpPr>
          <p:cNvPr id="115" name="object 107">
            <a:extLst>
              <a:ext uri="{FF2B5EF4-FFF2-40B4-BE49-F238E27FC236}">
                <a16:creationId xmlns:a16="http://schemas.microsoft.com/office/drawing/2014/main" id="{B9874531-32D9-523F-2F8B-EE10361F2A8D}"/>
              </a:ext>
            </a:extLst>
          </p:cNvPr>
          <p:cNvSpPr/>
          <p:nvPr/>
        </p:nvSpPr>
        <p:spPr>
          <a:xfrm>
            <a:off x="3139651" y="5935219"/>
            <a:ext cx="120026" cy="60013"/>
          </a:xfrm>
          <a:custGeom>
            <a:avLst/>
            <a:gdLst/>
            <a:ahLst/>
            <a:cxnLst/>
            <a:rect l="l" t="t" r="r" b="b"/>
            <a:pathLst>
              <a:path w="73660" h="36829">
                <a:moveTo>
                  <a:pt x="0" y="0"/>
                </a:moveTo>
                <a:lnTo>
                  <a:pt x="0" y="36575"/>
                </a:lnTo>
                <a:lnTo>
                  <a:pt x="73151" y="1828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26039269-2DF1-8572-5821-8F69B2ED6B8A}"/>
              </a:ext>
            </a:extLst>
          </p:cNvPr>
          <p:cNvGrpSpPr/>
          <p:nvPr/>
        </p:nvGrpSpPr>
        <p:grpSpPr>
          <a:xfrm>
            <a:off x="2678751" y="5935219"/>
            <a:ext cx="580926" cy="60013"/>
            <a:chOff x="2678751" y="5935219"/>
            <a:chExt cx="580926" cy="60013"/>
          </a:xfrm>
        </p:grpSpPr>
        <p:sp>
          <p:nvSpPr>
            <p:cNvPr id="114" name="object 106">
              <a:extLst>
                <a:ext uri="{FF2B5EF4-FFF2-40B4-BE49-F238E27FC236}">
                  <a16:creationId xmlns:a16="http://schemas.microsoft.com/office/drawing/2014/main" id="{8B3C43A7-9701-2BA5-6FFC-4336848610A4}"/>
                </a:ext>
              </a:extLst>
            </p:cNvPr>
            <p:cNvSpPr/>
            <p:nvPr/>
          </p:nvSpPr>
          <p:spPr>
            <a:xfrm>
              <a:off x="2678751" y="5960466"/>
              <a:ext cx="574263" cy="8278"/>
            </a:xfrm>
            <a:custGeom>
              <a:avLst/>
              <a:gdLst/>
              <a:ahLst/>
              <a:cxnLst/>
              <a:rect l="l" t="t" r="r" b="b"/>
              <a:pathLst>
                <a:path w="352425" h="5079">
                  <a:moveTo>
                    <a:pt x="351942" y="2540"/>
                  </a:moveTo>
                  <a:lnTo>
                    <a:pt x="349897" y="2540"/>
                  </a:lnTo>
                  <a:lnTo>
                    <a:pt x="349897" y="0"/>
                  </a:lnTo>
                  <a:lnTo>
                    <a:pt x="0" y="0"/>
                  </a:lnTo>
                  <a:lnTo>
                    <a:pt x="0" y="2540"/>
                  </a:lnTo>
                  <a:lnTo>
                    <a:pt x="0" y="5080"/>
                  </a:lnTo>
                  <a:lnTo>
                    <a:pt x="351942" y="5080"/>
                  </a:lnTo>
                  <a:lnTo>
                    <a:pt x="351942" y="254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08">
              <a:extLst>
                <a:ext uri="{FF2B5EF4-FFF2-40B4-BE49-F238E27FC236}">
                  <a16:creationId xmlns:a16="http://schemas.microsoft.com/office/drawing/2014/main" id="{F5AB20E1-4FA6-F688-E310-B3569B074579}"/>
                </a:ext>
              </a:extLst>
            </p:cNvPr>
            <p:cNvSpPr/>
            <p:nvPr/>
          </p:nvSpPr>
          <p:spPr>
            <a:xfrm>
              <a:off x="3139651" y="5935219"/>
              <a:ext cx="120026" cy="60013"/>
            </a:xfrm>
            <a:custGeom>
              <a:avLst/>
              <a:gdLst/>
              <a:ahLst/>
              <a:cxnLst/>
              <a:rect l="l" t="t" r="r" b="b"/>
              <a:pathLst>
                <a:path w="73660" h="36829">
                  <a:moveTo>
                    <a:pt x="0" y="36575"/>
                  </a:moveTo>
                  <a:lnTo>
                    <a:pt x="73151" y="18287"/>
                  </a:lnTo>
                  <a:lnTo>
                    <a:pt x="0" y="0"/>
                  </a:lnTo>
                  <a:lnTo>
                    <a:pt x="0" y="36575"/>
                  </a:lnTo>
                  <a:close/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8" name="object 110">
            <a:extLst>
              <a:ext uri="{FF2B5EF4-FFF2-40B4-BE49-F238E27FC236}">
                <a16:creationId xmlns:a16="http://schemas.microsoft.com/office/drawing/2014/main" id="{43CC6374-07A7-DCF0-BC13-8F07D1F5B2F0}"/>
              </a:ext>
            </a:extLst>
          </p:cNvPr>
          <p:cNvSpPr/>
          <p:nvPr/>
        </p:nvSpPr>
        <p:spPr>
          <a:xfrm>
            <a:off x="3139651" y="4743233"/>
            <a:ext cx="120026" cy="60013"/>
          </a:xfrm>
          <a:custGeom>
            <a:avLst/>
            <a:gdLst/>
            <a:ahLst/>
            <a:cxnLst/>
            <a:rect l="l" t="t" r="r" b="b"/>
            <a:pathLst>
              <a:path w="73660" h="36829">
                <a:moveTo>
                  <a:pt x="0" y="0"/>
                </a:moveTo>
                <a:lnTo>
                  <a:pt x="0" y="36575"/>
                </a:lnTo>
                <a:lnTo>
                  <a:pt x="73151" y="1828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642C2EC4-B31D-4FC8-8965-2D7A8412C807}"/>
              </a:ext>
            </a:extLst>
          </p:cNvPr>
          <p:cNvGrpSpPr/>
          <p:nvPr/>
        </p:nvGrpSpPr>
        <p:grpSpPr>
          <a:xfrm>
            <a:off x="2678751" y="4743233"/>
            <a:ext cx="580926" cy="60013"/>
            <a:chOff x="2678751" y="4743233"/>
            <a:chExt cx="580926" cy="60013"/>
          </a:xfrm>
        </p:grpSpPr>
        <p:sp>
          <p:nvSpPr>
            <p:cNvPr id="117" name="object 109">
              <a:extLst>
                <a:ext uri="{FF2B5EF4-FFF2-40B4-BE49-F238E27FC236}">
                  <a16:creationId xmlns:a16="http://schemas.microsoft.com/office/drawing/2014/main" id="{06268D2E-B3A3-0209-F8F6-B28C91518084}"/>
                </a:ext>
              </a:extLst>
            </p:cNvPr>
            <p:cNvSpPr/>
            <p:nvPr/>
          </p:nvSpPr>
          <p:spPr>
            <a:xfrm>
              <a:off x="2678751" y="4768480"/>
              <a:ext cx="574263" cy="8278"/>
            </a:xfrm>
            <a:custGeom>
              <a:avLst/>
              <a:gdLst/>
              <a:ahLst/>
              <a:cxnLst/>
              <a:rect l="l" t="t" r="r" b="b"/>
              <a:pathLst>
                <a:path w="352425" h="5079">
                  <a:moveTo>
                    <a:pt x="351929" y="2540"/>
                  </a:moveTo>
                  <a:lnTo>
                    <a:pt x="349897" y="2540"/>
                  </a:lnTo>
                  <a:lnTo>
                    <a:pt x="349897" y="0"/>
                  </a:lnTo>
                  <a:lnTo>
                    <a:pt x="0" y="0"/>
                  </a:lnTo>
                  <a:lnTo>
                    <a:pt x="0" y="2540"/>
                  </a:lnTo>
                  <a:lnTo>
                    <a:pt x="0" y="5080"/>
                  </a:lnTo>
                  <a:lnTo>
                    <a:pt x="351929" y="5080"/>
                  </a:lnTo>
                  <a:lnTo>
                    <a:pt x="351929" y="254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1">
              <a:extLst>
                <a:ext uri="{FF2B5EF4-FFF2-40B4-BE49-F238E27FC236}">
                  <a16:creationId xmlns:a16="http://schemas.microsoft.com/office/drawing/2014/main" id="{B2ECC6BC-5A0E-88B7-478E-392933FC8FBA}"/>
                </a:ext>
              </a:extLst>
            </p:cNvPr>
            <p:cNvSpPr/>
            <p:nvPr/>
          </p:nvSpPr>
          <p:spPr>
            <a:xfrm>
              <a:off x="3139651" y="4743233"/>
              <a:ext cx="120026" cy="60013"/>
            </a:xfrm>
            <a:custGeom>
              <a:avLst/>
              <a:gdLst/>
              <a:ahLst/>
              <a:cxnLst/>
              <a:rect l="l" t="t" r="r" b="b"/>
              <a:pathLst>
                <a:path w="73660" h="36829">
                  <a:moveTo>
                    <a:pt x="0" y="36575"/>
                  </a:moveTo>
                  <a:lnTo>
                    <a:pt x="73151" y="18287"/>
                  </a:lnTo>
                  <a:lnTo>
                    <a:pt x="0" y="0"/>
                  </a:lnTo>
                  <a:lnTo>
                    <a:pt x="0" y="36575"/>
                  </a:lnTo>
                  <a:close/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0" name="object 112">
            <a:extLst>
              <a:ext uri="{FF2B5EF4-FFF2-40B4-BE49-F238E27FC236}">
                <a16:creationId xmlns:a16="http://schemas.microsoft.com/office/drawing/2014/main" id="{963CD0BC-04D0-E864-39F6-21C8FD6363A9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569014" y="4843807"/>
            <a:ext cx="296505" cy="441531"/>
          </a:xfrm>
          <a:prstGeom prst="rect">
            <a:avLst/>
          </a:prstGeom>
        </p:spPr>
      </p:pic>
      <p:pic>
        <p:nvPicPr>
          <p:cNvPr id="121" name="object 113">
            <a:extLst>
              <a:ext uri="{FF2B5EF4-FFF2-40B4-BE49-F238E27FC236}">
                <a16:creationId xmlns:a16="http://schemas.microsoft.com/office/drawing/2014/main" id="{4CA51935-EF02-5A6E-ECD2-0407B556F92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69014" y="5452713"/>
            <a:ext cx="296505" cy="441531"/>
          </a:xfrm>
          <a:prstGeom prst="rect">
            <a:avLst/>
          </a:prstGeom>
        </p:spPr>
      </p:pic>
      <p:sp>
        <p:nvSpPr>
          <p:cNvPr id="122" name="object 114">
            <a:extLst>
              <a:ext uri="{FF2B5EF4-FFF2-40B4-BE49-F238E27FC236}">
                <a16:creationId xmlns:a16="http://schemas.microsoft.com/office/drawing/2014/main" id="{905A7905-447F-2DA0-3CFC-5462BF782D86}"/>
              </a:ext>
            </a:extLst>
          </p:cNvPr>
          <p:cNvSpPr/>
          <p:nvPr/>
        </p:nvSpPr>
        <p:spPr>
          <a:xfrm>
            <a:off x="4168732" y="5364473"/>
            <a:ext cx="574263" cy="8278"/>
          </a:xfrm>
          <a:custGeom>
            <a:avLst/>
            <a:gdLst/>
            <a:ahLst/>
            <a:cxnLst/>
            <a:rect l="l" t="t" r="r" b="b"/>
            <a:pathLst>
              <a:path w="352425" h="5079">
                <a:moveTo>
                  <a:pt x="351942" y="2540"/>
                </a:moveTo>
                <a:lnTo>
                  <a:pt x="349897" y="2540"/>
                </a:lnTo>
                <a:lnTo>
                  <a:pt x="349897" y="0"/>
                </a:lnTo>
                <a:lnTo>
                  <a:pt x="0" y="0"/>
                </a:lnTo>
                <a:lnTo>
                  <a:pt x="0" y="2540"/>
                </a:lnTo>
                <a:lnTo>
                  <a:pt x="0" y="5080"/>
                </a:lnTo>
                <a:lnTo>
                  <a:pt x="351942" y="5080"/>
                </a:lnTo>
                <a:lnTo>
                  <a:pt x="351942" y="25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15">
            <a:extLst>
              <a:ext uri="{FF2B5EF4-FFF2-40B4-BE49-F238E27FC236}">
                <a16:creationId xmlns:a16="http://schemas.microsoft.com/office/drawing/2014/main" id="{948DE75E-7DC2-A737-FD8A-2EBED5E3D779}"/>
              </a:ext>
            </a:extLst>
          </p:cNvPr>
          <p:cNvSpPr/>
          <p:nvPr/>
        </p:nvSpPr>
        <p:spPr>
          <a:xfrm>
            <a:off x="4629632" y="5339226"/>
            <a:ext cx="120026" cy="60013"/>
          </a:xfrm>
          <a:custGeom>
            <a:avLst/>
            <a:gdLst/>
            <a:ahLst/>
            <a:cxnLst/>
            <a:rect l="l" t="t" r="r" b="b"/>
            <a:pathLst>
              <a:path w="73660" h="36829">
                <a:moveTo>
                  <a:pt x="0" y="0"/>
                </a:moveTo>
                <a:lnTo>
                  <a:pt x="0" y="36575"/>
                </a:lnTo>
                <a:lnTo>
                  <a:pt x="73151" y="1828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16">
            <a:extLst>
              <a:ext uri="{FF2B5EF4-FFF2-40B4-BE49-F238E27FC236}">
                <a16:creationId xmlns:a16="http://schemas.microsoft.com/office/drawing/2014/main" id="{DE8659DC-0CBF-CF3D-8D1B-CD9F7A0BAA36}"/>
              </a:ext>
            </a:extLst>
          </p:cNvPr>
          <p:cNvSpPr/>
          <p:nvPr/>
        </p:nvSpPr>
        <p:spPr>
          <a:xfrm>
            <a:off x="4629632" y="5339226"/>
            <a:ext cx="120026" cy="60013"/>
          </a:xfrm>
          <a:custGeom>
            <a:avLst/>
            <a:gdLst/>
            <a:ahLst/>
            <a:cxnLst/>
            <a:rect l="l" t="t" r="r" b="b"/>
            <a:pathLst>
              <a:path w="73660" h="36829">
                <a:moveTo>
                  <a:pt x="0" y="36575"/>
                </a:moveTo>
                <a:lnTo>
                  <a:pt x="73151" y="18287"/>
                </a:lnTo>
                <a:lnTo>
                  <a:pt x="0" y="0"/>
                </a:lnTo>
                <a:lnTo>
                  <a:pt x="0" y="36575"/>
                </a:lnTo>
                <a:close/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122">
            <a:extLst>
              <a:ext uri="{FF2B5EF4-FFF2-40B4-BE49-F238E27FC236}">
                <a16:creationId xmlns:a16="http://schemas.microsoft.com/office/drawing/2014/main" id="{EED6FD46-A20C-0822-9564-DD458073BC19}"/>
              </a:ext>
            </a:extLst>
          </p:cNvPr>
          <p:cNvSpPr txBox="1"/>
          <p:nvPr/>
        </p:nvSpPr>
        <p:spPr>
          <a:xfrm>
            <a:off x="274086" y="5020535"/>
            <a:ext cx="44533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>
                <a:latin typeface="Times New Roman"/>
                <a:cs typeface="Times New Roman"/>
              </a:rPr>
              <a:t>start</a:t>
            </a:r>
          </a:p>
        </p:txBody>
      </p:sp>
      <p:sp>
        <p:nvSpPr>
          <p:cNvPr id="74" name="object 123">
            <a:extLst>
              <a:ext uri="{FF2B5EF4-FFF2-40B4-BE49-F238E27FC236}">
                <a16:creationId xmlns:a16="http://schemas.microsoft.com/office/drawing/2014/main" id="{273D6E3E-8072-728F-7DBA-B14CF9734F66}"/>
              </a:ext>
            </a:extLst>
          </p:cNvPr>
          <p:cNvSpPr txBox="1"/>
          <p:nvPr/>
        </p:nvSpPr>
        <p:spPr>
          <a:xfrm>
            <a:off x="962167" y="5203000"/>
            <a:ext cx="131408" cy="3241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5" dirty="0">
                <a:latin typeface="Times New Roman"/>
                <a:cs typeface="Times New Roman"/>
              </a:rPr>
              <a:t>0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75" name="object 124">
            <a:extLst>
              <a:ext uri="{FF2B5EF4-FFF2-40B4-BE49-F238E27FC236}">
                <a16:creationId xmlns:a16="http://schemas.microsoft.com/office/drawing/2014/main" id="{97D4FDC2-CDBD-EB96-413B-E0A1A428B771}"/>
              </a:ext>
            </a:extLst>
          </p:cNvPr>
          <p:cNvSpPr txBox="1"/>
          <p:nvPr/>
        </p:nvSpPr>
        <p:spPr>
          <a:xfrm>
            <a:off x="1862014" y="5208861"/>
            <a:ext cx="131408" cy="3241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5" dirty="0">
                <a:latin typeface="Times New Roman"/>
                <a:cs typeface="Times New Roman"/>
              </a:rPr>
              <a:t>1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76" name="object 125">
            <a:extLst>
              <a:ext uri="{FF2B5EF4-FFF2-40B4-BE49-F238E27FC236}">
                <a16:creationId xmlns:a16="http://schemas.microsoft.com/office/drawing/2014/main" id="{C87438E8-CB95-BC20-9439-CBB6F1939E2E}"/>
              </a:ext>
            </a:extLst>
          </p:cNvPr>
          <p:cNvSpPr txBox="1"/>
          <p:nvPr/>
        </p:nvSpPr>
        <p:spPr>
          <a:xfrm>
            <a:off x="2452141" y="4607010"/>
            <a:ext cx="131408" cy="3241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5" dirty="0">
                <a:latin typeface="Times New Roman"/>
                <a:cs typeface="Times New Roman"/>
              </a:rPr>
              <a:t>2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77" name="object 126">
            <a:extLst>
              <a:ext uri="{FF2B5EF4-FFF2-40B4-BE49-F238E27FC236}">
                <a16:creationId xmlns:a16="http://schemas.microsoft.com/office/drawing/2014/main" id="{ED0122A4-7E18-EBE0-92C1-1F2E0AF95A14}"/>
              </a:ext>
            </a:extLst>
          </p:cNvPr>
          <p:cNvSpPr txBox="1"/>
          <p:nvPr/>
        </p:nvSpPr>
        <p:spPr>
          <a:xfrm>
            <a:off x="3357851" y="4612871"/>
            <a:ext cx="131408" cy="3241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5" dirty="0">
                <a:latin typeface="Times New Roman"/>
                <a:cs typeface="Times New Roman"/>
              </a:rPr>
              <a:t>3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78" name="object 127">
            <a:extLst>
              <a:ext uri="{FF2B5EF4-FFF2-40B4-BE49-F238E27FC236}">
                <a16:creationId xmlns:a16="http://schemas.microsoft.com/office/drawing/2014/main" id="{D67B849B-0266-5756-43D2-9D5E7A882394}"/>
              </a:ext>
            </a:extLst>
          </p:cNvPr>
          <p:cNvSpPr txBox="1"/>
          <p:nvPr/>
        </p:nvSpPr>
        <p:spPr>
          <a:xfrm>
            <a:off x="2452141" y="5799002"/>
            <a:ext cx="131408" cy="3241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5" dirty="0">
                <a:latin typeface="Times New Roman"/>
                <a:cs typeface="Times New Roman"/>
              </a:rPr>
              <a:t>4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79" name="object 128">
            <a:extLst>
              <a:ext uri="{FF2B5EF4-FFF2-40B4-BE49-F238E27FC236}">
                <a16:creationId xmlns:a16="http://schemas.microsoft.com/office/drawing/2014/main" id="{BE88DE04-A6EB-48DF-635E-332957203061}"/>
              </a:ext>
            </a:extLst>
          </p:cNvPr>
          <p:cNvSpPr txBox="1"/>
          <p:nvPr/>
        </p:nvSpPr>
        <p:spPr>
          <a:xfrm>
            <a:off x="3357851" y="5804863"/>
            <a:ext cx="131408" cy="3241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5" dirty="0">
                <a:latin typeface="Times New Roman"/>
                <a:cs typeface="Times New Roman"/>
              </a:rPr>
              <a:t>5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80" name="object 129">
            <a:extLst>
              <a:ext uri="{FF2B5EF4-FFF2-40B4-BE49-F238E27FC236}">
                <a16:creationId xmlns:a16="http://schemas.microsoft.com/office/drawing/2014/main" id="{C24D2839-D113-3692-93C8-EE4B521C988F}"/>
              </a:ext>
            </a:extLst>
          </p:cNvPr>
          <p:cNvSpPr txBox="1"/>
          <p:nvPr/>
        </p:nvSpPr>
        <p:spPr>
          <a:xfrm>
            <a:off x="3942111" y="5197155"/>
            <a:ext cx="131408" cy="3241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5" dirty="0">
                <a:latin typeface="Times New Roman"/>
                <a:cs typeface="Times New Roman"/>
              </a:rPr>
              <a:t>6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81" name="object 130">
            <a:extLst>
              <a:ext uri="{FF2B5EF4-FFF2-40B4-BE49-F238E27FC236}">
                <a16:creationId xmlns:a16="http://schemas.microsoft.com/office/drawing/2014/main" id="{844B88ED-7A13-82A7-5AD6-67FBA5352EC1}"/>
              </a:ext>
            </a:extLst>
          </p:cNvPr>
          <p:cNvSpPr txBox="1"/>
          <p:nvPr/>
        </p:nvSpPr>
        <p:spPr>
          <a:xfrm>
            <a:off x="4841964" y="5203016"/>
            <a:ext cx="131408" cy="3241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5" dirty="0">
                <a:latin typeface="Times New Roman"/>
                <a:cs typeface="Times New Roman"/>
              </a:rPr>
              <a:t>7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83" name="object 132">
            <a:extLst>
              <a:ext uri="{FF2B5EF4-FFF2-40B4-BE49-F238E27FC236}">
                <a16:creationId xmlns:a16="http://schemas.microsoft.com/office/drawing/2014/main" id="{539EBAF6-A61A-BAA2-3189-B17EDC9BDB19}"/>
              </a:ext>
            </a:extLst>
          </p:cNvPr>
          <p:cNvSpPr txBox="1"/>
          <p:nvPr/>
        </p:nvSpPr>
        <p:spPr>
          <a:xfrm>
            <a:off x="2956033" y="4499053"/>
            <a:ext cx="131408" cy="3241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1" spc="5" dirty="0">
                <a:latin typeface="Times New Roman"/>
                <a:cs typeface="Times New Roman"/>
              </a:rPr>
              <a:t>a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84" name="object 133">
            <a:extLst>
              <a:ext uri="{FF2B5EF4-FFF2-40B4-BE49-F238E27FC236}">
                <a16:creationId xmlns:a16="http://schemas.microsoft.com/office/drawing/2014/main" id="{269EE816-14E6-2350-C393-207E3ABC23E1}"/>
              </a:ext>
            </a:extLst>
          </p:cNvPr>
          <p:cNvSpPr txBox="1"/>
          <p:nvPr/>
        </p:nvSpPr>
        <p:spPr>
          <a:xfrm>
            <a:off x="2956033" y="5989029"/>
            <a:ext cx="131408" cy="3241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1" spc="5" dirty="0">
                <a:latin typeface="Times New Roman"/>
                <a:cs typeface="Times New Roman"/>
              </a:rPr>
              <a:t>b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85" name="object 134">
            <a:extLst>
              <a:ext uri="{FF2B5EF4-FFF2-40B4-BE49-F238E27FC236}">
                <a16:creationId xmlns:a16="http://schemas.microsoft.com/office/drawing/2014/main" id="{A40AEE90-D36E-CDC6-3017-B3E60DBB78FA}"/>
              </a:ext>
            </a:extLst>
          </p:cNvPr>
          <p:cNvSpPr txBox="1"/>
          <p:nvPr/>
        </p:nvSpPr>
        <p:spPr>
          <a:xfrm>
            <a:off x="1466059" y="5095039"/>
            <a:ext cx="120026" cy="3241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5" dirty="0">
                <a:latin typeface="Symbol"/>
                <a:cs typeface="Symbol"/>
              </a:rPr>
              <a:t></a:t>
            </a:r>
            <a:endParaRPr>
              <a:latin typeface="Symbol"/>
              <a:cs typeface="Symbol"/>
            </a:endParaRPr>
          </a:p>
        </p:txBody>
      </p:sp>
      <p:sp>
        <p:nvSpPr>
          <p:cNvPr id="86" name="object 135">
            <a:extLst>
              <a:ext uri="{FF2B5EF4-FFF2-40B4-BE49-F238E27FC236}">
                <a16:creationId xmlns:a16="http://schemas.microsoft.com/office/drawing/2014/main" id="{4A690D9C-8873-2BA6-E3CF-7288FAF4148C}"/>
              </a:ext>
            </a:extLst>
          </p:cNvPr>
          <p:cNvSpPr txBox="1"/>
          <p:nvPr/>
        </p:nvSpPr>
        <p:spPr>
          <a:xfrm>
            <a:off x="2285544" y="5020535"/>
            <a:ext cx="120026" cy="74688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5" dirty="0">
                <a:latin typeface="Symbol"/>
                <a:cs typeface="Symbol"/>
              </a:rPr>
              <a:t></a:t>
            </a:r>
            <a:endParaRPr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pc="5" dirty="0">
                <a:latin typeface="Symbol"/>
                <a:cs typeface="Symbol"/>
              </a:rPr>
              <a:t></a:t>
            </a:r>
            <a:endParaRPr>
              <a:latin typeface="Symbol"/>
              <a:cs typeface="Symbol"/>
            </a:endParaRPr>
          </a:p>
        </p:txBody>
      </p:sp>
      <p:sp>
        <p:nvSpPr>
          <p:cNvPr id="87" name="object 136">
            <a:extLst>
              <a:ext uri="{FF2B5EF4-FFF2-40B4-BE49-F238E27FC236}">
                <a16:creationId xmlns:a16="http://schemas.microsoft.com/office/drawing/2014/main" id="{167217C6-EDF0-F0A3-1E09-0C77DBE5C83D}"/>
              </a:ext>
            </a:extLst>
          </p:cNvPr>
          <p:cNvSpPr txBox="1"/>
          <p:nvPr/>
        </p:nvSpPr>
        <p:spPr>
          <a:xfrm>
            <a:off x="4446009" y="5095039"/>
            <a:ext cx="120026" cy="3241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5" dirty="0">
                <a:latin typeface="Symbol"/>
                <a:cs typeface="Symbol"/>
              </a:rPr>
              <a:t></a:t>
            </a:r>
            <a:endParaRPr>
              <a:latin typeface="Symbol"/>
              <a:cs typeface="Symbol"/>
            </a:endParaRPr>
          </a:p>
        </p:txBody>
      </p:sp>
      <p:sp>
        <p:nvSpPr>
          <p:cNvPr id="88" name="object 137">
            <a:extLst>
              <a:ext uri="{FF2B5EF4-FFF2-40B4-BE49-F238E27FC236}">
                <a16:creationId xmlns:a16="http://schemas.microsoft.com/office/drawing/2014/main" id="{5450E4DE-B3DD-FB80-2D72-2261B25805FF}"/>
              </a:ext>
            </a:extLst>
          </p:cNvPr>
          <p:cNvSpPr txBox="1"/>
          <p:nvPr/>
        </p:nvSpPr>
        <p:spPr>
          <a:xfrm>
            <a:off x="3552021" y="5020535"/>
            <a:ext cx="120026" cy="74688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5" dirty="0">
                <a:latin typeface="Symbol"/>
                <a:cs typeface="Symbol"/>
              </a:rPr>
              <a:t></a:t>
            </a:r>
            <a:endParaRPr dirty="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pc="5" dirty="0">
                <a:latin typeface="Symbol"/>
                <a:cs typeface="Symbol"/>
              </a:rPr>
              <a:t></a:t>
            </a:r>
            <a:endParaRPr dirty="0">
              <a:latin typeface="Symbol"/>
              <a:cs typeface="Symbol"/>
            </a:endParaRPr>
          </a:p>
        </p:txBody>
      </p:sp>
      <p:sp>
        <p:nvSpPr>
          <p:cNvPr id="89" name="object 138">
            <a:extLst>
              <a:ext uri="{FF2B5EF4-FFF2-40B4-BE49-F238E27FC236}">
                <a16:creationId xmlns:a16="http://schemas.microsoft.com/office/drawing/2014/main" id="{197EF94E-5775-E60B-B9D8-6D9108B9E9A9}"/>
              </a:ext>
            </a:extLst>
          </p:cNvPr>
          <p:cNvSpPr txBox="1"/>
          <p:nvPr/>
        </p:nvSpPr>
        <p:spPr>
          <a:xfrm>
            <a:off x="2956033" y="3903049"/>
            <a:ext cx="120026" cy="3241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5" dirty="0">
                <a:latin typeface="Symbol"/>
                <a:cs typeface="Symbol"/>
              </a:rPr>
              <a:t></a:t>
            </a:r>
            <a:endParaRPr>
              <a:latin typeface="Symbol"/>
              <a:cs typeface="Symbol"/>
            </a:endParaRPr>
          </a:p>
        </p:txBody>
      </p:sp>
      <p:sp>
        <p:nvSpPr>
          <p:cNvPr id="90" name="object 139">
            <a:extLst>
              <a:ext uri="{FF2B5EF4-FFF2-40B4-BE49-F238E27FC236}">
                <a16:creationId xmlns:a16="http://schemas.microsoft.com/office/drawing/2014/main" id="{2BF02808-036A-DA0F-48E2-C010F52FBC48}"/>
              </a:ext>
            </a:extLst>
          </p:cNvPr>
          <p:cNvSpPr txBox="1"/>
          <p:nvPr/>
        </p:nvSpPr>
        <p:spPr>
          <a:xfrm>
            <a:off x="2956033" y="6497099"/>
            <a:ext cx="120026" cy="3241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5" dirty="0">
                <a:latin typeface="Symbol"/>
                <a:cs typeface="Symbol"/>
              </a:rPr>
              <a:t></a:t>
            </a:r>
            <a:endParaRPr dirty="0">
              <a:latin typeface="Symbol"/>
              <a:cs typeface="Symbol"/>
            </a:endParaRPr>
          </a:p>
        </p:txBody>
      </p:sp>
      <p:pic>
        <p:nvPicPr>
          <p:cNvPr id="125" name="object 117">
            <a:extLst>
              <a:ext uri="{FF2B5EF4-FFF2-40B4-BE49-F238E27FC236}">
                <a16:creationId xmlns:a16="http://schemas.microsoft.com/office/drawing/2014/main" id="{E18C4787-796E-B6C9-7FBD-16A68D9D901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5814" y="5216716"/>
            <a:ext cx="305444" cy="305446"/>
          </a:xfrm>
          <a:prstGeom prst="rect">
            <a:avLst/>
          </a:prstGeom>
        </p:spPr>
      </p:pic>
      <p:sp>
        <p:nvSpPr>
          <p:cNvPr id="127" name="object 119">
            <a:extLst>
              <a:ext uri="{FF2B5EF4-FFF2-40B4-BE49-F238E27FC236}">
                <a16:creationId xmlns:a16="http://schemas.microsoft.com/office/drawing/2014/main" id="{28E7BDAC-D4DA-1BB7-DE1D-7FDD7BE3360D}"/>
              </a:ext>
            </a:extLst>
          </p:cNvPr>
          <p:cNvSpPr/>
          <p:nvPr/>
        </p:nvSpPr>
        <p:spPr>
          <a:xfrm>
            <a:off x="5062720" y="5364473"/>
            <a:ext cx="499764" cy="8278"/>
          </a:xfrm>
          <a:custGeom>
            <a:avLst/>
            <a:gdLst/>
            <a:ahLst/>
            <a:cxnLst/>
            <a:rect l="l" t="t" r="r" b="b"/>
            <a:pathLst>
              <a:path w="306704" h="5079">
                <a:moveTo>
                  <a:pt x="306222" y="2540"/>
                </a:moveTo>
                <a:lnTo>
                  <a:pt x="304177" y="2540"/>
                </a:lnTo>
                <a:lnTo>
                  <a:pt x="304177" y="0"/>
                </a:lnTo>
                <a:lnTo>
                  <a:pt x="0" y="0"/>
                </a:lnTo>
                <a:lnTo>
                  <a:pt x="0" y="2540"/>
                </a:lnTo>
                <a:lnTo>
                  <a:pt x="0" y="5080"/>
                </a:lnTo>
                <a:lnTo>
                  <a:pt x="306222" y="5080"/>
                </a:lnTo>
                <a:lnTo>
                  <a:pt x="306222" y="25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0">
            <a:extLst>
              <a:ext uri="{FF2B5EF4-FFF2-40B4-BE49-F238E27FC236}">
                <a16:creationId xmlns:a16="http://schemas.microsoft.com/office/drawing/2014/main" id="{604C4CC9-0F7D-8263-7F19-19083D575A26}"/>
              </a:ext>
            </a:extLst>
          </p:cNvPr>
          <p:cNvSpPr/>
          <p:nvPr/>
        </p:nvSpPr>
        <p:spPr>
          <a:xfrm>
            <a:off x="5449121" y="5339226"/>
            <a:ext cx="120026" cy="60013"/>
          </a:xfrm>
          <a:custGeom>
            <a:avLst/>
            <a:gdLst/>
            <a:ahLst/>
            <a:cxnLst/>
            <a:rect l="l" t="t" r="r" b="b"/>
            <a:pathLst>
              <a:path w="73660" h="36829">
                <a:moveTo>
                  <a:pt x="0" y="0"/>
                </a:moveTo>
                <a:lnTo>
                  <a:pt x="0" y="36575"/>
                </a:lnTo>
                <a:lnTo>
                  <a:pt x="73151" y="1828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1">
            <a:extLst>
              <a:ext uri="{FF2B5EF4-FFF2-40B4-BE49-F238E27FC236}">
                <a16:creationId xmlns:a16="http://schemas.microsoft.com/office/drawing/2014/main" id="{3BBE0623-DF69-9712-4C5F-39D0D79886FE}"/>
              </a:ext>
            </a:extLst>
          </p:cNvPr>
          <p:cNvSpPr/>
          <p:nvPr/>
        </p:nvSpPr>
        <p:spPr>
          <a:xfrm>
            <a:off x="5449121" y="5339226"/>
            <a:ext cx="120026" cy="60013"/>
          </a:xfrm>
          <a:custGeom>
            <a:avLst/>
            <a:gdLst/>
            <a:ahLst/>
            <a:cxnLst/>
            <a:rect l="l" t="t" r="r" b="b"/>
            <a:pathLst>
              <a:path w="73660" h="36829">
                <a:moveTo>
                  <a:pt x="0" y="36575"/>
                </a:moveTo>
                <a:lnTo>
                  <a:pt x="73151" y="18287"/>
                </a:lnTo>
                <a:lnTo>
                  <a:pt x="0" y="0"/>
                </a:lnTo>
                <a:lnTo>
                  <a:pt x="0" y="36575"/>
                </a:lnTo>
                <a:close/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131">
            <a:extLst>
              <a:ext uri="{FF2B5EF4-FFF2-40B4-BE49-F238E27FC236}">
                <a16:creationId xmlns:a16="http://schemas.microsoft.com/office/drawing/2014/main" id="{39838884-F43B-E8DB-9476-0598140C925F}"/>
              </a:ext>
            </a:extLst>
          </p:cNvPr>
          <p:cNvSpPr txBox="1"/>
          <p:nvPr/>
        </p:nvSpPr>
        <p:spPr>
          <a:xfrm>
            <a:off x="5659748" y="5214740"/>
            <a:ext cx="131408" cy="3241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pc="5" dirty="0">
                <a:latin typeface="Times New Roman"/>
                <a:cs typeface="Times New Roman"/>
              </a:rPr>
              <a:t>8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91" name="object 140">
            <a:extLst>
              <a:ext uri="{FF2B5EF4-FFF2-40B4-BE49-F238E27FC236}">
                <a16:creationId xmlns:a16="http://schemas.microsoft.com/office/drawing/2014/main" id="{EF232E38-C86D-F74D-4BED-BDC8DDACD5CF}"/>
              </a:ext>
            </a:extLst>
          </p:cNvPr>
          <p:cNvSpPr txBox="1"/>
          <p:nvPr/>
        </p:nvSpPr>
        <p:spPr>
          <a:xfrm>
            <a:off x="5265492" y="5095021"/>
            <a:ext cx="131408" cy="3241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i="1" spc="5" dirty="0">
                <a:latin typeface="Times New Roman"/>
                <a:cs typeface="Times New Roman"/>
              </a:rPr>
              <a:t>a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131" name="object 49">
            <a:extLst>
              <a:ext uri="{FF2B5EF4-FFF2-40B4-BE49-F238E27FC236}">
                <a16:creationId xmlns:a16="http://schemas.microsoft.com/office/drawing/2014/main" id="{F8E79BA3-7BD4-A178-E4BA-1B353F16652A}"/>
              </a:ext>
            </a:extLst>
          </p:cNvPr>
          <p:cNvSpPr txBox="1"/>
          <p:nvPr/>
        </p:nvSpPr>
        <p:spPr>
          <a:xfrm>
            <a:off x="5894921" y="3207447"/>
            <a:ext cx="288160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  <a:tabLst>
                <a:tab pos="415925" algn="l"/>
              </a:tabLst>
            </a:pPr>
            <a:r>
              <a:rPr i="1" spc="5" dirty="0">
                <a:latin typeface="Times New Roman"/>
                <a:cs typeface="Times New Roman"/>
              </a:rPr>
              <a:t>r</a:t>
            </a:r>
            <a:r>
              <a:rPr spc="7" baseline="-23809" dirty="0">
                <a:latin typeface="Times New Roman"/>
                <a:cs typeface="Times New Roman"/>
              </a:rPr>
              <a:t>3</a:t>
            </a:r>
            <a:endParaRPr baseline="-23809" dirty="0">
              <a:latin typeface="Times New Roman"/>
              <a:cs typeface="Times New Roman"/>
            </a:endParaRPr>
          </a:p>
        </p:txBody>
      </p:sp>
      <p:sp>
        <p:nvSpPr>
          <p:cNvPr id="133" name="object 58">
            <a:extLst>
              <a:ext uri="{FF2B5EF4-FFF2-40B4-BE49-F238E27FC236}">
                <a16:creationId xmlns:a16="http://schemas.microsoft.com/office/drawing/2014/main" id="{C579FEC7-6B47-FACF-206F-397877A968F4}"/>
              </a:ext>
            </a:extLst>
          </p:cNvPr>
          <p:cNvSpPr txBox="1"/>
          <p:nvPr/>
        </p:nvSpPr>
        <p:spPr>
          <a:xfrm>
            <a:off x="8590335" y="1308349"/>
            <a:ext cx="374979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i="1" spc="5" dirty="0">
                <a:latin typeface="Times New Roman"/>
                <a:cs typeface="Times New Roman"/>
              </a:rPr>
              <a:t>r</a:t>
            </a:r>
            <a:r>
              <a:rPr lang="en-US" spc="7" baseline="-23809" dirty="0">
                <a:latin typeface="Times New Roman"/>
                <a:cs typeface="Times New Roman"/>
              </a:rPr>
              <a:t>10</a:t>
            </a:r>
            <a:endParaRPr baseline="-23809" dirty="0">
              <a:latin typeface="Times New Roman"/>
              <a:cs typeface="Times New Roman"/>
            </a:endParaRPr>
          </a:p>
        </p:txBody>
      </p:sp>
      <p:sp>
        <p:nvSpPr>
          <p:cNvPr id="140" name="object 119">
            <a:extLst>
              <a:ext uri="{FF2B5EF4-FFF2-40B4-BE49-F238E27FC236}">
                <a16:creationId xmlns:a16="http://schemas.microsoft.com/office/drawing/2014/main" id="{C552ED95-E0A5-125D-EBB9-C3875C82C414}"/>
              </a:ext>
            </a:extLst>
          </p:cNvPr>
          <p:cNvSpPr/>
          <p:nvPr/>
        </p:nvSpPr>
        <p:spPr>
          <a:xfrm>
            <a:off x="5861532" y="5364491"/>
            <a:ext cx="499764" cy="8278"/>
          </a:xfrm>
          <a:custGeom>
            <a:avLst/>
            <a:gdLst/>
            <a:ahLst/>
            <a:cxnLst/>
            <a:rect l="l" t="t" r="r" b="b"/>
            <a:pathLst>
              <a:path w="306704" h="5079">
                <a:moveTo>
                  <a:pt x="306222" y="2540"/>
                </a:moveTo>
                <a:lnTo>
                  <a:pt x="304177" y="2540"/>
                </a:lnTo>
                <a:lnTo>
                  <a:pt x="304177" y="0"/>
                </a:lnTo>
                <a:lnTo>
                  <a:pt x="0" y="0"/>
                </a:lnTo>
                <a:lnTo>
                  <a:pt x="0" y="2540"/>
                </a:lnTo>
                <a:lnTo>
                  <a:pt x="0" y="5080"/>
                </a:lnTo>
                <a:lnTo>
                  <a:pt x="306222" y="5080"/>
                </a:lnTo>
                <a:lnTo>
                  <a:pt x="306222" y="25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20">
            <a:extLst>
              <a:ext uri="{FF2B5EF4-FFF2-40B4-BE49-F238E27FC236}">
                <a16:creationId xmlns:a16="http://schemas.microsoft.com/office/drawing/2014/main" id="{E3A4FE68-4E99-D39A-8A17-859C0C7C95AD}"/>
              </a:ext>
            </a:extLst>
          </p:cNvPr>
          <p:cNvSpPr/>
          <p:nvPr/>
        </p:nvSpPr>
        <p:spPr>
          <a:xfrm>
            <a:off x="6247933" y="5339244"/>
            <a:ext cx="120026" cy="60013"/>
          </a:xfrm>
          <a:custGeom>
            <a:avLst/>
            <a:gdLst/>
            <a:ahLst/>
            <a:cxnLst/>
            <a:rect l="l" t="t" r="r" b="b"/>
            <a:pathLst>
              <a:path w="73660" h="36829">
                <a:moveTo>
                  <a:pt x="0" y="0"/>
                </a:moveTo>
                <a:lnTo>
                  <a:pt x="0" y="36575"/>
                </a:lnTo>
                <a:lnTo>
                  <a:pt x="73151" y="1828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21">
            <a:extLst>
              <a:ext uri="{FF2B5EF4-FFF2-40B4-BE49-F238E27FC236}">
                <a16:creationId xmlns:a16="http://schemas.microsoft.com/office/drawing/2014/main" id="{5774FF8B-5F60-8E9A-9173-6CCCDFEBEB3D}"/>
              </a:ext>
            </a:extLst>
          </p:cNvPr>
          <p:cNvSpPr/>
          <p:nvPr/>
        </p:nvSpPr>
        <p:spPr>
          <a:xfrm>
            <a:off x="6247933" y="5339244"/>
            <a:ext cx="120026" cy="60013"/>
          </a:xfrm>
          <a:custGeom>
            <a:avLst/>
            <a:gdLst/>
            <a:ahLst/>
            <a:cxnLst/>
            <a:rect l="l" t="t" r="r" b="b"/>
            <a:pathLst>
              <a:path w="73660" h="36829">
                <a:moveTo>
                  <a:pt x="0" y="36575"/>
                </a:moveTo>
                <a:lnTo>
                  <a:pt x="73151" y="18287"/>
                </a:lnTo>
                <a:lnTo>
                  <a:pt x="0" y="0"/>
                </a:lnTo>
                <a:lnTo>
                  <a:pt x="0" y="36575"/>
                </a:lnTo>
                <a:close/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0">
            <a:extLst>
              <a:ext uri="{FF2B5EF4-FFF2-40B4-BE49-F238E27FC236}">
                <a16:creationId xmlns:a16="http://schemas.microsoft.com/office/drawing/2014/main" id="{7F10CB7E-6187-C6FD-EA68-1C155A725023}"/>
              </a:ext>
            </a:extLst>
          </p:cNvPr>
          <p:cNvSpPr txBox="1"/>
          <p:nvPr/>
        </p:nvSpPr>
        <p:spPr>
          <a:xfrm>
            <a:off x="6064304" y="5095039"/>
            <a:ext cx="131408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i="1" spc="5" dirty="0">
                <a:latin typeface="Times New Roman"/>
                <a:cs typeface="Times New Roman"/>
              </a:rPr>
              <a:t>b</a:t>
            </a:r>
            <a:endParaRPr dirty="0">
              <a:latin typeface="Times New Roman"/>
              <a:cs typeface="Times New Roman"/>
            </a:endParaRP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8FFE5B63-14C2-0BFE-8714-244D65A66E39}"/>
              </a:ext>
            </a:extLst>
          </p:cNvPr>
          <p:cNvGrpSpPr/>
          <p:nvPr/>
        </p:nvGrpSpPr>
        <p:grpSpPr>
          <a:xfrm>
            <a:off x="6375921" y="5089464"/>
            <a:ext cx="1275191" cy="497916"/>
            <a:chOff x="6629835" y="5089464"/>
            <a:chExt cx="1275191" cy="497916"/>
          </a:xfrm>
        </p:grpSpPr>
        <p:pic>
          <p:nvPicPr>
            <p:cNvPr id="138" name="object 117">
              <a:extLst>
                <a:ext uri="{FF2B5EF4-FFF2-40B4-BE49-F238E27FC236}">
                  <a16:creationId xmlns:a16="http://schemas.microsoft.com/office/drawing/2014/main" id="{24445D1F-A322-730D-B346-299CE63E6D2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9835" y="5216734"/>
              <a:ext cx="305444" cy="305446"/>
            </a:xfrm>
            <a:prstGeom prst="rect">
              <a:avLst/>
            </a:prstGeom>
          </p:spPr>
        </p:pic>
        <p:sp>
          <p:nvSpPr>
            <p:cNvPr id="143" name="object 131">
              <a:extLst>
                <a:ext uri="{FF2B5EF4-FFF2-40B4-BE49-F238E27FC236}">
                  <a16:creationId xmlns:a16="http://schemas.microsoft.com/office/drawing/2014/main" id="{7BEEC5C7-46C6-986A-C763-B929DAB15DEF}"/>
                </a:ext>
              </a:extLst>
            </p:cNvPr>
            <p:cNvSpPr txBox="1"/>
            <p:nvPr/>
          </p:nvSpPr>
          <p:spPr>
            <a:xfrm>
              <a:off x="6723769" y="5214758"/>
              <a:ext cx="131408" cy="291105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"/>
                </a:spcBef>
              </a:pPr>
              <a:r>
                <a:rPr lang="en-US" spc="5" dirty="0">
                  <a:latin typeface="Times New Roman"/>
                  <a:cs typeface="Times New Roman"/>
                </a:rPr>
                <a:t>9</a:t>
              </a:r>
              <a:endParaRPr dirty="0">
                <a:latin typeface="Times New Roman"/>
                <a:cs typeface="Times New Roman"/>
              </a:endParaRPr>
            </a:p>
          </p:txBody>
        </p:sp>
        <p:grpSp>
          <p:nvGrpSpPr>
            <p:cNvPr id="145" name="组合 144">
              <a:extLst>
                <a:ext uri="{FF2B5EF4-FFF2-40B4-BE49-F238E27FC236}">
                  <a16:creationId xmlns:a16="http://schemas.microsoft.com/office/drawing/2014/main" id="{324084E4-B901-1DAF-0139-00C9362C902C}"/>
                </a:ext>
              </a:extLst>
            </p:cNvPr>
            <p:cNvGrpSpPr/>
            <p:nvPr/>
          </p:nvGrpSpPr>
          <p:grpSpPr>
            <a:xfrm>
              <a:off x="6932425" y="5089464"/>
              <a:ext cx="972601" cy="497916"/>
              <a:chOff x="5062720" y="5095021"/>
              <a:chExt cx="972601" cy="497916"/>
            </a:xfrm>
          </p:grpSpPr>
          <p:pic>
            <p:nvPicPr>
              <p:cNvPr id="146" name="object 117">
                <a:extLst>
                  <a:ext uri="{FF2B5EF4-FFF2-40B4-BE49-F238E27FC236}">
                    <a16:creationId xmlns:a16="http://schemas.microsoft.com/office/drawing/2014/main" id="{7EF66D62-55B6-988B-478E-F80AB26C310D}"/>
                  </a:ext>
                </a:extLst>
              </p:cNvPr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61696" y="5220692"/>
                <a:ext cx="305444" cy="305446"/>
              </a:xfrm>
              <a:prstGeom prst="rect">
                <a:avLst/>
              </a:prstGeom>
            </p:spPr>
          </p:pic>
          <p:sp>
            <p:nvSpPr>
              <p:cNvPr id="147" name="object 118">
                <a:extLst>
                  <a:ext uri="{FF2B5EF4-FFF2-40B4-BE49-F238E27FC236}">
                    <a16:creationId xmlns:a16="http://schemas.microsoft.com/office/drawing/2014/main" id="{5FD55350-4471-BF7B-EAA6-8F7A75ADE09F}"/>
                  </a:ext>
                </a:extLst>
              </p:cNvPr>
              <p:cNvSpPr/>
              <p:nvPr/>
            </p:nvSpPr>
            <p:spPr>
              <a:xfrm>
                <a:off x="5582970" y="5145942"/>
                <a:ext cx="446994" cy="446995"/>
              </a:xfrm>
              <a:custGeom>
                <a:avLst/>
                <a:gdLst/>
                <a:ahLst/>
                <a:cxnLst/>
                <a:rect l="l" t="t" r="r" b="b"/>
                <a:pathLst>
                  <a:path w="274320" h="274320">
                    <a:moveTo>
                      <a:pt x="274320" y="137159"/>
                    </a:moveTo>
                    <a:lnTo>
                      <a:pt x="267324" y="180500"/>
                    </a:lnTo>
                    <a:lnTo>
                      <a:pt x="247846" y="218150"/>
                    </a:lnTo>
                    <a:lnTo>
                      <a:pt x="218150" y="247846"/>
                    </a:lnTo>
                    <a:lnTo>
                      <a:pt x="180500" y="267324"/>
                    </a:lnTo>
                    <a:lnTo>
                      <a:pt x="137160" y="274319"/>
                    </a:lnTo>
                    <a:lnTo>
                      <a:pt x="93819" y="267324"/>
                    </a:lnTo>
                    <a:lnTo>
                      <a:pt x="56169" y="247846"/>
                    </a:lnTo>
                    <a:lnTo>
                      <a:pt x="26473" y="218150"/>
                    </a:lnTo>
                    <a:lnTo>
                      <a:pt x="6995" y="180500"/>
                    </a:lnTo>
                    <a:lnTo>
                      <a:pt x="0" y="137159"/>
                    </a:lnTo>
                    <a:lnTo>
                      <a:pt x="6995" y="93819"/>
                    </a:lnTo>
                    <a:lnTo>
                      <a:pt x="26473" y="56169"/>
                    </a:lnTo>
                    <a:lnTo>
                      <a:pt x="56169" y="26473"/>
                    </a:lnTo>
                    <a:lnTo>
                      <a:pt x="93819" y="6995"/>
                    </a:lnTo>
                    <a:lnTo>
                      <a:pt x="137160" y="0"/>
                    </a:lnTo>
                    <a:lnTo>
                      <a:pt x="180500" y="6995"/>
                    </a:lnTo>
                    <a:lnTo>
                      <a:pt x="218150" y="26473"/>
                    </a:lnTo>
                    <a:lnTo>
                      <a:pt x="247846" y="56169"/>
                    </a:lnTo>
                    <a:lnTo>
                      <a:pt x="267324" y="93819"/>
                    </a:lnTo>
                    <a:lnTo>
                      <a:pt x="274320" y="137159"/>
                    </a:lnTo>
                    <a:close/>
                  </a:path>
                </a:pathLst>
              </a:custGeom>
              <a:ln w="457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8" name="object 119">
                <a:extLst>
                  <a:ext uri="{FF2B5EF4-FFF2-40B4-BE49-F238E27FC236}">
                    <a16:creationId xmlns:a16="http://schemas.microsoft.com/office/drawing/2014/main" id="{D8318A4E-D70C-1E11-9FE0-9E75AAD9611B}"/>
                  </a:ext>
                </a:extLst>
              </p:cNvPr>
              <p:cNvSpPr/>
              <p:nvPr/>
            </p:nvSpPr>
            <p:spPr>
              <a:xfrm>
                <a:off x="5062720" y="5364473"/>
                <a:ext cx="499764" cy="8278"/>
              </a:xfrm>
              <a:custGeom>
                <a:avLst/>
                <a:gdLst/>
                <a:ahLst/>
                <a:cxnLst/>
                <a:rect l="l" t="t" r="r" b="b"/>
                <a:pathLst>
                  <a:path w="306704" h="5079">
                    <a:moveTo>
                      <a:pt x="306222" y="2540"/>
                    </a:moveTo>
                    <a:lnTo>
                      <a:pt x="304177" y="2540"/>
                    </a:lnTo>
                    <a:lnTo>
                      <a:pt x="304177" y="0"/>
                    </a:lnTo>
                    <a:lnTo>
                      <a:pt x="0" y="0"/>
                    </a:lnTo>
                    <a:lnTo>
                      <a:pt x="0" y="2540"/>
                    </a:lnTo>
                    <a:lnTo>
                      <a:pt x="0" y="5080"/>
                    </a:lnTo>
                    <a:lnTo>
                      <a:pt x="306222" y="5080"/>
                    </a:lnTo>
                    <a:lnTo>
                      <a:pt x="306222" y="254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9" name="object 120">
                <a:extLst>
                  <a:ext uri="{FF2B5EF4-FFF2-40B4-BE49-F238E27FC236}">
                    <a16:creationId xmlns:a16="http://schemas.microsoft.com/office/drawing/2014/main" id="{C4AC372D-31ED-5E2B-0971-02564F0F1495}"/>
                  </a:ext>
                </a:extLst>
              </p:cNvPr>
              <p:cNvSpPr/>
              <p:nvPr/>
            </p:nvSpPr>
            <p:spPr>
              <a:xfrm>
                <a:off x="5449121" y="5339226"/>
                <a:ext cx="120026" cy="60013"/>
              </a:xfrm>
              <a:custGeom>
                <a:avLst/>
                <a:gdLst/>
                <a:ahLst/>
                <a:cxnLst/>
                <a:rect l="l" t="t" r="r" b="b"/>
                <a:pathLst>
                  <a:path w="73660" h="36829">
                    <a:moveTo>
                      <a:pt x="0" y="0"/>
                    </a:moveTo>
                    <a:lnTo>
                      <a:pt x="0" y="36575"/>
                    </a:lnTo>
                    <a:lnTo>
                      <a:pt x="73151" y="182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0" name="object 121">
                <a:extLst>
                  <a:ext uri="{FF2B5EF4-FFF2-40B4-BE49-F238E27FC236}">
                    <a16:creationId xmlns:a16="http://schemas.microsoft.com/office/drawing/2014/main" id="{739894D8-B33D-2A28-EADE-EF5156E3E474}"/>
                  </a:ext>
                </a:extLst>
              </p:cNvPr>
              <p:cNvSpPr/>
              <p:nvPr/>
            </p:nvSpPr>
            <p:spPr>
              <a:xfrm>
                <a:off x="5449121" y="5339226"/>
                <a:ext cx="120026" cy="60013"/>
              </a:xfrm>
              <a:custGeom>
                <a:avLst/>
                <a:gdLst/>
                <a:ahLst/>
                <a:cxnLst/>
                <a:rect l="l" t="t" r="r" b="b"/>
                <a:pathLst>
                  <a:path w="73660" h="36829">
                    <a:moveTo>
                      <a:pt x="0" y="36575"/>
                    </a:moveTo>
                    <a:lnTo>
                      <a:pt x="73151" y="18287"/>
                    </a:lnTo>
                    <a:lnTo>
                      <a:pt x="0" y="0"/>
                    </a:lnTo>
                    <a:lnTo>
                      <a:pt x="0" y="36575"/>
                    </a:lnTo>
                    <a:close/>
                  </a:path>
                </a:pathLst>
              </a:custGeom>
              <a:ln w="457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1" name="object 131">
                <a:extLst>
                  <a:ext uri="{FF2B5EF4-FFF2-40B4-BE49-F238E27FC236}">
                    <a16:creationId xmlns:a16="http://schemas.microsoft.com/office/drawing/2014/main" id="{09CCEFD2-6D92-FFD7-9807-F83CBFAA559C}"/>
                  </a:ext>
                </a:extLst>
              </p:cNvPr>
              <p:cNvSpPr txBox="1"/>
              <p:nvPr/>
            </p:nvSpPr>
            <p:spPr>
              <a:xfrm>
                <a:off x="5686642" y="5214740"/>
                <a:ext cx="348679" cy="275717"/>
              </a:xfrm>
              <a:prstGeom prst="rect">
                <a:avLst/>
              </a:prstGeom>
            </p:spPr>
            <p:txBody>
              <a:bodyPr vert="horz" wrap="square" lIns="0" tIns="1397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10"/>
                  </a:spcBef>
                </a:pPr>
                <a:r>
                  <a:rPr lang="en-US" sz="1700" spc="5" dirty="0">
                    <a:latin typeface="Times New Roman"/>
                    <a:cs typeface="Times New Roman"/>
                  </a:rPr>
                  <a:t>10</a:t>
                </a:r>
                <a:endParaRPr sz="17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152" name="object 140">
                <a:extLst>
                  <a:ext uri="{FF2B5EF4-FFF2-40B4-BE49-F238E27FC236}">
                    <a16:creationId xmlns:a16="http://schemas.microsoft.com/office/drawing/2014/main" id="{88710386-92D4-062B-F32B-C4B9D3125BC2}"/>
                  </a:ext>
                </a:extLst>
              </p:cNvPr>
              <p:cNvSpPr txBox="1"/>
              <p:nvPr/>
            </p:nvSpPr>
            <p:spPr>
              <a:xfrm>
                <a:off x="5265492" y="5095021"/>
                <a:ext cx="131408" cy="291105"/>
              </a:xfrm>
              <a:prstGeom prst="rect">
                <a:avLst/>
              </a:prstGeom>
            </p:spPr>
            <p:txBody>
              <a:bodyPr vert="horz" wrap="square" lIns="0" tIns="1397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10"/>
                  </a:spcBef>
                </a:pPr>
                <a:r>
                  <a:rPr lang="en-US" i="1" spc="5" dirty="0">
                    <a:latin typeface="Times New Roman"/>
                    <a:cs typeface="Times New Roman"/>
                  </a:rPr>
                  <a:t>b</a:t>
                </a:r>
                <a:endParaRPr dirty="0">
                  <a:latin typeface="Times New Roman"/>
                  <a:cs typeface="Times New Roman"/>
                </a:endParaRPr>
              </a:p>
            </p:txBody>
          </p:sp>
        </p:grpSp>
      </p:grpSp>
      <p:sp>
        <p:nvSpPr>
          <p:cNvPr id="4" name="object 3">
            <a:extLst>
              <a:ext uri="{FF2B5EF4-FFF2-40B4-BE49-F238E27FC236}">
                <a16:creationId xmlns:a16="http://schemas.microsoft.com/office/drawing/2014/main" id="{3F3F9040-8250-AAA0-A081-3539BBBD743D}"/>
              </a:ext>
            </a:extLst>
          </p:cNvPr>
          <p:cNvSpPr txBox="1"/>
          <p:nvPr/>
        </p:nvSpPr>
        <p:spPr>
          <a:xfrm>
            <a:off x="5403695" y="1247456"/>
            <a:ext cx="4105275" cy="375744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066">
              <a:lnSpc>
                <a:spcPct val="100000"/>
              </a:lnSpc>
              <a:spcBef>
                <a:spcPts val="95"/>
              </a:spcBef>
              <a:buClr>
                <a:srgbClr val="CC9900"/>
              </a:buClr>
              <a:buSzPct val="50000"/>
              <a:tabLst>
                <a:tab pos="460375" algn="l"/>
                <a:tab pos="461009" algn="l"/>
              </a:tabLst>
            </a:pPr>
            <a:r>
              <a:rPr lang="en-US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spc="-5" dirty="0" err="1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pc="-5" dirty="0" err="1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i="1" spc="-5" dirty="0" err="1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)*</a:t>
            </a:r>
            <a:r>
              <a:rPr lang="en-US" i="1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abb</a:t>
            </a:r>
            <a:r>
              <a:rPr lang="zh-CN" altLang="en-US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的分解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object 54">
            <a:extLst>
              <a:ext uri="{FF2B5EF4-FFF2-40B4-BE49-F238E27FC236}">
                <a16:creationId xmlns:a16="http://schemas.microsoft.com/office/drawing/2014/main" id="{21E24B08-D36B-06D9-8744-71343BDFEB18}"/>
              </a:ext>
            </a:extLst>
          </p:cNvPr>
          <p:cNvSpPr txBox="1"/>
          <p:nvPr/>
        </p:nvSpPr>
        <p:spPr>
          <a:xfrm>
            <a:off x="5973900" y="3718912"/>
            <a:ext cx="65101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b="1" dirty="0">
                <a:latin typeface="Times New Roman"/>
                <a:cs typeface="Times New Roman"/>
              </a:rPr>
              <a:t>|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01D273FA-77C8-5876-C123-A28545DA11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6864581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RE⟹NFA(Thompson</a:t>
            </a:r>
            <a:r>
              <a:rPr lang="zh-CN" altLang="en-US" spc="-5" dirty="0">
                <a:solidFill>
                  <a:schemeClr val="bg1"/>
                </a:solidFill>
              </a:rPr>
              <a:t>算法</a:t>
            </a:r>
            <a:r>
              <a:rPr lang="en-US" altLang="zh-CN" spc="-5" dirty="0">
                <a:solidFill>
                  <a:schemeClr val="bg1"/>
                </a:solidFill>
              </a:rPr>
              <a:t>)</a:t>
            </a:r>
            <a:endParaRPr spc="-10" dirty="0">
              <a:solidFill>
                <a:schemeClr val="bg1"/>
              </a:solidFill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4710478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FFC86D1E-596E-3A65-CC51-E08AF16F8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71" y="3577687"/>
            <a:ext cx="8312727" cy="3226203"/>
          </a:xfrm>
          <a:custGeom>
            <a:avLst/>
            <a:gdLst>
              <a:gd name="connsiteX0" fmla="*/ 0 w 8312727"/>
              <a:gd name="connsiteY0" fmla="*/ 0 h 3226203"/>
              <a:gd name="connsiteX1" fmla="*/ 609600 w 8312727"/>
              <a:gd name="connsiteY1" fmla="*/ 0 h 3226203"/>
              <a:gd name="connsiteX2" fmla="*/ 1052945 w 8312727"/>
              <a:gd name="connsiteY2" fmla="*/ 0 h 3226203"/>
              <a:gd name="connsiteX3" fmla="*/ 1745673 w 8312727"/>
              <a:gd name="connsiteY3" fmla="*/ 0 h 3226203"/>
              <a:gd name="connsiteX4" fmla="*/ 2355273 w 8312727"/>
              <a:gd name="connsiteY4" fmla="*/ 0 h 3226203"/>
              <a:gd name="connsiteX5" fmla="*/ 3214254 w 8312727"/>
              <a:gd name="connsiteY5" fmla="*/ 0 h 3226203"/>
              <a:gd name="connsiteX6" fmla="*/ 3823854 w 8312727"/>
              <a:gd name="connsiteY6" fmla="*/ 0 h 3226203"/>
              <a:gd name="connsiteX7" fmla="*/ 4350327 w 8312727"/>
              <a:gd name="connsiteY7" fmla="*/ 0 h 3226203"/>
              <a:gd name="connsiteX8" fmla="*/ 4959927 w 8312727"/>
              <a:gd name="connsiteY8" fmla="*/ 0 h 3226203"/>
              <a:gd name="connsiteX9" fmla="*/ 5652654 w 8312727"/>
              <a:gd name="connsiteY9" fmla="*/ 0 h 3226203"/>
              <a:gd name="connsiteX10" fmla="*/ 6262254 w 8312727"/>
              <a:gd name="connsiteY10" fmla="*/ 0 h 3226203"/>
              <a:gd name="connsiteX11" fmla="*/ 6954982 w 8312727"/>
              <a:gd name="connsiteY11" fmla="*/ 0 h 3226203"/>
              <a:gd name="connsiteX12" fmla="*/ 8312727 w 8312727"/>
              <a:gd name="connsiteY12" fmla="*/ 0 h 3226203"/>
              <a:gd name="connsiteX13" fmla="*/ 8312727 w 8312727"/>
              <a:gd name="connsiteY13" fmla="*/ 580717 h 3226203"/>
              <a:gd name="connsiteX14" fmla="*/ 8312727 w 8312727"/>
              <a:gd name="connsiteY14" fmla="*/ 1129171 h 3226203"/>
              <a:gd name="connsiteX15" fmla="*/ 8312727 w 8312727"/>
              <a:gd name="connsiteY15" fmla="*/ 1774412 h 3226203"/>
              <a:gd name="connsiteX16" fmla="*/ 8312727 w 8312727"/>
              <a:gd name="connsiteY16" fmla="*/ 2451914 h 3226203"/>
              <a:gd name="connsiteX17" fmla="*/ 8312727 w 8312727"/>
              <a:gd name="connsiteY17" fmla="*/ 3226203 h 3226203"/>
              <a:gd name="connsiteX18" fmla="*/ 7786254 w 8312727"/>
              <a:gd name="connsiteY18" fmla="*/ 3226203 h 3226203"/>
              <a:gd name="connsiteX19" fmla="*/ 7176654 w 8312727"/>
              <a:gd name="connsiteY19" fmla="*/ 3226203 h 3226203"/>
              <a:gd name="connsiteX20" fmla="*/ 6733309 w 8312727"/>
              <a:gd name="connsiteY20" fmla="*/ 3226203 h 3226203"/>
              <a:gd name="connsiteX21" fmla="*/ 5957454 w 8312727"/>
              <a:gd name="connsiteY21" fmla="*/ 3226203 h 3226203"/>
              <a:gd name="connsiteX22" fmla="*/ 5347854 w 8312727"/>
              <a:gd name="connsiteY22" fmla="*/ 3226203 h 3226203"/>
              <a:gd name="connsiteX23" fmla="*/ 4572000 w 8312727"/>
              <a:gd name="connsiteY23" fmla="*/ 3226203 h 3226203"/>
              <a:gd name="connsiteX24" fmla="*/ 3796145 w 8312727"/>
              <a:gd name="connsiteY24" fmla="*/ 3226203 h 3226203"/>
              <a:gd name="connsiteX25" fmla="*/ 3352800 w 8312727"/>
              <a:gd name="connsiteY25" fmla="*/ 3226203 h 3226203"/>
              <a:gd name="connsiteX26" fmla="*/ 2576945 w 8312727"/>
              <a:gd name="connsiteY26" fmla="*/ 3226203 h 3226203"/>
              <a:gd name="connsiteX27" fmla="*/ 1967345 w 8312727"/>
              <a:gd name="connsiteY27" fmla="*/ 3226203 h 3226203"/>
              <a:gd name="connsiteX28" fmla="*/ 1191491 w 8312727"/>
              <a:gd name="connsiteY28" fmla="*/ 3226203 h 3226203"/>
              <a:gd name="connsiteX29" fmla="*/ 0 w 8312727"/>
              <a:gd name="connsiteY29" fmla="*/ 3226203 h 3226203"/>
              <a:gd name="connsiteX30" fmla="*/ 0 w 8312727"/>
              <a:gd name="connsiteY30" fmla="*/ 2580962 h 3226203"/>
              <a:gd name="connsiteX31" fmla="*/ 0 w 8312727"/>
              <a:gd name="connsiteY31" fmla="*/ 1871198 h 3226203"/>
              <a:gd name="connsiteX32" fmla="*/ 0 w 8312727"/>
              <a:gd name="connsiteY32" fmla="*/ 1193695 h 3226203"/>
              <a:gd name="connsiteX33" fmla="*/ 0 w 8312727"/>
              <a:gd name="connsiteY33" fmla="*/ 645241 h 3226203"/>
              <a:gd name="connsiteX34" fmla="*/ 0 w 8312727"/>
              <a:gd name="connsiteY34" fmla="*/ 0 h 3226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312727" h="3226203" fill="none" extrusionOk="0">
                <a:moveTo>
                  <a:pt x="0" y="0"/>
                </a:moveTo>
                <a:cubicBezTo>
                  <a:pt x="159603" y="23608"/>
                  <a:pt x="425212" y="8352"/>
                  <a:pt x="609600" y="0"/>
                </a:cubicBezTo>
                <a:cubicBezTo>
                  <a:pt x="793988" y="-8352"/>
                  <a:pt x="914649" y="1076"/>
                  <a:pt x="1052945" y="0"/>
                </a:cubicBezTo>
                <a:cubicBezTo>
                  <a:pt x="1191241" y="-1076"/>
                  <a:pt x="1587691" y="13439"/>
                  <a:pt x="1745673" y="0"/>
                </a:cubicBezTo>
                <a:cubicBezTo>
                  <a:pt x="1903655" y="-13439"/>
                  <a:pt x="2170833" y="-2424"/>
                  <a:pt x="2355273" y="0"/>
                </a:cubicBezTo>
                <a:cubicBezTo>
                  <a:pt x="2539713" y="2424"/>
                  <a:pt x="3008821" y="15136"/>
                  <a:pt x="3214254" y="0"/>
                </a:cubicBezTo>
                <a:cubicBezTo>
                  <a:pt x="3419687" y="-15136"/>
                  <a:pt x="3528296" y="4132"/>
                  <a:pt x="3823854" y="0"/>
                </a:cubicBezTo>
                <a:cubicBezTo>
                  <a:pt x="4119412" y="-4132"/>
                  <a:pt x="4167706" y="9193"/>
                  <a:pt x="4350327" y="0"/>
                </a:cubicBezTo>
                <a:cubicBezTo>
                  <a:pt x="4532948" y="-9193"/>
                  <a:pt x="4670093" y="-15762"/>
                  <a:pt x="4959927" y="0"/>
                </a:cubicBezTo>
                <a:cubicBezTo>
                  <a:pt x="5249761" y="15762"/>
                  <a:pt x="5477830" y="34496"/>
                  <a:pt x="5652654" y="0"/>
                </a:cubicBezTo>
                <a:cubicBezTo>
                  <a:pt x="5827478" y="-34496"/>
                  <a:pt x="6001059" y="-8440"/>
                  <a:pt x="6262254" y="0"/>
                </a:cubicBezTo>
                <a:cubicBezTo>
                  <a:pt x="6523449" y="8440"/>
                  <a:pt x="6785136" y="-19879"/>
                  <a:pt x="6954982" y="0"/>
                </a:cubicBezTo>
                <a:cubicBezTo>
                  <a:pt x="7124828" y="19879"/>
                  <a:pt x="7675165" y="37923"/>
                  <a:pt x="8312727" y="0"/>
                </a:cubicBezTo>
                <a:cubicBezTo>
                  <a:pt x="8334144" y="263439"/>
                  <a:pt x="8294574" y="294293"/>
                  <a:pt x="8312727" y="580717"/>
                </a:cubicBezTo>
                <a:cubicBezTo>
                  <a:pt x="8330880" y="867141"/>
                  <a:pt x="8314428" y="866666"/>
                  <a:pt x="8312727" y="1129171"/>
                </a:cubicBezTo>
                <a:cubicBezTo>
                  <a:pt x="8311026" y="1391676"/>
                  <a:pt x="8313922" y="1642933"/>
                  <a:pt x="8312727" y="1774412"/>
                </a:cubicBezTo>
                <a:cubicBezTo>
                  <a:pt x="8311532" y="1905891"/>
                  <a:pt x="8342336" y="2196150"/>
                  <a:pt x="8312727" y="2451914"/>
                </a:cubicBezTo>
                <a:cubicBezTo>
                  <a:pt x="8283118" y="2707678"/>
                  <a:pt x="8290059" y="3030192"/>
                  <a:pt x="8312727" y="3226203"/>
                </a:cubicBezTo>
                <a:cubicBezTo>
                  <a:pt x="8177375" y="3247396"/>
                  <a:pt x="7924131" y="3229347"/>
                  <a:pt x="7786254" y="3226203"/>
                </a:cubicBezTo>
                <a:cubicBezTo>
                  <a:pt x="7648377" y="3223059"/>
                  <a:pt x="7408553" y="3218842"/>
                  <a:pt x="7176654" y="3226203"/>
                </a:cubicBezTo>
                <a:cubicBezTo>
                  <a:pt x="6944755" y="3233564"/>
                  <a:pt x="6946020" y="3240310"/>
                  <a:pt x="6733309" y="3226203"/>
                </a:cubicBezTo>
                <a:cubicBezTo>
                  <a:pt x="6520599" y="3212096"/>
                  <a:pt x="6167035" y="3252385"/>
                  <a:pt x="5957454" y="3226203"/>
                </a:cubicBezTo>
                <a:cubicBezTo>
                  <a:pt x="5747874" y="3200021"/>
                  <a:pt x="5548442" y="3224309"/>
                  <a:pt x="5347854" y="3226203"/>
                </a:cubicBezTo>
                <a:cubicBezTo>
                  <a:pt x="5147266" y="3228097"/>
                  <a:pt x="4754533" y="3254309"/>
                  <a:pt x="4572000" y="3226203"/>
                </a:cubicBezTo>
                <a:cubicBezTo>
                  <a:pt x="4389467" y="3198097"/>
                  <a:pt x="3984557" y="3262435"/>
                  <a:pt x="3796145" y="3226203"/>
                </a:cubicBezTo>
                <a:cubicBezTo>
                  <a:pt x="3607734" y="3189971"/>
                  <a:pt x="3491714" y="3226232"/>
                  <a:pt x="3352800" y="3226203"/>
                </a:cubicBezTo>
                <a:cubicBezTo>
                  <a:pt x="3213886" y="3226174"/>
                  <a:pt x="2909242" y="3214832"/>
                  <a:pt x="2576945" y="3226203"/>
                </a:cubicBezTo>
                <a:cubicBezTo>
                  <a:pt x="2244648" y="3237574"/>
                  <a:pt x="2218010" y="3247347"/>
                  <a:pt x="1967345" y="3226203"/>
                </a:cubicBezTo>
                <a:cubicBezTo>
                  <a:pt x="1716680" y="3205059"/>
                  <a:pt x="1473832" y="3232222"/>
                  <a:pt x="1191491" y="3226203"/>
                </a:cubicBezTo>
                <a:cubicBezTo>
                  <a:pt x="909150" y="3220184"/>
                  <a:pt x="304113" y="3178353"/>
                  <a:pt x="0" y="3226203"/>
                </a:cubicBezTo>
                <a:cubicBezTo>
                  <a:pt x="-8340" y="3050206"/>
                  <a:pt x="-8527" y="2846510"/>
                  <a:pt x="0" y="2580962"/>
                </a:cubicBezTo>
                <a:cubicBezTo>
                  <a:pt x="8527" y="2315414"/>
                  <a:pt x="13807" y="2207940"/>
                  <a:pt x="0" y="1871198"/>
                </a:cubicBezTo>
                <a:cubicBezTo>
                  <a:pt x="-13807" y="1534456"/>
                  <a:pt x="-6537" y="1342546"/>
                  <a:pt x="0" y="1193695"/>
                </a:cubicBezTo>
                <a:cubicBezTo>
                  <a:pt x="6537" y="1044844"/>
                  <a:pt x="-15462" y="789933"/>
                  <a:pt x="0" y="645241"/>
                </a:cubicBezTo>
                <a:cubicBezTo>
                  <a:pt x="15462" y="500549"/>
                  <a:pt x="-22891" y="310848"/>
                  <a:pt x="0" y="0"/>
                </a:cubicBezTo>
                <a:close/>
              </a:path>
              <a:path w="8312727" h="3226203" stroke="0" extrusionOk="0">
                <a:moveTo>
                  <a:pt x="0" y="0"/>
                </a:moveTo>
                <a:cubicBezTo>
                  <a:pt x="205291" y="-2120"/>
                  <a:pt x="385553" y="-30242"/>
                  <a:pt x="692727" y="0"/>
                </a:cubicBezTo>
                <a:cubicBezTo>
                  <a:pt x="999901" y="30242"/>
                  <a:pt x="1002014" y="15649"/>
                  <a:pt x="1219200" y="0"/>
                </a:cubicBezTo>
                <a:cubicBezTo>
                  <a:pt x="1436386" y="-15649"/>
                  <a:pt x="1545065" y="27406"/>
                  <a:pt x="1828800" y="0"/>
                </a:cubicBezTo>
                <a:cubicBezTo>
                  <a:pt x="2112535" y="-27406"/>
                  <a:pt x="2262290" y="-23479"/>
                  <a:pt x="2438400" y="0"/>
                </a:cubicBezTo>
                <a:cubicBezTo>
                  <a:pt x="2614510" y="23479"/>
                  <a:pt x="3085832" y="-17612"/>
                  <a:pt x="3297382" y="0"/>
                </a:cubicBezTo>
                <a:cubicBezTo>
                  <a:pt x="3508932" y="17612"/>
                  <a:pt x="3579679" y="-2238"/>
                  <a:pt x="3740727" y="0"/>
                </a:cubicBezTo>
                <a:cubicBezTo>
                  <a:pt x="3901775" y="2238"/>
                  <a:pt x="4148669" y="-17183"/>
                  <a:pt x="4267200" y="0"/>
                </a:cubicBezTo>
                <a:cubicBezTo>
                  <a:pt x="4385731" y="17183"/>
                  <a:pt x="4527898" y="6493"/>
                  <a:pt x="4710545" y="0"/>
                </a:cubicBezTo>
                <a:cubicBezTo>
                  <a:pt x="4893192" y="-6493"/>
                  <a:pt x="5001486" y="-2800"/>
                  <a:pt x="5153891" y="0"/>
                </a:cubicBezTo>
                <a:cubicBezTo>
                  <a:pt x="5306296" y="2800"/>
                  <a:pt x="5707920" y="-19785"/>
                  <a:pt x="6012873" y="0"/>
                </a:cubicBezTo>
                <a:cubicBezTo>
                  <a:pt x="6317826" y="19785"/>
                  <a:pt x="6284781" y="19051"/>
                  <a:pt x="6456218" y="0"/>
                </a:cubicBezTo>
                <a:cubicBezTo>
                  <a:pt x="6627655" y="-19051"/>
                  <a:pt x="6981259" y="20870"/>
                  <a:pt x="7232072" y="0"/>
                </a:cubicBezTo>
                <a:cubicBezTo>
                  <a:pt x="7482885" y="-20870"/>
                  <a:pt x="7935592" y="4258"/>
                  <a:pt x="8312727" y="0"/>
                </a:cubicBezTo>
                <a:cubicBezTo>
                  <a:pt x="8325833" y="119116"/>
                  <a:pt x="8322727" y="422926"/>
                  <a:pt x="8312727" y="548455"/>
                </a:cubicBezTo>
                <a:cubicBezTo>
                  <a:pt x="8302727" y="673985"/>
                  <a:pt x="8304801" y="899150"/>
                  <a:pt x="8312727" y="1161433"/>
                </a:cubicBezTo>
                <a:cubicBezTo>
                  <a:pt x="8320653" y="1423716"/>
                  <a:pt x="8314745" y="1527363"/>
                  <a:pt x="8312727" y="1709888"/>
                </a:cubicBezTo>
                <a:cubicBezTo>
                  <a:pt x="8310709" y="1892414"/>
                  <a:pt x="8344654" y="2159045"/>
                  <a:pt x="8312727" y="2387390"/>
                </a:cubicBezTo>
                <a:cubicBezTo>
                  <a:pt x="8280800" y="2615735"/>
                  <a:pt x="8347962" y="2838739"/>
                  <a:pt x="8312727" y="3226203"/>
                </a:cubicBezTo>
                <a:cubicBezTo>
                  <a:pt x="8092417" y="3221171"/>
                  <a:pt x="7716077" y="3244998"/>
                  <a:pt x="7536872" y="3226203"/>
                </a:cubicBezTo>
                <a:cubicBezTo>
                  <a:pt x="7357668" y="3207408"/>
                  <a:pt x="7273625" y="3213508"/>
                  <a:pt x="7010400" y="3226203"/>
                </a:cubicBezTo>
                <a:cubicBezTo>
                  <a:pt x="6747175" y="3238898"/>
                  <a:pt x="6541409" y="3209961"/>
                  <a:pt x="6400800" y="3226203"/>
                </a:cubicBezTo>
                <a:cubicBezTo>
                  <a:pt x="6260191" y="3242445"/>
                  <a:pt x="5862582" y="3194565"/>
                  <a:pt x="5541818" y="3226203"/>
                </a:cubicBezTo>
                <a:cubicBezTo>
                  <a:pt x="5221054" y="3257841"/>
                  <a:pt x="5314105" y="3241323"/>
                  <a:pt x="5098473" y="3226203"/>
                </a:cubicBezTo>
                <a:cubicBezTo>
                  <a:pt x="4882842" y="3211083"/>
                  <a:pt x="4540902" y="3253311"/>
                  <a:pt x="4239491" y="3226203"/>
                </a:cubicBezTo>
                <a:cubicBezTo>
                  <a:pt x="3938080" y="3199095"/>
                  <a:pt x="3764660" y="3200792"/>
                  <a:pt x="3380509" y="3226203"/>
                </a:cubicBezTo>
                <a:cubicBezTo>
                  <a:pt x="2996358" y="3251614"/>
                  <a:pt x="3127933" y="3217319"/>
                  <a:pt x="2937164" y="3226203"/>
                </a:cubicBezTo>
                <a:cubicBezTo>
                  <a:pt x="2746396" y="3235087"/>
                  <a:pt x="2549848" y="3200202"/>
                  <a:pt x="2327564" y="3226203"/>
                </a:cubicBezTo>
                <a:cubicBezTo>
                  <a:pt x="2105280" y="3252204"/>
                  <a:pt x="1849223" y="3244167"/>
                  <a:pt x="1634836" y="3226203"/>
                </a:cubicBezTo>
                <a:cubicBezTo>
                  <a:pt x="1420449" y="3208239"/>
                  <a:pt x="1338337" y="3225950"/>
                  <a:pt x="1191491" y="3226203"/>
                </a:cubicBezTo>
                <a:cubicBezTo>
                  <a:pt x="1044646" y="3226456"/>
                  <a:pt x="506375" y="3280017"/>
                  <a:pt x="0" y="3226203"/>
                </a:cubicBezTo>
                <a:cubicBezTo>
                  <a:pt x="-8580" y="3087668"/>
                  <a:pt x="-28971" y="2848800"/>
                  <a:pt x="0" y="2613224"/>
                </a:cubicBezTo>
                <a:cubicBezTo>
                  <a:pt x="28971" y="2377648"/>
                  <a:pt x="415" y="2046030"/>
                  <a:pt x="0" y="1903460"/>
                </a:cubicBezTo>
                <a:cubicBezTo>
                  <a:pt x="-415" y="1760890"/>
                  <a:pt x="-4791" y="1477636"/>
                  <a:pt x="0" y="1258219"/>
                </a:cubicBezTo>
                <a:cubicBezTo>
                  <a:pt x="4791" y="1038802"/>
                  <a:pt x="9744" y="906132"/>
                  <a:pt x="0" y="645241"/>
                </a:cubicBezTo>
                <a:cubicBezTo>
                  <a:pt x="-9744" y="384350"/>
                  <a:pt x="-5426" y="243196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6649542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19" name="爆炸形: 8 pt  18">
            <a:extLst>
              <a:ext uri="{FF2B5EF4-FFF2-40B4-BE49-F238E27FC236}">
                <a16:creationId xmlns:a16="http://schemas.microsoft.com/office/drawing/2014/main" id="{8B2D01E1-77DA-9E78-7C6A-6BF1D4F649F9}"/>
              </a:ext>
            </a:extLst>
          </p:cNvPr>
          <p:cNvSpPr/>
          <p:nvPr/>
        </p:nvSpPr>
        <p:spPr>
          <a:xfrm>
            <a:off x="834399" y="629484"/>
            <a:ext cx="1686119" cy="1029903"/>
          </a:xfrm>
          <a:prstGeom prst="irregularSeal1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66</a:t>
            </a: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D46BDA06-CB6E-8F6F-7452-A53CC1CB700B}"/>
              </a:ext>
            </a:extLst>
          </p:cNvPr>
          <p:cNvSpPr txBox="1"/>
          <p:nvPr/>
        </p:nvSpPr>
        <p:spPr>
          <a:xfrm>
            <a:off x="381000" y="792521"/>
            <a:ext cx="6705600" cy="541302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indent="-457200">
              <a:lnSpc>
                <a:spcPts val="36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en-US" sz="2800" spc="-5" dirty="0">
                <a:solidFill>
                  <a:srgbClr val="292929"/>
                </a:solidFill>
                <a:latin typeface="Palatino Linotype"/>
                <a:cs typeface="Palatino Linotype"/>
              </a:rPr>
              <a:t>(</a:t>
            </a:r>
            <a:r>
              <a:rPr lang="en-US" sz="2800" i="1" spc="-5" dirty="0" err="1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800" dirty="0" err="1">
                <a:solidFill>
                  <a:srgbClr val="292929"/>
                </a:solidFill>
                <a:latin typeface="Palatino Linotype"/>
                <a:cs typeface="Palatino Linotype"/>
              </a:rPr>
              <a:t>|</a:t>
            </a:r>
            <a:r>
              <a:rPr lang="en-US" sz="2800" i="1" spc="-5" dirty="0" err="1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800" spc="-5" dirty="0">
                <a:solidFill>
                  <a:srgbClr val="292929"/>
                </a:solidFill>
                <a:latin typeface="Palatino Linotype"/>
                <a:cs typeface="Palatino Linotype"/>
              </a:rPr>
              <a:t>)*</a:t>
            </a:r>
            <a:r>
              <a:rPr lang="en-US" sz="2800" i="1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abb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的两个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NFA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的比较</a:t>
            </a:r>
            <a:endParaRPr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8239688-4987-5E07-AB6E-DC76FAED7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894" y="1486989"/>
            <a:ext cx="5446112" cy="1801721"/>
          </a:xfrm>
          <a:custGeom>
            <a:avLst/>
            <a:gdLst>
              <a:gd name="connsiteX0" fmla="*/ 0 w 5446112"/>
              <a:gd name="connsiteY0" fmla="*/ 0 h 1801721"/>
              <a:gd name="connsiteX1" fmla="*/ 626303 w 5446112"/>
              <a:gd name="connsiteY1" fmla="*/ 0 h 1801721"/>
              <a:gd name="connsiteX2" fmla="*/ 1361528 w 5446112"/>
              <a:gd name="connsiteY2" fmla="*/ 0 h 1801721"/>
              <a:gd name="connsiteX3" fmla="*/ 1987831 w 5446112"/>
              <a:gd name="connsiteY3" fmla="*/ 0 h 1801721"/>
              <a:gd name="connsiteX4" fmla="*/ 2777517 w 5446112"/>
              <a:gd name="connsiteY4" fmla="*/ 0 h 1801721"/>
              <a:gd name="connsiteX5" fmla="*/ 3294898 w 5446112"/>
              <a:gd name="connsiteY5" fmla="*/ 0 h 1801721"/>
              <a:gd name="connsiteX6" fmla="*/ 4030123 w 5446112"/>
              <a:gd name="connsiteY6" fmla="*/ 0 h 1801721"/>
              <a:gd name="connsiteX7" fmla="*/ 4547504 w 5446112"/>
              <a:gd name="connsiteY7" fmla="*/ 0 h 1801721"/>
              <a:gd name="connsiteX8" fmla="*/ 5446112 w 5446112"/>
              <a:gd name="connsiteY8" fmla="*/ 0 h 1801721"/>
              <a:gd name="connsiteX9" fmla="*/ 5446112 w 5446112"/>
              <a:gd name="connsiteY9" fmla="*/ 582556 h 1801721"/>
              <a:gd name="connsiteX10" fmla="*/ 5446112 w 5446112"/>
              <a:gd name="connsiteY10" fmla="*/ 1219165 h 1801721"/>
              <a:gd name="connsiteX11" fmla="*/ 5446112 w 5446112"/>
              <a:gd name="connsiteY11" fmla="*/ 1801721 h 1801721"/>
              <a:gd name="connsiteX12" fmla="*/ 4765348 w 5446112"/>
              <a:gd name="connsiteY12" fmla="*/ 1801721 h 1801721"/>
              <a:gd name="connsiteX13" fmla="*/ 4247967 w 5446112"/>
              <a:gd name="connsiteY13" fmla="*/ 1801721 h 1801721"/>
              <a:gd name="connsiteX14" fmla="*/ 3676126 w 5446112"/>
              <a:gd name="connsiteY14" fmla="*/ 1801721 h 1801721"/>
              <a:gd name="connsiteX15" fmla="*/ 2886439 w 5446112"/>
              <a:gd name="connsiteY15" fmla="*/ 1801721 h 1801721"/>
              <a:gd name="connsiteX16" fmla="*/ 2314598 w 5446112"/>
              <a:gd name="connsiteY16" fmla="*/ 1801721 h 1801721"/>
              <a:gd name="connsiteX17" fmla="*/ 1524911 w 5446112"/>
              <a:gd name="connsiteY17" fmla="*/ 1801721 h 1801721"/>
              <a:gd name="connsiteX18" fmla="*/ 1007531 w 5446112"/>
              <a:gd name="connsiteY18" fmla="*/ 1801721 h 1801721"/>
              <a:gd name="connsiteX19" fmla="*/ 0 w 5446112"/>
              <a:gd name="connsiteY19" fmla="*/ 1801721 h 1801721"/>
              <a:gd name="connsiteX20" fmla="*/ 0 w 5446112"/>
              <a:gd name="connsiteY20" fmla="*/ 1255199 h 1801721"/>
              <a:gd name="connsiteX21" fmla="*/ 0 w 5446112"/>
              <a:gd name="connsiteY21" fmla="*/ 672643 h 1801721"/>
              <a:gd name="connsiteX22" fmla="*/ 0 w 5446112"/>
              <a:gd name="connsiteY22" fmla="*/ 0 h 1801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446112" h="1801721" fill="none" extrusionOk="0">
                <a:moveTo>
                  <a:pt x="0" y="0"/>
                </a:moveTo>
                <a:cubicBezTo>
                  <a:pt x="251767" y="-6399"/>
                  <a:pt x="445996" y="-28824"/>
                  <a:pt x="626303" y="0"/>
                </a:cubicBezTo>
                <a:cubicBezTo>
                  <a:pt x="806610" y="28824"/>
                  <a:pt x="1121715" y="-8771"/>
                  <a:pt x="1361528" y="0"/>
                </a:cubicBezTo>
                <a:cubicBezTo>
                  <a:pt x="1601342" y="8771"/>
                  <a:pt x="1745639" y="26776"/>
                  <a:pt x="1987831" y="0"/>
                </a:cubicBezTo>
                <a:cubicBezTo>
                  <a:pt x="2230023" y="-26776"/>
                  <a:pt x="2401523" y="28509"/>
                  <a:pt x="2777517" y="0"/>
                </a:cubicBezTo>
                <a:cubicBezTo>
                  <a:pt x="3153511" y="-28509"/>
                  <a:pt x="3109138" y="21402"/>
                  <a:pt x="3294898" y="0"/>
                </a:cubicBezTo>
                <a:cubicBezTo>
                  <a:pt x="3480658" y="-21402"/>
                  <a:pt x="3848132" y="26471"/>
                  <a:pt x="4030123" y="0"/>
                </a:cubicBezTo>
                <a:cubicBezTo>
                  <a:pt x="4212115" y="-26471"/>
                  <a:pt x="4303083" y="-19172"/>
                  <a:pt x="4547504" y="0"/>
                </a:cubicBezTo>
                <a:cubicBezTo>
                  <a:pt x="4791925" y="19172"/>
                  <a:pt x="5221191" y="-9638"/>
                  <a:pt x="5446112" y="0"/>
                </a:cubicBezTo>
                <a:cubicBezTo>
                  <a:pt x="5428285" y="243465"/>
                  <a:pt x="5422488" y="329657"/>
                  <a:pt x="5446112" y="582556"/>
                </a:cubicBezTo>
                <a:cubicBezTo>
                  <a:pt x="5469736" y="835455"/>
                  <a:pt x="5436615" y="1004035"/>
                  <a:pt x="5446112" y="1219165"/>
                </a:cubicBezTo>
                <a:cubicBezTo>
                  <a:pt x="5455609" y="1434295"/>
                  <a:pt x="5422994" y="1617757"/>
                  <a:pt x="5446112" y="1801721"/>
                </a:cubicBezTo>
                <a:cubicBezTo>
                  <a:pt x="5210198" y="1832044"/>
                  <a:pt x="4984711" y="1801198"/>
                  <a:pt x="4765348" y="1801721"/>
                </a:cubicBezTo>
                <a:cubicBezTo>
                  <a:pt x="4545985" y="1802244"/>
                  <a:pt x="4506536" y="1804697"/>
                  <a:pt x="4247967" y="1801721"/>
                </a:cubicBezTo>
                <a:cubicBezTo>
                  <a:pt x="3989398" y="1798745"/>
                  <a:pt x="3840310" y="1803785"/>
                  <a:pt x="3676126" y="1801721"/>
                </a:cubicBezTo>
                <a:cubicBezTo>
                  <a:pt x="3511942" y="1799657"/>
                  <a:pt x="3265658" y="1838794"/>
                  <a:pt x="2886439" y="1801721"/>
                </a:cubicBezTo>
                <a:cubicBezTo>
                  <a:pt x="2507220" y="1764648"/>
                  <a:pt x="2542500" y="1797164"/>
                  <a:pt x="2314598" y="1801721"/>
                </a:cubicBezTo>
                <a:cubicBezTo>
                  <a:pt x="2086696" y="1806278"/>
                  <a:pt x="1737382" y="1782896"/>
                  <a:pt x="1524911" y="1801721"/>
                </a:cubicBezTo>
                <a:cubicBezTo>
                  <a:pt x="1312440" y="1820546"/>
                  <a:pt x="1246649" y="1816747"/>
                  <a:pt x="1007531" y="1801721"/>
                </a:cubicBezTo>
                <a:cubicBezTo>
                  <a:pt x="768413" y="1786695"/>
                  <a:pt x="431286" y="1815457"/>
                  <a:pt x="0" y="1801721"/>
                </a:cubicBezTo>
                <a:cubicBezTo>
                  <a:pt x="19402" y="1554137"/>
                  <a:pt x="-23414" y="1514165"/>
                  <a:pt x="0" y="1255199"/>
                </a:cubicBezTo>
                <a:cubicBezTo>
                  <a:pt x="23414" y="996233"/>
                  <a:pt x="18043" y="917090"/>
                  <a:pt x="0" y="672643"/>
                </a:cubicBezTo>
                <a:cubicBezTo>
                  <a:pt x="-18043" y="428196"/>
                  <a:pt x="32021" y="198788"/>
                  <a:pt x="0" y="0"/>
                </a:cubicBezTo>
                <a:close/>
              </a:path>
              <a:path w="5446112" h="1801721" stroke="0" extrusionOk="0">
                <a:moveTo>
                  <a:pt x="0" y="0"/>
                </a:moveTo>
                <a:cubicBezTo>
                  <a:pt x="245711" y="17178"/>
                  <a:pt x="461388" y="-16135"/>
                  <a:pt x="680764" y="0"/>
                </a:cubicBezTo>
                <a:cubicBezTo>
                  <a:pt x="900140" y="16135"/>
                  <a:pt x="1065547" y="-21182"/>
                  <a:pt x="1252606" y="0"/>
                </a:cubicBezTo>
                <a:cubicBezTo>
                  <a:pt x="1439665" y="21182"/>
                  <a:pt x="1711136" y="4847"/>
                  <a:pt x="1878909" y="0"/>
                </a:cubicBezTo>
                <a:cubicBezTo>
                  <a:pt x="2046682" y="-4847"/>
                  <a:pt x="2378141" y="-28669"/>
                  <a:pt x="2505212" y="0"/>
                </a:cubicBezTo>
                <a:cubicBezTo>
                  <a:pt x="2632283" y="28669"/>
                  <a:pt x="2955961" y="7199"/>
                  <a:pt x="3294898" y="0"/>
                </a:cubicBezTo>
                <a:cubicBezTo>
                  <a:pt x="3633835" y="-7199"/>
                  <a:pt x="3571109" y="-21486"/>
                  <a:pt x="3812278" y="0"/>
                </a:cubicBezTo>
                <a:cubicBezTo>
                  <a:pt x="4053447" y="21486"/>
                  <a:pt x="4172829" y="-378"/>
                  <a:pt x="4384120" y="0"/>
                </a:cubicBezTo>
                <a:cubicBezTo>
                  <a:pt x="4595411" y="378"/>
                  <a:pt x="5186333" y="42488"/>
                  <a:pt x="5446112" y="0"/>
                </a:cubicBezTo>
                <a:cubicBezTo>
                  <a:pt x="5424683" y="235427"/>
                  <a:pt x="5462344" y="389101"/>
                  <a:pt x="5446112" y="546522"/>
                </a:cubicBezTo>
                <a:cubicBezTo>
                  <a:pt x="5429880" y="703943"/>
                  <a:pt x="5420489" y="1050503"/>
                  <a:pt x="5446112" y="1183130"/>
                </a:cubicBezTo>
                <a:cubicBezTo>
                  <a:pt x="5471735" y="1315757"/>
                  <a:pt x="5421198" y="1629607"/>
                  <a:pt x="5446112" y="1801721"/>
                </a:cubicBezTo>
                <a:cubicBezTo>
                  <a:pt x="5287968" y="1793956"/>
                  <a:pt x="5186942" y="1777744"/>
                  <a:pt x="4928731" y="1801721"/>
                </a:cubicBezTo>
                <a:cubicBezTo>
                  <a:pt x="4670520" y="1825698"/>
                  <a:pt x="4447644" y="1773322"/>
                  <a:pt x="4193506" y="1801721"/>
                </a:cubicBezTo>
                <a:cubicBezTo>
                  <a:pt x="3939369" y="1830120"/>
                  <a:pt x="3847002" y="1776522"/>
                  <a:pt x="3567203" y="1801721"/>
                </a:cubicBezTo>
                <a:cubicBezTo>
                  <a:pt x="3287404" y="1826920"/>
                  <a:pt x="2990576" y="1807693"/>
                  <a:pt x="2831978" y="1801721"/>
                </a:cubicBezTo>
                <a:cubicBezTo>
                  <a:pt x="2673380" y="1795749"/>
                  <a:pt x="2426597" y="1824718"/>
                  <a:pt x="2042292" y="1801721"/>
                </a:cubicBezTo>
                <a:cubicBezTo>
                  <a:pt x="1657987" y="1778724"/>
                  <a:pt x="1554594" y="1819794"/>
                  <a:pt x="1252606" y="1801721"/>
                </a:cubicBezTo>
                <a:cubicBezTo>
                  <a:pt x="950618" y="1783648"/>
                  <a:pt x="819041" y="1812044"/>
                  <a:pt x="680764" y="1801721"/>
                </a:cubicBezTo>
                <a:cubicBezTo>
                  <a:pt x="542487" y="1791398"/>
                  <a:pt x="329631" y="1828527"/>
                  <a:pt x="0" y="1801721"/>
                </a:cubicBezTo>
                <a:cubicBezTo>
                  <a:pt x="17670" y="1532529"/>
                  <a:pt x="-21868" y="1365912"/>
                  <a:pt x="0" y="1237182"/>
                </a:cubicBezTo>
                <a:cubicBezTo>
                  <a:pt x="21868" y="1108452"/>
                  <a:pt x="-23773" y="910998"/>
                  <a:pt x="0" y="690660"/>
                </a:cubicBezTo>
                <a:cubicBezTo>
                  <a:pt x="23773" y="470322"/>
                  <a:pt x="30289" y="233055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6649542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71" name="object 3">
            <a:extLst>
              <a:ext uri="{FF2B5EF4-FFF2-40B4-BE49-F238E27FC236}">
                <a16:creationId xmlns:a16="http://schemas.microsoft.com/office/drawing/2014/main" id="{9D391446-8A9A-65F9-E24E-E82DF2766771}"/>
              </a:ext>
            </a:extLst>
          </p:cNvPr>
          <p:cNvSpPr txBox="1"/>
          <p:nvPr/>
        </p:nvSpPr>
        <p:spPr>
          <a:xfrm>
            <a:off x="609600" y="1686901"/>
            <a:ext cx="1649308" cy="375744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6000" indent="-1800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宋体" panose="02010600030101010101" pitchFamily="2" charset="-122"/>
              <a:buChar char="-"/>
              <a:tabLst>
                <a:tab pos="460375" algn="l"/>
                <a:tab pos="461009" algn="l"/>
              </a:tabLst>
            </a:pPr>
            <a:r>
              <a:rPr lang="zh-CN" altLang="en-US" spc="-5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手工构造</a:t>
            </a:r>
            <a:r>
              <a:rPr lang="zh-CN" altLang="en-US" spc="-5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spc="-5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2" name="object 3">
            <a:extLst>
              <a:ext uri="{FF2B5EF4-FFF2-40B4-BE49-F238E27FC236}">
                <a16:creationId xmlns:a16="http://schemas.microsoft.com/office/drawing/2014/main" id="{C6315F79-CBFB-55F0-1ABD-F18E2BB26374}"/>
              </a:ext>
            </a:extLst>
          </p:cNvPr>
          <p:cNvSpPr txBox="1"/>
          <p:nvPr/>
        </p:nvSpPr>
        <p:spPr>
          <a:xfrm>
            <a:off x="648789" y="3120935"/>
            <a:ext cx="2667000" cy="375744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6000" indent="-1800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宋体" panose="02010600030101010101" pitchFamily="2" charset="-122"/>
              <a:buChar char="-"/>
              <a:tabLst>
                <a:tab pos="460375" algn="l"/>
                <a:tab pos="461009" algn="l"/>
              </a:tabLst>
            </a:pPr>
            <a:r>
              <a:rPr lang="en-US" altLang="zh-CN" spc="-5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Thompson</a:t>
            </a:r>
            <a:r>
              <a:rPr lang="zh-CN" altLang="en-US" spc="-5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算法构造</a:t>
            </a:r>
            <a:r>
              <a:rPr lang="zh-CN" altLang="en-US" spc="-5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spc="-5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36CD582F-9D5F-4A89-C25A-199B863889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6864581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RE⟹NFA(Thompson</a:t>
            </a:r>
            <a:r>
              <a:rPr lang="zh-CN" altLang="en-US" spc="-5" dirty="0">
                <a:solidFill>
                  <a:schemeClr val="bg1"/>
                </a:solidFill>
              </a:rPr>
              <a:t>算法</a:t>
            </a:r>
            <a:r>
              <a:rPr lang="en-US" altLang="zh-CN" spc="-5" dirty="0">
                <a:solidFill>
                  <a:schemeClr val="bg1"/>
                </a:solidFill>
              </a:rPr>
              <a:t>)</a:t>
            </a:r>
            <a:endParaRPr spc="-10" dirty="0">
              <a:solidFill>
                <a:schemeClr val="bg1"/>
              </a:solidFill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82228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6133564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合并多个</a:t>
            </a:r>
            <a:r>
              <a:rPr spc="-10" dirty="0">
                <a:solidFill>
                  <a:schemeClr val="bg1"/>
                </a:solidFill>
                <a:cs typeface="Palatino Linotype"/>
              </a:rPr>
              <a:t>NF</a:t>
            </a:r>
            <a:r>
              <a:rPr spc="-5" dirty="0">
                <a:solidFill>
                  <a:schemeClr val="bg1"/>
                </a:solidFill>
                <a:cs typeface="Palatino Linotype"/>
              </a:rPr>
              <a:t>A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69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474065" y="821800"/>
                <a:ext cx="8026400" cy="2225675"/>
              </a:xfrm>
              <a:prstGeom prst="rect">
                <a:avLst/>
              </a:prstGeom>
            </p:spPr>
            <p:txBody>
              <a:bodyPr vert="horz" wrap="square" lIns="0" tIns="99060" rIns="0" bIns="0" rtlCol="0">
                <a:spAutoFit/>
              </a:bodyPr>
              <a:lstStyle/>
              <a:p>
                <a:pPr marL="460375" indent="-448309">
                  <a:lnSpc>
                    <a:spcPct val="100000"/>
                  </a:lnSpc>
                  <a:spcBef>
                    <a:spcPts val="780"/>
                  </a:spcBef>
                  <a:buClr>
                    <a:srgbClr val="CC9900"/>
                  </a:buClr>
                  <a:buSzPct val="69642"/>
                  <a:buFont typeface="Palatino Linotype"/>
                  <a:buChar char="•"/>
                  <a:tabLst>
                    <a:tab pos="460375" algn="l"/>
                    <a:tab pos="461009" algn="l"/>
                  </a:tabLst>
                </a:pPr>
                <a:r>
                  <a:rPr lang="zh-CN" altLang="en-US" sz="28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合并方法</a:t>
                </a:r>
                <a:endParaRPr lang="zh-CN" altLang="en-US"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01065" lvl="1" indent="-440055">
                  <a:lnSpc>
                    <a:spcPct val="100000"/>
                  </a:lnSpc>
                  <a:spcBef>
                    <a:spcPts val="595"/>
                  </a:spcBef>
                  <a:buClr>
                    <a:srgbClr val="808080"/>
                  </a:buClr>
                  <a:buSzPct val="64583"/>
                  <a:buChar char="–"/>
                  <a:tabLst>
                    <a:tab pos="901065" algn="l"/>
                    <a:tab pos="901700" algn="l"/>
                  </a:tabLst>
                </a:pPr>
                <a:r>
                  <a:rPr lang="zh-CN" alt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引入</a:t>
                </a:r>
                <a:r>
                  <a:rPr lang="zh-CN" altLang="en-US" sz="2400" spc="-5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新的开始状</a:t>
                </a:r>
                <a:r>
                  <a:rPr lang="zh-CN" alt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态</a:t>
                </a:r>
                <a:r>
                  <a:rPr lang="zh-CN" alt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，并引入从该开始状态到各个原开</a:t>
                </a:r>
                <a:endPara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01065">
                  <a:lnSpc>
                    <a:spcPct val="100000"/>
                  </a:lnSpc>
                  <a:spcBef>
                    <a:spcPts val="15"/>
                  </a:spcBef>
                </a:pPr>
                <a:r>
                  <a:rPr lang="zh-CN" altLang="en-US" sz="2400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始状态的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r>
                  <a:rPr lang="zh-CN" alt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转换</a:t>
                </a:r>
                <a:r>
                  <a:rPr lang="zh-CN" alt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，得到具有多个接受状态的新</a:t>
                </a:r>
                <a:r>
                  <a:rPr lang="en-US" altLang="zh-CN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NFA</a:t>
                </a:r>
                <a:endPara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01065" lvl="1" indent="-440055">
                  <a:lnSpc>
                    <a:spcPct val="100000"/>
                  </a:lnSpc>
                  <a:spcBef>
                    <a:spcPts val="575"/>
                  </a:spcBef>
                  <a:buClr>
                    <a:srgbClr val="808080"/>
                  </a:buClr>
                  <a:buSzPct val="64583"/>
                  <a:buChar char="–"/>
                  <a:tabLst>
                    <a:tab pos="901065" algn="l"/>
                    <a:tab pos="901700" algn="l"/>
                  </a:tabLst>
                </a:pPr>
                <a:r>
                  <a:rPr lang="zh-CN" alt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新</a:t>
                </a:r>
                <a:r>
                  <a:rPr lang="en-US" altLang="zh-CN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NF</a:t>
                </a:r>
                <a:r>
                  <a:rPr lang="en-US" altLang="zh-CN" sz="2400" spc="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接受的语言是原来各</a:t>
                </a:r>
                <a:r>
                  <a:rPr lang="zh-CN" altLang="en-US" sz="2400" spc="-2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个</a:t>
                </a:r>
                <a:r>
                  <a:rPr lang="en-US" altLang="zh-CN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NF</a:t>
                </a:r>
                <a:r>
                  <a:rPr lang="en-US" altLang="zh-CN" sz="2400" spc="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400" spc="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所接受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语言的</a:t>
                </a:r>
                <a:r>
                  <a:rPr lang="zh-CN" alt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并集</a:t>
                </a:r>
                <a:endPara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01065" lvl="1" indent="-440055">
                  <a:lnSpc>
                    <a:spcPct val="100000"/>
                  </a:lnSpc>
                  <a:spcBef>
                    <a:spcPts val="575"/>
                  </a:spcBef>
                  <a:buClr>
                    <a:srgbClr val="808080"/>
                  </a:buClr>
                  <a:buSzPct val="64583"/>
                  <a:buChar char="–"/>
                  <a:tabLst>
                    <a:tab pos="901065" algn="l"/>
                    <a:tab pos="901700" algn="l"/>
                  </a:tabLst>
                </a:pP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新</a:t>
                </a:r>
                <a:r>
                  <a:rPr lang="en-US" altLang="zh-CN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NFA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中不同的接受状态代表</a:t>
                </a:r>
                <a:r>
                  <a:rPr lang="zh-CN" alt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不同的模式</a:t>
                </a:r>
                <a:endParaRPr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65" y="821800"/>
                <a:ext cx="8026400" cy="2225675"/>
              </a:xfrm>
              <a:prstGeom prst="rect">
                <a:avLst/>
              </a:prstGeom>
              <a:blipFill>
                <a:blip r:embed="rId2"/>
                <a:stretch>
                  <a:fillRect l="-1976" t="-548" r="-912" b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D950F3E6-ED54-FF1E-B81E-86C57A564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3130950"/>
            <a:ext cx="4236732" cy="3671357"/>
          </a:xfrm>
          <a:custGeom>
            <a:avLst/>
            <a:gdLst>
              <a:gd name="connsiteX0" fmla="*/ 0 w 4236732"/>
              <a:gd name="connsiteY0" fmla="*/ 0 h 3671357"/>
              <a:gd name="connsiteX1" fmla="*/ 647615 w 4236732"/>
              <a:gd name="connsiteY1" fmla="*/ 0 h 3671357"/>
              <a:gd name="connsiteX2" fmla="*/ 1168128 w 4236732"/>
              <a:gd name="connsiteY2" fmla="*/ 0 h 3671357"/>
              <a:gd name="connsiteX3" fmla="*/ 1815742 w 4236732"/>
              <a:gd name="connsiteY3" fmla="*/ 0 h 3671357"/>
              <a:gd name="connsiteX4" fmla="*/ 2505724 w 4236732"/>
              <a:gd name="connsiteY4" fmla="*/ 0 h 3671357"/>
              <a:gd name="connsiteX5" fmla="*/ 3026237 w 4236732"/>
              <a:gd name="connsiteY5" fmla="*/ 0 h 3671357"/>
              <a:gd name="connsiteX6" fmla="*/ 3716219 w 4236732"/>
              <a:gd name="connsiteY6" fmla="*/ 0 h 3671357"/>
              <a:gd name="connsiteX7" fmla="*/ 4236732 w 4236732"/>
              <a:gd name="connsiteY7" fmla="*/ 0 h 3671357"/>
              <a:gd name="connsiteX8" fmla="*/ 4236732 w 4236732"/>
              <a:gd name="connsiteY8" fmla="*/ 648606 h 3671357"/>
              <a:gd name="connsiteX9" fmla="*/ 4236732 w 4236732"/>
              <a:gd name="connsiteY9" fmla="*/ 1260499 h 3671357"/>
              <a:gd name="connsiteX10" fmla="*/ 4236732 w 4236732"/>
              <a:gd name="connsiteY10" fmla="*/ 1762251 h 3671357"/>
              <a:gd name="connsiteX11" fmla="*/ 4236732 w 4236732"/>
              <a:gd name="connsiteY11" fmla="*/ 2337431 h 3671357"/>
              <a:gd name="connsiteX12" fmla="*/ 4236732 w 4236732"/>
              <a:gd name="connsiteY12" fmla="*/ 2875896 h 3671357"/>
              <a:gd name="connsiteX13" fmla="*/ 4236732 w 4236732"/>
              <a:gd name="connsiteY13" fmla="*/ 3671357 h 3671357"/>
              <a:gd name="connsiteX14" fmla="*/ 3673852 w 4236732"/>
              <a:gd name="connsiteY14" fmla="*/ 3671357 h 3671357"/>
              <a:gd name="connsiteX15" fmla="*/ 3068604 w 4236732"/>
              <a:gd name="connsiteY15" fmla="*/ 3671357 h 3671357"/>
              <a:gd name="connsiteX16" fmla="*/ 2590459 w 4236732"/>
              <a:gd name="connsiteY16" fmla="*/ 3671357 h 3671357"/>
              <a:gd name="connsiteX17" fmla="*/ 2069946 w 4236732"/>
              <a:gd name="connsiteY17" fmla="*/ 3671357 h 3671357"/>
              <a:gd name="connsiteX18" fmla="*/ 1507066 w 4236732"/>
              <a:gd name="connsiteY18" fmla="*/ 3671357 h 3671357"/>
              <a:gd name="connsiteX19" fmla="*/ 986553 w 4236732"/>
              <a:gd name="connsiteY19" fmla="*/ 3671357 h 3671357"/>
              <a:gd name="connsiteX20" fmla="*/ 0 w 4236732"/>
              <a:gd name="connsiteY20" fmla="*/ 3671357 h 3671357"/>
              <a:gd name="connsiteX21" fmla="*/ 0 w 4236732"/>
              <a:gd name="connsiteY21" fmla="*/ 3096178 h 3671357"/>
              <a:gd name="connsiteX22" fmla="*/ 0 w 4236732"/>
              <a:gd name="connsiteY22" fmla="*/ 2594426 h 3671357"/>
              <a:gd name="connsiteX23" fmla="*/ 0 w 4236732"/>
              <a:gd name="connsiteY23" fmla="*/ 1909106 h 3671357"/>
              <a:gd name="connsiteX24" fmla="*/ 0 w 4236732"/>
              <a:gd name="connsiteY24" fmla="*/ 1297213 h 3671357"/>
              <a:gd name="connsiteX25" fmla="*/ 0 w 4236732"/>
              <a:gd name="connsiteY25" fmla="*/ 722034 h 3671357"/>
              <a:gd name="connsiteX26" fmla="*/ 0 w 4236732"/>
              <a:gd name="connsiteY26" fmla="*/ 0 h 3671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236732" h="3671357" fill="none" extrusionOk="0">
                <a:moveTo>
                  <a:pt x="0" y="0"/>
                </a:moveTo>
                <a:cubicBezTo>
                  <a:pt x="256896" y="17377"/>
                  <a:pt x="392081" y="-24510"/>
                  <a:pt x="647615" y="0"/>
                </a:cubicBezTo>
                <a:cubicBezTo>
                  <a:pt x="903150" y="24510"/>
                  <a:pt x="1052219" y="5731"/>
                  <a:pt x="1168128" y="0"/>
                </a:cubicBezTo>
                <a:cubicBezTo>
                  <a:pt x="1284037" y="-5731"/>
                  <a:pt x="1647956" y="28577"/>
                  <a:pt x="1815742" y="0"/>
                </a:cubicBezTo>
                <a:cubicBezTo>
                  <a:pt x="1983528" y="-28577"/>
                  <a:pt x="2221894" y="-23093"/>
                  <a:pt x="2505724" y="0"/>
                </a:cubicBezTo>
                <a:cubicBezTo>
                  <a:pt x="2789554" y="23093"/>
                  <a:pt x="2767134" y="-22535"/>
                  <a:pt x="3026237" y="0"/>
                </a:cubicBezTo>
                <a:cubicBezTo>
                  <a:pt x="3285340" y="22535"/>
                  <a:pt x="3576071" y="-13178"/>
                  <a:pt x="3716219" y="0"/>
                </a:cubicBezTo>
                <a:cubicBezTo>
                  <a:pt x="3856367" y="13178"/>
                  <a:pt x="4114803" y="23257"/>
                  <a:pt x="4236732" y="0"/>
                </a:cubicBezTo>
                <a:cubicBezTo>
                  <a:pt x="4231327" y="318175"/>
                  <a:pt x="4218527" y="361337"/>
                  <a:pt x="4236732" y="648606"/>
                </a:cubicBezTo>
                <a:cubicBezTo>
                  <a:pt x="4254937" y="935875"/>
                  <a:pt x="4238662" y="1129305"/>
                  <a:pt x="4236732" y="1260499"/>
                </a:cubicBezTo>
                <a:cubicBezTo>
                  <a:pt x="4234802" y="1391693"/>
                  <a:pt x="4253653" y="1559872"/>
                  <a:pt x="4236732" y="1762251"/>
                </a:cubicBezTo>
                <a:cubicBezTo>
                  <a:pt x="4219811" y="1964630"/>
                  <a:pt x="4251212" y="2160694"/>
                  <a:pt x="4236732" y="2337431"/>
                </a:cubicBezTo>
                <a:cubicBezTo>
                  <a:pt x="4222252" y="2514168"/>
                  <a:pt x="4214652" y="2669336"/>
                  <a:pt x="4236732" y="2875896"/>
                </a:cubicBezTo>
                <a:cubicBezTo>
                  <a:pt x="4258812" y="3082457"/>
                  <a:pt x="4248187" y="3495174"/>
                  <a:pt x="4236732" y="3671357"/>
                </a:cubicBezTo>
                <a:cubicBezTo>
                  <a:pt x="3978653" y="3697132"/>
                  <a:pt x="3874919" y="3648769"/>
                  <a:pt x="3673852" y="3671357"/>
                </a:cubicBezTo>
                <a:cubicBezTo>
                  <a:pt x="3472785" y="3693945"/>
                  <a:pt x="3314934" y="3681403"/>
                  <a:pt x="3068604" y="3671357"/>
                </a:cubicBezTo>
                <a:cubicBezTo>
                  <a:pt x="2822274" y="3661311"/>
                  <a:pt x="2768214" y="3669891"/>
                  <a:pt x="2590459" y="3671357"/>
                </a:cubicBezTo>
                <a:cubicBezTo>
                  <a:pt x="2412704" y="3672823"/>
                  <a:pt x="2290220" y="3692650"/>
                  <a:pt x="2069946" y="3671357"/>
                </a:cubicBezTo>
                <a:cubicBezTo>
                  <a:pt x="1849672" y="3650064"/>
                  <a:pt x="1643434" y="3643699"/>
                  <a:pt x="1507066" y="3671357"/>
                </a:cubicBezTo>
                <a:cubicBezTo>
                  <a:pt x="1370698" y="3699015"/>
                  <a:pt x="1136257" y="3664447"/>
                  <a:pt x="986553" y="3671357"/>
                </a:cubicBezTo>
                <a:cubicBezTo>
                  <a:pt x="836849" y="3678267"/>
                  <a:pt x="473479" y="3622584"/>
                  <a:pt x="0" y="3671357"/>
                </a:cubicBezTo>
                <a:cubicBezTo>
                  <a:pt x="20952" y="3489832"/>
                  <a:pt x="-26196" y="3265107"/>
                  <a:pt x="0" y="3096178"/>
                </a:cubicBezTo>
                <a:cubicBezTo>
                  <a:pt x="26196" y="2927249"/>
                  <a:pt x="5042" y="2732459"/>
                  <a:pt x="0" y="2594426"/>
                </a:cubicBezTo>
                <a:cubicBezTo>
                  <a:pt x="-5042" y="2456393"/>
                  <a:pt x="33779" y="2077757"/>
                  <a:pt x="0" y="1909106"/>
                </a:cubicBezTo>
                <a:cubicBezTo>
                  <a:pt x="-33779" y="1740455"/>
                  <a:pt x="10975" y="1553769"/>
                  <a:pt x="0" y="1297213"/>
                </a:cubicBezTo>
                <a:cubicBezTo>
                  <a:pt x="-10975" y="1040657"/>
                  <a:pt x="-17589" y="960902"/>
                  <a:pt x="0" y="722034"/>
                </a:cubicBezTo>
                <a:cubicBezTo>
                  <a:pt x="17589" y="483166"/>
                  <a:pt x="19249" y="352759"/>
                  <a:pt x="0" y="0"/>
                </a:cubicBezTo>
                <a:close/>
              </a:path>
              <a:path w="4236732" h="3671357" stroke="0" extrusionOk="0">
                <a:moveTo>
                  <a:pt x="0" y="0"/>
                </a:moveTo>
                <a:cubicBezTo>
                  <a:pt x="139212" y="25893"/>
                  <a:pt x="359552" y="2997"/>
                  <a:pt x="605247" y="0"/>
                </a:cubicBezTo>
                <a:cubicBezTo>
                  <a:pt x="850942" y="-2997"/>
                  <a:pt x="899533" y="-3487"/>
                  <a:pt x="1125760" y="0"/>
                </a:cubicBezTo>
                <a:cubicBezTo>
                  <a:pt x="1351987" y="3487"/>
                  <a:pt x="1635025" y="19406"/>
                  <a:pt x="1773375" y="0"/>
                </a:cubicBezTo>
                <a:cubicBezTo>
                  <a:pt x="1911725" y="-19406"/>
                  <a:pt x="2118675" y="2882"/>
                  <a:pt x="2420990" y="0"/>
                </a:cubicBezTo>
                <a:cubicBezTo>
                  <a:pt x="2723305" y="-2882"/>
                  <a:pt x="2786955" y="-28986"/>
                  <a:pt x="3110972" y="0"/>
                </a:cubicBezTo>
                <a:cubicBezTo>
                  <a:pt x="3434989" y="28986"/>
                  <a:pt x="3487571" y="23943"/>
                  <a:pt x="3631485" y="0"/>
                </a:cubicBezTo>
                <a:cubicBezTo>
                  <a:pt x="3775399" y="-23943"/>
                  <a:pt x="3982821" y="9429"/>
                  <a:pt x="4236732" y="0"/>
                </a:cubicBezTo>
                <a:cubicBezTo>
                  <a:pt x="4218062" y="179105"/>
                  <a:pt x="4208632" y="356429"/>
                  <a:pt x="4236732" y="648606"/>
                </a:cubicBezTo>
                <a:cubicBezTo>
                  <a:pt x="4264832" y="940783"/>
                  <a:pt x="4259002" y="1025778"/>
                  <a:pt x="4236732" y="1187072"/>
                </a:cubicBezTo>
                <a:cubicBezTo>
                  <a:pt x="4214462" y="1348366"/>
                  <a:pt x="4228997" y="1477686"/>
                  <a:pt x="4236732" y="1762251"/>
                </a:cubicBezTo>
                <a:cubicBezTo>
                  <a:pt x="4244467" y="2046816"/>
                  <a:pt x="4247895" y="2152927"/>
                  <a:pt x="4236732" y="2264003"/>
                </a:cubicBezTo>
                <a:cubicBezTo>
                  <a:pt x="4225569" y="2375079"/>
                  <a:pt x="4253053" y="2655749"/>
                  <a:pt x="4236732" y="2802469"/>
                </a:cubicBezTo>
                <a:cubicBezTo>
                  <a:pt x="4220411" y="2949189"/>
                  <a:pt x="4211961" y="3406996"/>
                  <a:pt x="4236732" y="3671357"/>
                </a:cubicBezTo>
                <a:cubicBezTo>
                  <a:pt x="4016265" y="3689666"/>
                  <a:pt x="3757587" y="3637452"/>
                  <a:pt x="3546750" y="3671357"/>
                </a:cubicBezTo>
                <a:cubicBezTo>
                  <a:pt x="3335913" y="3705262"/>
                  <a:pt x="3022285" y="3700080"/>
                  <a:pt x="2856768" y="3671357"/>
                </a:cubicBezTo>
                <a:cubicBezTo>
                  <a:pt x="2691251" y="3642634"/>
                  <a:pt x="2487341" y="3658028"/>
                  <a:pt x="2209153" y="3671357"/>
                </a:cubicBezTo>
                <a:cubicBezTo>
                  <a:pt x="1930966" y="3684686"/>
                  <a:pt x="1853084" y="3657532"/>
                  <a:pt x="1688640" y="3671357"/>
                </a:cubicBezTo>
                <a:cubicBezTo>
                  <a:pt x="1524196" y="3685182"/>
                  <a:pt x="1298621" y="3645668"/>
                  <a:pt x="1041026" y="3671357"/>
                </a:cubicBezTo>
                <a:cubicBezTo>
                  <a:pt x="783431" y="3697046"/>
                  <a:pt x="409566" y="3672676"/>
                  <a:pt x="0" y="3671357"/>
                </a:cubicBezTo>
                <a:cubicBezTo>
                  <a:pt x="4213" y="3556935"/>
                  <a:pt x="-24859" y="3418229"/>
                  <a:pt x="0" y="3169605"/>
                </a:cubicBezTo>
                <a:cubicBezTo>
                  <a:pt x="24859" y="2920981"/>
                  <a:pt x="-30971" y="2805357"/>
                  <a:pt x="0" y="2484285"/>
                </a:cubicBezTo>
                <a:cubicBezTo>
                  <a:pt x="30971" y="2163213"/>
                  <a:pt x="20618" y="2166660"/>
                  <a:pt x="0" y="1982533"/>
                </a:cubicBezTo>
                <a:cubicBezTo>
                  <a:pt x="-20618" y="1798406"/>
                  <a:pt x="16616" y="1726649"/>
                  <a:pt x="0" y="1480781"/>
                </a:cubicBezTo>
                <a:cubicBezTo>
                  <a:pt x="-16616" y="1234913"/>
                  <a:pt x="-18524" y="1103106"/>
                  <a:pt x="0" y="942315"/>
                </a:cubicBezTo>
                <a:cubicBezTo>
                  <a:pt x="18524" y="781524"/>
                  <a:pt x="-11719" y="348741"/>
                  <a:pt x="0" y="0"/>
                </a:cubicBezTo>
                <a:close/>
              </a:path>
            </a:pathLst>
          </a:custGeom>
          <a:ln w="63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28118529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7ED7AD72-EA5F-3928-1945-EB786D842C74}"/>
              </a:ext>
            </a:extLst>
          </p:cNvPr>
          <p:cNvSpPr/>
          <p:nvPr/>
        </p:nvSpPr>
        <p:spPr>
          <a:xfrm rot="10800000" flipV="1">
            <a:off x="6892386" y="3825891"/>
            <a:ext cx="2157827" cy="1484664"/>
          </a:xfrm>
          <a:prstGeom prst="wedgeRoundRectCallout">
            <a:avLst>
              <a:gd name="adj1" fmla="val 93787"/>
              <a:gd name="adj2" fmla="val -25042"/>
              <a:gd name="adj3" fmla="val 16667"/>
            </a:avLst>
          </a:prstGeom>
          <a:solidFill>
            <a:srgbClr val="F5E7BD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400" b="1" dirty="0">
                <a:solidFill>
                  <a:srgbClr val="C00000"/>
                </a:solidFill>
                <a:highlight>
                  <a:srgbClr val="FFFF00"/>
                </a:highlight>
                <a:latin typeface="UKIJ CJK"/>
                <a:cs typeface="UKIJ CJK"/>
              </a:rPr>
              <a:t>注意</a:t>
            </a:r>
            <a:r>
              <a:rPr lang="zh-CN" altLang="en-US" sz="1400" dirty="0">
                <a:solidFill>
                  <a:schemeClr val="tx1"/>
                </a:solidFill>
                <a:latin typeface="UKIJ CJK"/>
                <a:cs typeface="UKIJ CJK"/>
              </a:rPr>
              <a:t>：</a:t>
            </a:r>
            <a:endParaRPr lang="en-US" altLang="zh-CN" sz="1400" dirty="0">
              <a:solidFill>
                <a:schemeClr val="tx1"/>
              </a:solidFill>
              <a:latin typeface="UKIJ CJK"/>
              <a:cs typeface="UKIJ CJK"/>
            </a:endParaRPr>
          </a:p>
          <a:p>
            <a:pPr algn="just"/>
            <a:r>
              <a:rPr lang="zh-CN" altLang="en-US" sz="1400" dirty="0">
                <a:solidFill>
                  <a:schemeClr val="tx1"/>
                </a:solidFill>
                <a:latin typeface="UKIJ CJK"/>
                <a:cs typeface="UKIJ CJK"/>
              </a:rPr>
              <a:t>按照</a:t>
            </a:r>
            <a:r>
              <a:rPr lang="en-US" altLang="zh-CN" sz="1400" dirty="0">
                <a:solidFill>
                  <a:schemeClr val="tx1"/>
                </a:solidFill>
                <a:latin typeface="UKIJ CJK"/>
                <a:cs typeface="UKIJ CJK"/>
              </a:rPr>
              <a:t>Thompson</a:t>
            </a:r>
            <a:r>
              <a:rPr lang="zh-CN" altLang="en-US" sz="1400" dirty="0">
                <a:solidFill>
                  <a:schemeClr val="tx1"/>
                </a:solidFill>
                <a:latin typeface="UKIJ CJK"/>
                <a:cs typeface="UKIJ CJK"/>
              </a:rPr>
              <a:t>算法构造的</a:t>
            </a:r>
            <a:r>
              <a:rPr lang="en-US" altLang="zh-CN" sz="1400" dirty="0">
                <a:solidFill>
                  <a:schemeClr val="tx1"/>
                </a:solidFill>
                <a:latin typeface="UKIJ CJK"/>
                <a:cs typeface="UKIJ CJK"/>
              </a:rPr>
              <a:t>NFA</a:t>
            </a:r>
            <a:r>
              <a:rPr lang="zh-CN" altLang="en-US" sz="1400" dirty="0">
                <a:solidFill>
                  <a:schemeClr val="tx1"/>
                </a:solidFill>
                <a:latin typeface="UKIJ CJK"/>
                <a:cs typeface="UKIJ CJK"/>
              </a:rPr>
              <a:t>都只有</a:t>
            </a:r>
            <a:r>
              <a:rPr lang="zh-CN" altLang="en-US" sz="1400" b="1" dirty="0">
                <a:solidFill>
                  <a:schemeClr val="tx1"/>
                </a:solidFill>
                <a:latin typeface="UKIJ CJK"/>
                <a:cs typeface="UKIJ CJK"/>
              </a:rPr>
              <a:t>一个接受状态</a:t>
            </a:r>
            <a:r>
              <a:rPr lang="zh-CN" altLang="en-US" sz="1400" dirty="0">
                <a:solidFill>
                  <a:schemeClr val="tx1"/>
                </a:solidFill>
                <a:latin typeface="UKIJ CJK"/>
                <a:cs typeface="UKIJ CJK"/>
              </a:rPr>
              <a:t>。</a:t>
            </a:r>
            <a:endParaRPr lang="en-US" altLang="zh-CN" sz="1400" dirty="0">
              <a:solidFill>
                <a:schemeClr val="tx1"/>
              </a:solidFill>
              <a:latin typeface="UKIJ CJK"/>
              <a:cs typeface="UKIJ CJK"/>
            </a:endParaRPr>
          </a:p>
          <a:p>
            <a:pPr algn="just"/>
            <a:r>
              <a:rPr lang="zh-CN" altLang="en-US" sz="1400" b="1" dirty="0">
                <a:solidFill>
                  <a:schemeClr val="tx1"/>
                </a:solidFill>
                <a:latin typeface="UKIJ CJK"/>
                <a:cs typeface="UKIJ CJK"/>
              </a:rPr>
              <a:t>合并</a:t>
            </a:r>
            <a:r>
              <a:rPr lang="zh-CN" altLang="en-US" sz="1400" dirty="0">
                <a:solidFill>
                  <a:schemeClr val="tx1"/>
                </a:solidFill>
                <a:latin typeface="UKIJ CJK"/>
                <a:cs typeface="UKIJ CJK"/>
              </a:rPr>
              <a:t>步骤会使新</a:t>
            </a:r>
            <a:r>
              <a:rPr lang="en-US" altLang="zh-CN" sz="1400" dirty="0">
                <a:solidFill>
                  <a:schemeClr val="tx1"/>
                </a:solidFill>
                <a:latin typeface="UKIJ CJK"/>
                <a:cs typeface="UKIJ CJK"/>
              </a:rPr>
              <a:t>NFA</a:t>
            </a:r>
            <a:r>
              <a:rPr lang="zh-CN" altLang="en-US" sz="1400" dirty="0">
                <a:solidFill>
                  <a:schemeClr val="tx1"/>
                </a:solidFill>
                <a:latin typeface="UKIJ CJK"/>
                <a:cs typeface="UKIJ CJK"/>
              </a:rPr>
              <a:t>出现</a:t>
            </a:r>
            <a:r>
              <a:rPr lang="zh-CN" altLang="en-US" sz="1400" b="1" dirty="0">
                <a:solidFill>
                  <a:schemeClr val="tx1"/>
                </a:solidFill>
                <a:latin typeface="UKIJ CJK"/>
                <a:cs typeface="UKIJ CJK"/>
              </a:rPr>
              <a:t>多更多接受状态</a:t>
            </a:r>
            <a:endParaRPr lang="en-US" altLang="zh-CN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2375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51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6F57B86F-632C-7596-E4CE-2764F348DA79}"/>
              </a:ext>
            </a:extLst>
          </p:cNvPr>
          <p:cNvSpPr txBox="1"/>
          <p:nvPr/>
        </p:nvSpPr>
        <p:spPr>
          <a:xfrm>
            <a:off x="520632" y="801567"/>
            <a:ext cx="6705600" cy="53232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indent="-457200">
              <a:lnSpc>
                <a:spcPts val="36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Subset construction</a:t>
            </a:r>
            <a:endParaRPr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object 2">
            <a:extLst>
              <a:ext uri="{FF2B5EF4-FFF2-40B4-BE49-F238E27FC236}">
                <a16:creationId xmlns:a16="http://schemas.microsoft.com/office/drawing/2014/main" id="{162C136F-9441-7D4A-FC77-3BAE0AA2D0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82127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从非确定自动机到确定自动机</a:t>
            </a:r>
            <a:endParaRPr spc="-10" dirty="0">
              <a:solidFill>
                <a:schemeClr val="bg1"/>
              </a:solidFill>
              <a:latin typeface="Palatino Linotype"/>
              <a:cs typeface="Palatino Linotype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5920BD6-6E30-C59A-6F71-3364B0D05DC5}"/>
              </a:ext>
            </a:extLst>
          </p:cNvPr>
          <p:cNvGrpSpPr/>
          <p:nvPr/>
        </p:nvGrpSpPr>
        <p:grpSpPr>
          <a:xfrm>
            <a:off x="1219200" y="3931494"/>
            <a:ext cx="1066800" cy="445646"/>
            <a:chOff x="990600" y="3742293"/>
            <a:chExt cx="1066800" cy="44564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5AA4F892-96D6-9C4D-6225-A9D2EA8D12D3}"/>
                </a:ext>
              </a:extLst>
            </p:cNvPr>
            <p:cNvSpPr/>
            <p:nvPr/>
          </p:nvSpPr>
          <p:spPr>
            <a:xfrm>
              <a:off x="990600" y="3742293"/>
              <a:ext cx="1066800" cy="445646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649848E-A421-97FE-FCA1-69AC2395CDDB}"/>
                </a:ext>
              </a:extLst>
            </p:cNvPr>
            <p:cNvSpPr txBox="1"/>
            <p:nvPr/>
          </p:nvSpPr>
          <p:spPr>
            <a:xfrm>
              <a:off x="1299419" y="3765061"/>
              <a:ext cx="4539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</a:rPr>
                <a:t>RE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DD51718-1F80-7B19-2D6D-2DC0A4BD709B}"/>
              </a:ext>
            </a:extLst>
          </p:cNvPr>
          <p:cNvGrpSpPr/>
          <p:nvPr/>
        </p:nvGrpSpPr>
        <p:grpSpPr>
          <a:xfrm>
            <a:off x="5198928" y="3953568"/>
            <a:ext cx="1066800" cy="445646"/>
            <a:chOff x="990600" y="3742293"/>
            <a:chExt cx="1066800" cy="445646"/>
          </a:xfrm>
          <a:solidFill>
            <a:schemeClr val="bg1"/>
          </a:solidFill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05C5B1B-3919-AC60-BE60-01ECF3EF4463}"/>
                </a:ext>
              </a:extLst>
            </p:cNvPr>
            <p:cNvSpPr/>
            <p:nvPr/>
          </p:nvSpPr>
          <p:spPr>
            <a:xfrm>
              <a:off x="990600" y="3742293"/>
              <a:ext cx="1066800" cy="445646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7F1297A-B73B-42A1-7AF9-25501099CDAA}"/>
                </a:ext>
              </a:extLst>
            </p:cNvPr>
            <p:cNvSpPr txBox="1"/>
            <p:nvPr/>
          </p:nvSpPr>
          <p:spPr>
            <a:xfrm>
              <a:off x="1201872" y="3765061"/>
              <a:ext cx="604524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DFA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3158637-197E-594D-D8A9-5848BC62D309}"/>
              </a:ext>
            </a:extLst>
          </p:cNvPr>
          <p:cNvGrpSpPr/>
          <p:nvPr/>
        </p:nvGrpSpPr>
        <p:grpSpPr>
          <a:xfrm>
            <a:off x="7180128" y="3953568"/>
            <a:ext cx="1066800" cy="445646"/>
            <a:chOff x="990600" y="3742293"/>
            <a:chExt cx="1066800" cy="44564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7909BD2-D12D-2D26-2EF0-B068D0F93740}"/>
                </a:ext>
              </a:extLst>
            </p:cNvPr>
            <p:cNvSpPr/>
            <p:nvPr/>
          </p:nvSpPr>
          <p:spPr>
            <a:xfrm>
              <a:off x="990600" y="3742293"/>
              <a:ext cx="1066800" cy="445646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0BBDF14-75DD-AB5D-0A90-553B9771CC46}"/>
                </a:ext>
              </a:extLst>
            </p:cNvPr>
            <p:cNvSpPr txBox="1"/>
            <p:nvPr/>
          </p:nvSpPr>
          <p:spPr>
            <a:xfrm>
              <a:off x="1181703" y="3765061"/>
              <a:ext cx="7531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err="1">
                  <a:solidFill>
                    <a:schemeClr val="bg1">
                      <a:lumMod val="75000"/>
                    </a:schemeClr>
                  </a:solidFill>
                </a:rPr>
                <a:t>L</a:t>
              </a:r>
              <a:r>
                <a:rPr lang="en-US" altLang="zh-CN" sz="2000" b="1" dirty="0" err="1">
                  <a:solidFill>
                    <a:schemeClr val="bg1">
                      <a:lumMod val="75000"/>
                    </a:schemeClr>
                  </a:solidFill>
                </a:rPr>
                <a:t>exer</a:t>
              </a:r>
              <a:endParaRPr lang="en-US" sz="20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FA243B6B-CDD9-10E1-3406-084FEAAD149E}"/>
              </a:ext>
            </a:extLst>
          </p:cNvPr>
          <p:cNvSpPr/>
          <p:nvPr/>
        </p:nvSpPr>
        <p:spPr>
          <a:xfrm rot="10800000">
            <a:off x="3710935" y="4372914"/>
            <a:ext cx="2004063" cy="626502"/>
          </a:xfrm>
          <a:custGeom>
            <a:avLst/>
            <a:gdLst>
              <a:gd name="connsiteX0" fmla="*/ 3923071 w 3923071"/>
              <a:gd name="connsiteY0" fmla="*/ 1096223 h 1096223"/>
              <a:gd name="connsiteX1" fmla="*/ 3195484 w 3923071"/>
              <a:gd name="connsiteY1" fmla="*/ 201488 h 1096223"/>
              <a:gd name="connsiteX2" fmla="*/ 1936955 w 3923071"/>
              <a:gd name="connsiteY2" fmla="*/ 4843 h 1096223"/>
              <a:gd name="connsiteX3" fmla="*/ 894735 w 3923071"/>
              <a:gd name="connsiteY3" fmla="*/ 152327 h 1096223"/>
              <a:gd name="connsiteX4" fmla="*/ 0 w 3923071"/>
              <a:gd name="connsiteY4" fmla="*/ 1047062 h 1096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23071" h="1096223">
                <a:moveTo>
                  <a:pt x="3923071" y="1096223"/>
                </a:moveTo>
                <a:cubicBezTo>
                  <a:pt x="3724787" y="739804"/>
                  <a:pt x="3526503" y="383385"/>
                  <a:pt x="3195484" y="201488"/>
                </a:cubicBezTo>
                <a:cubicBezTo>
                  <a:pt x="2864465" y="19591"/>
                  <a:pt x="2320413" y="13036"/>
                  <a:pt x="1936955" y="4843"/>
                </a:cubicBezTo>
                <a:cubicBezTo>
                  <a:pt x="1553497" y="-3350"/>
                  <a:pt x="1217561" y="-21376"/>
                  <a:pt x="894735" y="152327"/>
                </a:cubicBezTo>
                <a:cubicBezTo>
                  <a:pt x="571909" y="326030"/>
                  <a:pt x="285954" y="686546"/>
                  <a:pt x="0" y="1047062"/>
                </a:cubicBezTo>
              </a:path>
            </a:pathLst>
          </a:cu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8C47B7C0-5E31-A765-1805-157DD3E36876}"/>
              </a:ext>
            </a:extLst>
          </p:cNvPr>
          <p:cNvCxnSpPr>
            <a:cxnSpLocks/>
          </p:cNvCxnSpPr>
          <p:nvPr/>
        </p:nvCxnSpPr>
        <p:spPr>
          <a:xfrm>
            <a:off x="2276130" y="4171922"/>
            <a:ext cx="914400" cy="15684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C670A49E-C5AD-5591-8EC8-659872E90961}"/>
              </a:ext>
            </a:extLst>
          </p:cNvPr>
          <p:cNvCxnSpPr>
            <a:cxnSpLocks/>
          </p:cNvCxnSpPr>
          <p:nvPr/>
        </p:nvCxnSpPr>
        <p:spPr>
          <a:xfrm>
            <a:off x="4274331" y="4176391"/>
            <a:ext cx="914400" cy="15684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5C8296C-F030-E2CE-9975-664FC9E435A1}"/>
              </a:ext>
            </a:extLst>
          </p:cNvPr>
          <p:cNvCxnSpPr>
            <a:cxnSpLocks/>
          </p:cNvCxnSpPr>
          <p:nvPr/>
        </p:nvCxnSpPr>
        <p:spPr>
          <a:xfrm>
            <a:off x="6265728" y="4155486"/>
            <a:ext cx="914400" cy="15684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9F10AACF-78C4-0F9D-56D1-6E5E62522BE1}"/>
              </a:ext>
            </a:extLst>
          </p:cNvPr>
          <p:cNvSpPr txBox="1"/>
          <p:nvPr/>
        </p:nvSpPr>
        <p:spPr>
          <a:xfrm>
            <a:off x="2775697" y="2514600"/>
            <a:ext cx="1982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chemeClr val="bg1">
                    <a:lumMod val="75000"/>
                  </a:schemeClr>
                </a:solidFill>
              </a:rPr>
              <a:t>K</a:t>
            </a:r>
            <a:r>
              <a:rPr lang="en-US" altLang="zh-CN" sz="1600" b="1" i="1" dirty="0">
                <a:solidFill>
                  <a:schemeClr val="bg1">
                    <a:lumMod val="75000"/>
                  </a:schemeClr>
                </a:solidFill>
              </a:rPr>
              <a:t>leene’s construction</a:t>
            </a:r>
            <a:endParaRPr lang="en-US" sz="1600" b="1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611C32A-AF39-3679-8C9E-0837E9A14128}"/>
              </a:ext>
            </a:extLst>
          </p:cNvPr>
          <p:cNvSpPr txBox="1"/>
          <p:nvPr/>
        </p:nvSpPr>
        <p:spPr>
          <a:xfrm>
            <a:off x="2152994" y="4399214"/>
            <a:ext cx="1245406" cy="5055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600" b="1" i="1" dirty="0">
                <a:solidFill>
                  <a:schemeClr val="bg1">
                    <a:lumMod val="75000"/>
                  </a:schemeClr>
                </a:solidFill>
              </a:rPr>
              <a:t>Thompson</a:t>
            </a:r>
            <a:r>
              <a:rPr lang="en-US" altLang="zh-CN" sz="1600" b="1" i="1" dirty="0">
                <a:solidFill>
                  <a:schemeClr val="bg1">
                    <a:lumMod val="75000"/>
                  </a:schemeClr>
                </a:solidFill>
              </a:rPr>
              <a:t>’s </a:t>
            </a:r>
          </a:p>
          <a:p>
            <a:pPr algn="ctr">
              <a:lnSpc>
                <a:spcPts val="1600"/>
              </a:lnSpc>
            </a:pPr>
            <a:r>
              <a:rPr lang="en-US" altLang="zh-CN" sz="1600" b="1" i="1" dirty="0">
                <a:solidFill>
                  <a:schemeClr val="bg1">
                    <a:lumMod val="75000"/>
                  </a:schemeClr>
                </a:solidFill>
              </a:rPr>
              <a:t>construction</a:t>
            </a:r>
            <a:endParaRPr lang="en-US" sz="1600" b="1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88FF0B2-03FF-3DC2-4365-2766EE408260}"/>
              </a:ext>
            </a:extLst>
          </p:cNvPr>
          <p:cNvSpPr txBox="1"/>
          <p:nvPr/>
        </p:nvSpPr>
        <p:spPr>
          <a:xfrm>
            <a:off x="4122584" y="4353766"/>
            <a:ext cx="1238289" cy="5055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600" b="1" i="1" dirty="0">
                <a:solidFill>
                  <a:srgbClr val="FF0000"/>
                </a:solidFill>
              </a:rPr>
              <a:t>Subset</a:t>
            </a:r>
            <a:r>
              <a:rPr lang="en-US" altLang="zh-CN" sz="1600" b="1" i="1" dirty="0">
                <a:solidFill>
                  <a:srgbClr val="FF0000"/>
                </a:solidFill>
              </a:rPr>
              <a:t> </a:t>
            </a:r>
          </a:p>
          <a:p>
            <a:pPr algn="ctr">
              <a:lnSpc>
                <a:spcPts val="1600"/>
              </a:lnSpc>
            </a:pPr>
            <a:r>
              <a:rPr lang="en-US" altLang="zh-CN" sz="1600" b="1" i="1" dirty="0">
                <a:solidFill>
                  <a:srgbClr val="FF0000"/>
                </a:solidFill>
              </a:rPr>
              <a:t>construction</a:t>
            </a:r>
            <a:endParaRPr lang="en-US" sz="1600" b="1" i="1" dirty="0">
              <a:solidFill>
                <a:srgbClr val="FF0000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898A3B3-4BED-0769-C1FC-29A990FBDE9F}"/>
              </a:ext>
            </a:extLst>
          </p:cNvPr>
          <p:cNvSpPr txBox="1"/>
          <p:nvPr/>
        </p:nvSpPr>
        <p:spPr>
          <a:xfrm>
            <a:off x="4094532" y="3138176"/>
            <a:ext cx="1157496" cy="710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600" b="1" i="1" dirty="0">
                <a:solidFill>
                  <a:schemeClr val="bg1">
                    <a:lumMod val="75000"/>
                  </a:schemeClr>
                </a:solidFill>
              </a:rPr>
              <a:t>Hopcroft’s </a:t>
            </a:r>
            <a:r>
              <a:rPr lang="en-US" altLang="zh-CN" sz="1600" b="1" i="1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algn="ctr">
              <a:lnSpc>
                <a:spcPts val="1600"/>
              </a:lnSpc>
            </a:pPr>
            <a:r>
              <a:rPr lang="en-US" sz="1600" b="1" i="1" dirty="0">
                <a:solidFill>
                  <a:schemeClr val="bg1">
                    <a:lumMod val="75000"/>
                  </a:schemeClr>
                </a:solidFill>
              </a:rPr>
              <a:t>algorithm</a:t>
            </a:r>
          </a:p>
          <a:p>
            <a:pPr algn="ctr">
              <a:lnSpc>
                <a:spcPts val="1600"/>
              </a:lnSpc>
            </a:pPr>
            <a:r>
              <a:rPr lang="en-US" sz="1400" i="1" dirty="0">
                <a:solidFill>
                  <a:schemeClr val="bg1">
                    <a:lumMod val="75000"/>
                  </a:schemeClr>
                </a:solidFill>
              </a:rPr>
              <a:t>(minimize)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FF20A85-7FD9-24D9-9A35-D4DF5FE554E6}"/>
              </a:ext>
            </a:extLst>
          </p:cNvPr>
          <p:cNvSpPr txBox="1"/>
          <p:nvPr/>
        </p:nvSpPr>
        <p:spPr>
          <a:xfrm>
            <a:off x="3876949" y="4999417"/>
            <a:ext cx="18641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600" b="1" i="1" dirty="0" err="1">
                <a:solidFill>
                  <a:schemeClr val="bg1">
                    <a:lumMod val="75000"/>
                  </a:schemeClr>
                </a:solidFill>
              </a:rPr>
              <a:t>Brzozowski’s</a:t>
            </a:r>
            <a:r>
              <a:rPr lang="en-US" sz="1600" b="1" i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b="1" i="1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algn="ctr">
              <a:lnSpc>
                <a:spcPts val="1600"/>
              </a:lnSpc>
            </a:pPr>
            <a:r>
              <a:rPr lang="en-US" sz="1600" b="1" i="1" dirty="0">
                <a:solidFill>
                  <a:schemeClr val="bg1">
                    <a:lumMod val="75000"/>
                  </a:schemeClr>
                </a:solidFill>
              </a:rPr>
              <a:t>algorithm</a:t>
            </a:r>
          </a:p>
          <a:p>
            <a:pPr algn="ctr">
              <a:lnSpc>
                <a:spcPts val="1600"/>
              </a:lnSpc>
            </a:pPr>
            <a:r>
              <a:rPr lang="en-US" sz="1400" i="1" dirty="0">
                <a:solidFill>
                  <a:schemeClr val="bg1">
                    <a:lumMod val="75000"/>
                  </a:schemeClr>
                </a:solidFill>
              </a:rPr>
              <a:t>(direct to minimal DFA)</a:t>
            </a:r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D652EDBD-F806-BF33-163E-94279686FFF9}"/>
              </a:ext>
            </a:extLst>
          </p:cNvPr>
          <p:cNvSpPr/>
          <p:nvPr/>
        </p:nvSpPr>
        <p:spPr>
          <a:xfrm>
            <a:off x="1778716" y="2865616"/>
            <a:ext cx="3962398" cy="1100210"/>
          </a:xfrm>
          <a:custGeom>
            <a:avLst/>
            <a:gdLst>
              <a:gd name="connsiteX0" fmla="*/ 3923071 w 3923071"/>
              <a:gd name="connsiteY0" fmla="*/ 1096223 h 1096223"/>
              <a:gd name="connsiteX1" fmla="*/ 3195484 w 3923071"/>
              <a:gd name="connsiteY1" fmla="*/ 201488 h 1096223"/>
              <a:gd name="connsiteX2" fmla="*/ 1936955 w 3923071"/>
              <a:gd name="connsiteY2" fmla="*/ 4843 h 1096223"/>
              <a:gd name="connsiteX3" fmla="*/ 894735 w 3923071"/>
              <a:gd name="connsiteY3" fmla="*/ 152327 h 1096223"/>
              <a:gd name="connsiteX4" fmla="*/ 0 w 3923071"/>
              <a:gd name="connsiteY4" fmla="*/ 1047062 h 1096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23071" h="1096223">
                <a:moveTo>
                  <a:pt x="3923071" y="1096223"/>
                </a:moveTo>
                <a:cubicBezTo>
                  <a:pt x="3724787" y="739804"/>
                  <a:pt x="3526503" y="383385"/>
                  <a:pt x="3195484" y="201488"/>
                </a:cubicBezTo>
                <a:cubicBezTo>
                  <a:pt x="2864465" y="19591"/>
                  <a:pt x="2320413" y="13036"/>
                  <a:pt x="1936955" y="4843"/>
                </a:cubicBezTo>
                <a:cubicBezTo>
                  <a:pt x="1553497" y="-3350"/>
                  <a:pt x="1217561" y="-21376"/>
                  <a:pt x="894735" y="152327"/>
                </a:cubicBezTo>
                <a:cubicBezTo>
                  <a:pt x="571909" y="326030"/>
                  <a:pt x="285954" y="686546"/>
                  <a:pt x="0" y="1047062"/>
                </a:cubicBezTo>
              </a:path>
            </a:pathLst>
          </a:cu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830BF74A-5970-4312-5203-DA83EF02E37D}"/>
              </a:ext>
            </a:extLst>
          </p:cNvPr>
          <p:cNvSpPr/>
          <p:nvPr/>
        </p:nvSpPr>
        <p:spPr>
          <a:xfrm>
            <a:off x="4985304" y="3723193"/>
            <a:ext cx="729695" cy="400198"/>
          </a:xfrm>
          <a:custGeom>
            <a:avLst/>
            <a:gdLst>
              <a:gd name="connsiteX0" fmla="*/ 766935 w 766935"/>
              <a:gd name="connsiteY0" fmla="*/ 264255 h 539559"/>
              <a:gd name="connsiteX1" fmla="*/ 530961 w 766935"/>
              <a:gd name="connsiteY1" fmla="*/ 28281 h 539559"/>
              <a:gd name="connsiteX2" fmla="*/ 216329 w 766935"/>
              <a:gd name="connsiteY2" fmla="*/ 28281 h 539559"/>
              <a:gd name="connsiteX3" fmla="*/ 19 w 766935"/>
              <a:gd name="connsiteY3" fmla="*/ 244591 h 539559"/>
              <a:gd name="connsiteX4" fmla="*/ 206496 w 766935"/>
              <a:gd name="connsiteY4" fmla="*/ 539559 h 539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6935" h="539559">
                <a:moveTo>
                  <a:pt x="766935" y="264255"/>
                </a:moveTo>
                <a:cubicBezTo>
                  <a:pt x="694832" y="165932"/>
                  <a:pt x="622729" y="67610"/>
                  <a:pt x="530961" y="28281"/>
                </a:cubicBezTo>
                <a:cubicBezTo>
                  <a:pt x="439193" y="-11048"/>
                  <a:pt x="304819" y="-7771"/>
                  <a:pt x="216329" y="28281"/>
                </a:cubicBezTo>
                <a:cubicBezTo>
                  <a:pt x="127839" y="64333"/>
                  <a:pt x="1658" y="159378"/>
                  <a:pt x="19" y="244591"/>
                </a:cubicBezTo>
                <a:cubicBezTo>
                  <a:pt x="-1620" y="329804"/>
                  <a:pt x="102438" y="434681"/>
                  <a:pt x="206496" y="539559"/>
                </a:cubicBezTo>
              </a:path>
            </a:pathLst>
          </a:cu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EA0ED8DC-2264-748C-7C2F-16A04D79D10F}"/>
              </a:ext>
            </a:extLst>
          </p:cNvPr>
          <p:cNvGrpSpPr/>
          <p:nvPr/>
        </p:nvGrpSpPr>
        <p:grpSpPr>
          <a:xfrm>
            <a:off x="3200400" y="3947178"/>
            <a:ext cx="1066800" cy="445646"/>
            <a:chOff x="990600" y="3742293"/>
            <a:chExt cx="1066800" cy="445646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1E72322D-A725-F702-0AFB-45EC09CDAC37}"/>
                </a:ext>
              </a:extLst>
            </p:cNvPr>
            <p:cNvSpPr/>
            <p:nvPr/>
          </p:nvSpPr>
          <p:spPr>
            <a:xfrm>
              <a:off x="990600" y="3742293"/>
              <a:ext cx="1066800" cy="44564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3A05829E-E460-1B26-C3B7-3268CFAFFBF3}"/>
                </a:ext>
              </a:extLst>
            </p:cNvPr>
            <p:cNvSpPr txBox="1"/>
            <p:nvPr/>
          </p:nvSpPr>
          <p:spPr>
            <a:xfrm>
              <a:off x="1225750" y="3765061"/>
              <a:ext cx="6109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NFA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451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52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4340" y="914400"/>
            <a:ext cx="8525359" cy="306039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94666" indent="-457200">
              <a:lnSpc>
                <a:spcPts val="36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85775" algn="l"/>
                <a:tab pos="4864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基本思想</a:t>
            </a:r>
            <a:endParaRPr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26465" lvl="1" indent="-440055">
              <a:lnSpc>
                <a:spcPts val="3600"/>
              </a:lnSpc>
              <a:spcBef>
                <a:spcPts val="605"/>
              </a:spcBef>
              <a:buClr>
                <a:srgbClr val="808080"/>
              </a:buClr>
              <a:buSzPct val="64583"/>
              <a:buChar char="–"/>
              <a:tabLst>
                <a:tab pos="926465" algn="l"/>
                <a:tab pos="927100" algn="l"/>
              </a:tabLst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目标</a:t>
            </a:r>
            <a:r>
              <a:rPr sz="2400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DFA</a:t>
            </a:r>
            <a:r>
              <a:rPr sz="2400" spc="-5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的每个</a:t>
            </a:r>
            <a:r>
              <a:rPr sz="2400" spc="-5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状态</a:t>
            </a:r>
            <a:r>
              <a:rPr sz="2400" spc="-5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和NF</a:t>
            </a:r>
            <a:r>
              <a:rPr sz="2400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sz="2400" spc="-5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sz="2400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状态子</a:t>
            </a:r>
            <a:r>
              <a:rPr sz="2400" spc="-10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集</a:t>
            </a:r>
            <a:r>
              <a:rPr sz="2400" spc="-5" dirty="0" err="1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对应</a:t>
            </a:r>
            <a:endParaRPr lang="en-US" sz="2400" spc="-5" dirty="0">
              <a:solidFill>
                <a:srgbClr val="29292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26465" lvl="1" indent="-440055">
              <a:lnSpc>
                <a:spcPts val="3600"/>
              </a:lnSpc>
              <a:spcBef>
                <a:spcPts val="605"/>
              </a:spcBef>
              <a:buClr>
                <a:srgbClr val="808080"/>
              </a:buClr>
              <a:buSzPct val="64583"/>
              <a:buFontTx/>
              <a:buChar char="–"/>
              <a:tabLst>
                <a:tab pos="926465" algn="l"/>
                <a:tab pos="927100" algn="l"/>
              </a:tabLst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目标</a:t>
            </a:r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DFA</a:t>
            </a:r>
            <a:r>
              <a:rPr lang="zh-CN" altLang="en-US" sz="24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读入</a:t>
            </a:r>
            <a:r>
              <a:rPr lang="en-US" altLang="zh-CN" sz="2400" i="1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400" baseline="-20833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en-US" sz="2400" spc="-3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400" baseline="-20833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en-US" sz="2400" spc="-4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…,</a:t>
            </a:r>
            <a:r>
              <a:rPr lang="zh-CN" altLang="en-US" sz="2400" spc="-2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i="1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400" i="1" spc="-7" baseline="-20833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后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到达的状态</a:t>
            </a:r>
            <a:r>
              <a:rPr lang="zh-CN" altLang="en-US" sz="24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对应于</a:t>
            </a:r>
            <a:r>
              <a:rPr lang="en-US" altLang="zh-CN"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NFA</a:t>
            </a:r>
            <a:r>
              <a:rPr lang="zh-CN" altLang="en-US"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从</a:t>
            </a:r>
            <a:r>
              <a:rPr lang="zh-CN" altLang="en-US" sz="24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开始 状态出发沿着</a:t>
            </a:r>
            <a:r>
              <a:rPr lang="en-US" altLang="zh-CN" sz="2400" i="1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400" baseline="-20833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en-US" sz="2400" spc="-2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400" baseline="-20833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en-US" sz="2400" spc="-2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…,</a:t>
            </a:r>
            <a:r>
              <a:rPr lang="zh-CN" altLang="en-US"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i="1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400" i="1" spc="-7" baseline="-20833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可能到达的所有状态的集合</a:t>
            </a:r>
          </a:p>
          <a:p>
            <a:pPr marL="926465" lvl="1" indent="-440055">
              <a:lnSpc>
                <a:spcPts val="3600"/>
              </a:lnSpc>
              <a:spcBef>
                <a:spcPts val="605"/>
              </a:spcBef>
              <a:buClr>
                <a:srgbClr val="808080"/>
              </a:buClr>
              <a:buSzPct val="64583"/>
              <a:buFontTx/>
              <a:buChar char="–"/>
              <a:tabLst>
                <a:tab pos="926465" algn="l"/>
                <a:tab pos="927100" algn="l"/>
              </a:tabLst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目标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DFA</a:t>
            </a:r>
            <a:r>
              <a:rPr lang="zh-CN" altLang="en-US" sz="24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可以“并行地模拟”</a:t>
            </a:r>
            <a:r>
              <a:rPr lang="en-US" altLang="zh-CN"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NF</a:t>
            </a:r>
            <a:r>
              <a:rPr lang="en-US" altLang="zh-CN" sz="24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在遇到一个给定输入串</a:t>
            </a:r>
            <a:r>
              <a:rPr lang="zh-CN" altLang="en-US"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</a:t>
            </a:r>
            <a:r>
              <a:rPr lang="zh-CN" altLang="en-US" sz="2400" spc="-5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可能执行</a:t>
            </a:r>
            <a:r>
              <a:rPr lang="zh-CN" altLang="en-US" sz="24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的所有动作</a:t>
            </a:r>
            <a:r>
              <a:rPr lang="en-US"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7A0A9FCF-02FC-104C-EBDF-31F4F25AF1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663" y="50800"/>
            <a:ext cx="6430962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NFA⟹DFA(</a:t>
            </a:r>
            <a:r>
              <a:rPr lang="zh-CN" altLang="en-US" spc="-5" dirty="0">
                <a:solidFill>
                  <a:schemeClr val="bg1"/>
                </a:solidFill>
              </a:rPr>
              <a:t>子集构造法</a:t>
            </a:r>
            <a:r>
              <a:rPr lang="en-US" altLang="zh-CN" spc="-5" dirty="0">
                <a:solidFill>
                  <a:schemeClr val="bg1"/>
                </a:solidFill>
              </a:rPr>
              <a:t>)</a:t>
            </a:r>
            <a:endParaRPr spc="-10" dirty="0">
              <a:solidFill>
                <a:schemeClr val="bg1"/>
              </a:solidFill>
              <a:cs typeface="Palatino Linotype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CD5C0657-DFA3-D254-9B05-E081A6FBE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4038600"/>
            <a:ext cx="6870023" cy="2610501"/>
          </a:xfrm>
          <a:custGeom>
            <a:avLst/>
            <a:gdLst>
              <a:gd name="connsiteX0" fmla="*/ 0 w 6870023"/>
              <a:gd name="connsiteY0" fmla="*/ 0 h 2610501"/>
              <a:gd name="connsiteX1" fmla="*/ 618302 w 6870023"/>
              <a:gd name="connsiteY1" fmla="*/ 0 h 2610501"/>
              <a:gd name="connsiteX2" fmla="*/ 1442705 w 6870023"/>
              <a:gd name="connsiteY2" fmla="*/ 0 h 2610501"/>
              <a:gd name="connsiteX3" fmla="*/ 2198407 w 6870023"/>
              <a:gd name="connsiteY3" fmla="*/ 0 h 2610501"/>
              <a:gd name="connsiteX4" fmla="*/ 2954110 w 6870023"/>
              <a:gd name="connsiteY4" fmla="*/ 0 h 2610501"/>
              <a:gd name="connsiteX5" fmla="*/ 3709812 w 6870023"/>
              <a:gd name="connsiteY5" fmla="*/ 0 h 2610501"/>
              <a:gd name="connsiteX6" fmla="*/ 4534215 w 6870023"/>
              <a:gd name="connsiteY6" fmla="*/ 0 h 2610501"/>
              <a:gd name="connsiteX7" fmla="*/ 5152517 w 6870023"/>
              <a:gd name="connsiteY7" fmla="*/ 0 h 2610501"/>
              <a:gd name="connsiteX8" fmla="*/ 5770819 w 6870023"/>
              <a:gd name="connsiteY8" fmla="*/ 0 h 2610501"/>
              <a:gd name="connsiteX9" fmla="*/ 6870023 w 6870023"/>
              <a:gd name="connsiteY9" fmla="*/ 0 h 2610501"/>
              <a:gd name="connsiteX10" fmla="*/ 6870023 w 6870023"/>
              <a:gd name="connsiteY10" fmla="*/ 626520 h 2610501"/>
              <a:gd name="connsiteX11" fmla="*/ 6870023 w 6870023"/>
              <a:gd name="connsiteY11" fmla="*/ 1226935 h 2610501"/>
              <a:gd name="connsiteX12" fmla="*/ 6870023 w 6870023"/>
              <a:gd name="connsiteY12" fmla="*/ 1827351 h 2610501"/>
              <a:gd name="connsiteX13" fmla="*/ 6870023 w 6870023"/>
              <a:gd name="connsiteY13" fmla="*/ 2610501 h 2610501"/>
              <a:gd name="connsiteX14" fmla="*/ 6251721 w 6870023"/>
              <a:gd name="connsiteY14" fmla="*/ 2610501 h 2610501"/>
              <a:gd name="connsiteX15" fmla="*/ 5702119 w 6870023"/>
              <a:gd name="connsiteY15" fmla="*/ 2610501 h 2610501"/>
              <a:gd name="connsiteX16" fmla="*/ 5221217 w 6870023"/>
              <a:gd name="connsiteY16" fmla="*/ 2610501 h 2610501"/>
              <a:gd name="connsiteX17" fmla="*/ 4602915 w 6870023"/>
              <a:gd name="connsiteY17" fmla="*/ 2610501 h 2610501"/>
              <a:gd name="connsiteX18" fmla="*/ 3915913 w 6870023"/>
              <a:gd name="connsiteY18" fmla="*/ 2610501 h 2610501"/>
              <a:gd name="connsiteX19" fmla="*/ 3435012 w 6870023"/>
              <a:gd name="connsiteY19" fmla="*/ 2610501 h 2610501"/>
              <a:gd name="connsiteX20" fmla="*/ 2679309 w 6870023"/>
              <a:gd name="connsiteY20" fmla="*/ 2610501 h 2610501"/>
              <a:gd name="connsiteX21" fmla="*/ 1923606 w 6870023"/>
              <a:gd name="connsiteY21" fmla="*/ 2610501 h 2610501"/>
              <a:gd name="connsiteX22" fmla="*/ 1167904 w 6870023"/>
              <a:gd name="connsiteY22" fmla="*/ 2610501 h 2610501"/>
              <a:gd name="connsiteX23" fmla="*/ 0 w 6870023"/>
              <a:gd name="connsiteY23" fmla="*/ 2610501 h 2610501"/>
              <a:gd name="connsiteX24" fmla="*/ 0 w 6870023"/>
              <a:gd name="connsiteY24" fmla="*/ 1931771 h 2610501"/>
              <a:gd name="connsiteX25" fmla="*/ 0 w 6870023"/>
              <a:gd name="connsiteY25" fmla="*/ 1226935 h 2610501"/>
              <a:gd name="connsiteX26" fmla="*/ 0 w 6870023"/>
              <a:gd name="connsiteY26" fmla="*/ 574310 h 2610501"/>
              <a:gd name="connsiteX27" fmla="*/ 0 w 6870023"/>
              <a:gd name="connsiteY27" fmla="*/ 0 h 2610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870023" h="2610501" fill="none" extrusionOk="0">
                <a:moveTo>
                  <a:pt x="0" y="0"/>
                </a:moveTo>
                <a:cubicBezTo>
                  <a:pt x="196359" y="12431"/>
                  <a:pt x="487782" y="-26741"/>
                  <a:pt x="618302" y="0"/>
                </a:cubicBezTo>
                <a:cubicBezTo>
                  <a:pt x="748822" y="26741"/>
                  <a:pt x="1240839" y="-34059"/>
                  <a:pt x="1442705" y="0"/>
                </a:cubicBezTo>
                <a:cubicBezTo>
                  <a:pt x="1644571" y="34059"/>
                  <a:pt x="2028649" y="16386"/>
                  <a:pt x="2198407" y="0"/>
                </a:cubicBezTo>
                <a:cubicBezTo>
                  <a:pt x="2368165" y="-16386"/>
                  <a:pt x="2699633" y="22601"/>
                  <a:pt x="2954110" y="0"/>
                </a:cubicBezTo>
                <a:cubicBezTo>
                  <a:pt x="3208587" y="-22601"/>
                  <a:pt x="3464418" y="18165"/>
                  <a:pt x="3709812" y="0"/>
                </a:cubicBezTo>
                <a:cubicBezTo>
                  <a:pt x="3955206" y="-18165"/>
                  <a:pt x="4202579" y="-16497"/>
                  <a:pt x="4534215" y="0"/>
                </a:cubicBezTo>
                <a:cubicBezTo>
                  <a:pt x="4865851" y="16497"/>
                  <a:pt x="4919496" y="-19716"/>
                  <a:pt x="5152517" y="0"/>
                </a:cubicBezTo>
                <a:cubicBezTo>
                  <a:pt x="5385538" y="19716"/>
                  <a:pt x="5634691" y="-4246"/>
                  <a:pt x="5770819" y="0"/>
                </a:cubicBezTo>
                <a:cubicBezTo>
                  <a:pt x="5906947" y="4246"/>
                  <a:pt x="6564857" y="19556"/>
                  <a:pt x="6870023" y="0"/>
                </a:cubicBezTo>
                <a:cubicBezTo>
                  <a:pt x="6845067" y="236754"/>
                  <a:pt x="6886616" y="489340"/>
                  <a:pt x="6870023" y="626520"/>
                </a:cubicBezTo>
                <a:cubicBezTo>
                  <a:pt x="6853430" y="763700"/>
                  <a:pt x="6859685" y="1070282"/>
                  <a:pt x="6870023" y="1226935"/>
                </a:cubicBezTo>
                <a:cubicBezTo>
                  <a:pt x="6880361" y="1383588"/>
                  <a:pt x="6875186" y="1569800"/>
                  <a:pt x="6870023" y="1827351"/>
                </a:cubicBezTo>
                <a:cubicBezTo>
                  <a:pt x="6864860" y="2084902"/>
                  <a:pt x="6901947" y="2316975"/>
                  <a:pt x="6870023" y="2610501"/>
                </a:cubicBezTo>
                <a:cubicBezTo>
                  <a:pt x="6691985" y="2584917"/>
                  <a:pt x="6509513" y="2593958"/>
                  <a:pt x="6251721" y="2610501"/>
                </a:cubicBezTo>
                <a:cubicBezTo>
                  <a:pt x="5993929" y="2627044"/>
                  <a:pt x="5848295" y="2632046"/>
                  <a:pt x="5702119" y="2610501"/>
                </a:cubicBezTo>
                <a:cubicBezTo>
                  <a:pt x="5555943" y="2588956"/>
                  <a:pt x="5439501" y="2623955"/>
                  <a:pt x="5221217" y="2610501"/>
                </a:cubicBezTo>
                <a:cubicBezTo>
                  <a:pt x="5002933" y="2597047"/>
                  <a:pt x="4736209" y="2589767"/>
                  <a:pt x="4602915" y="2610501"/>
                </a:cubicBezTo>
                <a:cubicBezTo>
                  <a:pt x="4469621" y="2631235"/>
                  <a:pt x="4154186" y="2623249"/>
                  <a:pt x="3915913" y="2610501"/>
                </a:cubicBezTo>
                <a:cubicBezTo>
                  <a:pt x="3677640" y="2597753"/>
                  <a:pt x="3596686" y="2600200"/>
                  <a:pt x="3435012" y="2610501"/>
                </a:cubicBezTo>
                <a:cubicBezTo>
                  <a:pt x="3273338" y="2620802"/>
                  <a:pt x="2932910" y="2592888"/>
                  <a:pt x="2679309" y="2610501"/>
                </a:cubicBezTo>
                <a:cubicBezTo>
                  <a:pt x="2425708" y="2628114"/>
                  <a:pt x="2208223" y="2637980"/>
                  <a:pt x="1923606" y="2610501"/>
                </a:cubicBezTo>
                <a:cubicBezTo>
                  <a:pt x="1638989" y="2583022"/>
                  <a:pt x="1471587" y="2623618"/>
                  <a:pt x="1167904" y="2610501"/>
                </a:cubicBezTo>
                <a:cubicBezTo>
                  <a:pt x="864221" y="2597384"/>
                  <a:pt x="331702" y="2659115"/>
                  <a:pt x="0" y="2610501"/>
                </a:cubicBezTo>
                <a:cubicBezTo>
                  <a:pt x="-31417" y="2371538"/>
                  <a:pt x="19373" y="2254181"/>
                  <a:pt x="0" y="1931771"/>
                </a:cubicBezTo>
                <a:cubicBezTo>
                  <a:pt x="-19373" y="1609361"/>
                  <a:pt x="2035" y="1570694"/>
                  <a:pt x="0" y="1226935"/>
                </a:cubicBezTo>
                <a:cubicBezTo>
                  <a:pt x="-2035" y="883176"/>
                  <a:pt x="-2840" y="831424"/>
                  <a:pt x="0" y="574310"/>
                </a:cubicBezTo>
                <a:cubicBezTo>
                  <a:pt x="2840" y="317196"/>
                  <a:pt x="16568" y="139781"/>
                  <a:pt x="0" y="0"/>
                </a:cubicBezTo>
                <a:close/>
              </a:path>
              <a:path w="6870023" h="2610501" stroke="0" extrusionOk="0">
                <a:moveTo>
                  <a:pt x="0" y="0"/>
                </a:moveTo>
                <a:cubicBezTo>
                  <a:pt x="156609" y="25880"/>
                  <a:pt x="457273" y="19074"/>
                  <a:pt x="687002" y="0"/>
                </a:cubicBezTo>
                <a:cubicBezTo>
                  <a:pt x="916731" y="-19074"/>
                  <a:pt x="1091933" y="-3408"/>
                  <a:pt x="1236604" y="0"/>
                </a:cubicBezTo>
                <a:cubicBezTo>
                  <a:pt x="1381275" y="3408"/>
                  <a:pt x="1773695" y="10931"/>
                  <a:pt x="1992307" y="0"/>
                </a:cubicBezTo>
                <a:cubicBezTo>
                  <a:pt x="2210919" y="-10931"/>
                  <a:pt x="2438767" y="-13297"/>
                  <a:pt x="2748009" y="0"/>
                </a:cubicBezTo>
                <a:cubicBezTo>
                  <a:pt x="3057251" y="13297"/>
                  <a:pt x="3288226" y="-59"/>
                  <a:pt x="3572412" y="0"/>
                </a:cubicBezTo>
                <a:cubicBezTo>
                  <a:pt x="3856598" y="59"/>
                  <a:pt x="3891611" y="-3157"/>
                  <a:pt x="4122014" y="0"/>
                </a:cubicBezTo>
                <a:cubicBezTo>
                  <a:pt x="4352417" y="3157"/>
                  <a:pt x="4586951" y="-6776"/>
                  <a:pt x="4740316" y="0"/>
                </a:cubicBezTo>
                <a:cubicBezTo>
                  <a:pt x="4893681" y="6776"/>
                  <a:pt x="5142086" y="23942"/>
                  <a:pt x="5496018" y="0"/>
                </a:cubicBezTo>
                <a:cubicBezTo>
                  <a:pt x="5849950" y="-23942"/>
                  <a:pt x="5881982" y="-23435"/>
                  <a:pt x="6183021" y="0"/>
                </a:cubicBezTo>
                <a:cubicBezTo>
                  <a:pt x="6484060" y="23435"/>
                  <a:pt x="6604341" y="-20196"/>
                  <a:pt x="6870023" y="0"/>
                </a:cubicBezTo>
                <a:cubicBezTo>
                  <a:pt x="6878983" y="196518"/>
                  <a:pt x="6838748" y="518165"/>
                  <a:pt x="6870023" y="678730"/>
                </a:cubicBezTo>
                <a:cubicBezTo>
                  <a:pt x="6901299" y="839295"/>
                  <a:pt x="6841084" y="987252"/>
                  <a:pt x="6870023" y="1279145"/>
                </a:cubicBezTo>
                <a:cubicBezTo>
                  <a:pt x="6898962" y="1571038"/>
                  <a:pt x="6851436" y="1767347"/>
                  <a:pt x="6870023" y="1931771"/>
                </a:cubicBezTo>
                <a:cubicBezTo>
                  <a:pt x="6888610" y="2096195"/>
                  <a:pt x="6895712" y="2408015"/>
                  <a:pt x="6870023" y="2610501"/>
                </a:cubicBezTo>
                <a:cubicBezTo>
                  <a:pt x="6672360" y="2628355"/>
                  <a:pt x="6501498" y="2609406"/>
                  <a:pt x="6389121" y="2610501"/>
                </a:cubicBezTo>
                <a:cubicBezTo>
                  <a:pt x="6276744" y="2611596"/>
                  <a:pt x="5834082" y="2645175"/>
                  <a:pt x="5633419" y="2610501"/>
                </a:cubicBezTo>
                <a:cubicBezTo>
                  <a:pt x="5432756" y="2575827"/>
                  <a:pt x="5348752" y="2631732"/>
                  <a:pt x="5083817" y="2610501"/>
                </a:cubicBezTo>
                <a:cubicBezTo>
                  <a:pt x="4818882" y="2589270"/>
                  <a:pt x="4651308" y="2603015"/>
                  <a:pt x="4328114" y="2610501"/>
                </a:cubicBezTo>
                <a:cubicBezTo>
                  <a:pt x="4004920" y="2617987"/>
                  <a:pt x="3794291" y="2624883"/>
                  <a:pt x="3641112" y="2610501"/>
                </a:cubicBezTo>
                <a:cubicBezTo>
                  <a:pt x="3487933" y="2596119"/>
                  <a:pt x="3382067" y="2633032"/>
                  <a:pt x="3160211" y="2610501"/>
                </a:cubicBezTo>
                <a:cubicBezTo>
                  <a:pt x="2938355" y="2587970"/>
                  <a:pt x="2784889" y="2591202"/>
                  <a:pt x="2679309" y="2610501"/>
                </a:cubicBezTo>
                <a:cubicBezTo>
                  <a:pt x="2573729" y="2629800"/>
                  <a:pt x="2378621" y="2612819"/>
                  <a:pt x="2198407" y="2610501"/>
                </a:cubicBezTo>
                <a:cubicBezTo>
                  <a:pt x="2018193" y="2608183"/>
                  <a:pt x="1870179" y="2620346"/>
                  <a:pt x="1580105" y="2610501"/>
                </a:cubicBezTo>
                <a:cubicBezTo>
                  <a:pt x="1290031" y="2600656"/>
                  <a:pt x="1139050" y="2630032"/>
                  <a:pt x="824403" y="2610501"/>
                </a:cubicBezTo>
                <a:cubicBezTo>
                  <a:pt x="509756" y="2590970"/>
                  <a:pt x="259819" y="2593224"/>
                  <a:pt x="0" y="2610501"/>
                </a:cubicBezTo>
                <a:cubicBezTo>
                  <a:pt x="32378" y="2424884"/>
                  <a:pt x="23799" y="2251017"/>
                  <a:pt x="0" y="1905666"/>
                </a:cubicBezTo>
                <a:cubicBezTo>
                  <a:pt x="-23799" y="1560316"/>
                  <a:pt x="31014" y="1500331"/>
                  <a:pt x="0" y="1279145"/>
                </a:cubicBezTo>
                <a:cubicBezTo>
                  <a:pt x="-31014" y="1057959"/>
                  <a:pt x="1547" y="834453"/>
                  <a:pt x="0" y="626520"/>
                </a:cubicBezTo>
                <a:cubicBezTo>
                  <a:pt x="-1547" y="418587"/>
                  <a:pt x="-3109" y="233466"/>
                  <a:pt x="0" y="0"/>
                </a:cubicBezTo>
                <a:close/>
              </a:path>
            </a:pathLst>
          </a:custGeom>
          <a:ln w="63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28118529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7A0A9FCF-02FC-104C-EBDF-31F4F25AF1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663" y="50800"/>
            <a:ext cx="6430962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NFA⟹DFA(</a:t>
            </a:r>
            <a:r>
              <a:rPr lang="zh-CN" altLang="en-US" spc="-5" dirty="0">
                <a:solidFill>
                  <a:schemeClr val="bg1"/>
                </a:solidFill>
              </a:rPr>
              <a:t>子集构造法</a:t>
            </a:r>
            <a:r>
              <a:rPr lang="en-US" altLang="zh-CN" spc="-5" dirty="0">
                <a:solidFill>
                  <a:schemeClr val="bg1"/>
                </a:solidFill>
              </a:rPr>
              <a:t>)</a:t>
            </a:r>
            <a:endParaRPr spc="-10" dirty="0">
              <a:solidFill>
                <a:schemeClr val="bg1"/>
              </a:solidFill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8763000" y="6566951"/>
            <a:ext cx="26670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52</a:t>
            </a:r>
          </a:p>
        </p:txBody>
      </p:sp>
      <p:pic>
        <p:nvPicPr>
          <p:cNvPr id="7" name="图片 6" descr="\documentclass[a4paper, 12pt]{extarticle}&#10;\usepackage{amsmath}&#10;\pagestyle{empty}&#10;\usepackage{enumitem}&#10;\usepackage[dvipsnames]{xcolor}&#10;\usepackage{geometry}&#10;\usepackage{diagbox}&#10;\geometry{a4paper,scale=0.7}&#10;&#10;\usepackage{xeCJK}&#10;\setCJKmainfont{SimSun}[BoldFont=Microsoft YaHei]&#10;%\setCJKmainfont{Microsoft YaHei}&#10;&#10;\usepackage{shadowtext}&#10;%\usepackage{makecell}&#10;\usepackage{algorithm}&#10;\usepackage{algorithmic}&#10;&#10;\begin{document}&#10;\noindent&#10;\renewcommand{\arraystretch}{1.4}&#10;&#10;$$&#10;\begin{tabular}{l|l}&#10;\hline\hline $\quad$\textbf{操作}  &amp; ${\qquad\qquad\qquad\qquad\qquad\qquad\qquad}$\textbf{描述} \\&#10;\hline{\color{blue}$\epsilon$-closure $(s)$} &amp; 能够从NFA的状态\textcolor[rgb]{0.50,0.00,0.00}{$s$}开始，\textcolor[rgb]{0.50,0.00,0.00}{只通过$\epsilon$转换}到达的NFA状态集合 \\&#10;\hline{\color{blue}$\epsilon$-closure $(T)$} &amp; 能够从\textcolor[rgb]{0.50,0.00,0.00}{$T$}中的某个NFA状态$s$开始，\textcolor[rgb]{0.50,0.00,0.00}{只通过$\epsilon$转换}到达的NFA\\&#10;&amp;状态集合,  即$\bigcup_{s \in T} \epsilon$-closure $(s)$ \\&#10;\hline{\color{blue} move $(T, a)$} &amp; 能够从\textcolor[rgb]{0.50,0.00,0.00}{$T$}中的某个NFA状态$s$出发，\textcolor[rgb]{0.50,0.00,0.00}{通过标号为$a$的转换}到达 \\&#10;&amp; 的NFA状态集合 \\&#10;\hline&#10;\end{tabular}&#10;$$&#10;&#10;&#10;\end{document} " title="IguanaTex Bitmap Display">
            <a:extLst>
              <a:ext uri="{FF2B5EF4-FFF2-40B4-BE49-F238E27FC236}">
                <a16:creationId xmlns:a16="http://schemas.microsoft.com/office/drawing/2014/main" id="{4D8722E0-D259-C689-ED8E-8C4CD99A535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53" y="1524003"/>
            <a:ext cx="7880947" cy="2348064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6CBA62AF-57EB-477C-6A3C-A85E17666408}"/>
              </a:ext>
            </a:extLst>
          </p:cNvPr>
          <p:cNvSpPr txBox="1"/>
          <p:nvPr/>
        </p:nvSpPr>
        <p:spPr>
          <a:xfrm>
            <a:off x="438568" y="814129"/>
            <a:ext cx="4977494" cy="533416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94666" indent="-457200">
              <a:lnSpc>
                <a:spcPts val="36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85775" algn="l"/>
                <a:tab pos="486409" algn="l"/>
              </a:tabLst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算法用到的三个函数</a:t>
            </a:r>
            <a:endParaRPr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298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061" y="50800"/>
            <a:ext cx="897575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为什么要设立独立的词法分析器？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050D549F-C42D-6EB0-B291-030541B64DA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7</a:t>
            </a:fld>
            <a:endParaRPr lang="en-US" altLang="zh-CN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68FD535-21F5-9713-B6B5-C2493CED4A6D}"/>
              </a:ext>
            </a:extLst>
          </p:cNvPr>
          <p:cNvSpPr txBox="1"/>
          <p:nvPr/>
        </p:nvSpPr>
        <p:spPr>
          <a:xfrm>
            <a:off x="464440" y="951735"/>
            <a:ext cx="7924800" cy="2498953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469266" indent="-457200">
              <a:lnSpc>
                <a:spcPct val="150000"/>
              </a:lnSpc>
              <a:spcBef>
                <a:spcPts val="459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简化</a:t>
            </a:r>
            <a:r>
              <a:rPr lang="zh-CN" altLang="en-US" sz="28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编译器的设计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Palatino Linotype"/>
            </a:endParaRPr>
          </a:p>
          <a:p>
            <a:pPr marL="901065" lvl="1" indent="-440055">
              <a:lnSpc>
                <a:spcPct val="150000"/>
              </a:lnSpc>
              <a:spcBef>
                <a:spcPts val="315"/>
              </a:spcBef>
              <a:buClr>
                <a:srgbClr val="808080"/>
              </a:buClr>
              <a:buSzPct val="64583"/>
              <a:buFont typeface=""/>
              <a:buChar char="–"/>
              <a:tabLst>
                <a:tab pos="901065" algn="l"/>
                <a:tab pos="901700" algn="l"/>
              </a:tabLst>
            </a:pPr>
            <a:r>
              <a:rPr lang="zh-CN" altLang="en-US" sz="20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 Linotype"/>
              </a:rPr>
              <a:t>词法分析器可以首先完成一些简单的处理工作</a:t>
            </a:r>
            <a:endParaRPr lang="en-US" altLang="zh-CN" sz="2000" spc="-5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Palatino Linotype"/>
            </a:endParaRPr>
          </a:p>
          <a:p>
            <a:pPr marL="469266" indent="-457200">
              <a:lnSpc>
                <a:spcPct val="150000"/>
              </a:lnSpc>
              <a:spcBef>
                <a:spcPts val="30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提高编译器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效率</a:t>
            </a:r>
            <a:endParaRPr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仿宋"/>
            </a:endParaRPr>
          </a:p>
          <a:p>
            <a:pPr marL="469266" indent="-457200">
              <a:lnSpc>
                <a:spcPct val="150000"/>
              </a:lnSpc>
              <a:spcBef>
                <a:spcPts val="30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Palatino Linotype"/>
              </a:rPr>
              <a:t>增强编译器的可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 Linotype"/>
              </a:rPr>
              <a:t>移植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Palatino Linotype"/>
              </a:rPr>
              <a:t>性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1649424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52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8568" y="814129"/>
            <a:ext cx="2500575" cy="533416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94666" indent="-457200">
              <a:lnSpc>
                <a:spcPts val="36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85775" algn="l"/>
                <a:tab pos="4864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算法</a:t>
            </a:r>
            <a:endParaRPr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7A0A9FCF-02FC-104C-EBDF-31F4F25AF1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663" y="50800"/>
            <a:ext cx="6430962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NFA⟹DFA(</a:t>
            </a:r>
            <a:r>
              <a:rPr lang="zh-CN" altLang="en-US" spc="-5" dirty="0">
                <a:solidFill>
                  <a:schemeClr val="bg1"/>
                </a:solidFill>
              </a:rPr>
              <a:t>子集构造法</a:t>
            </a:r>
            <a:r>
              <a:rPr lang="en-US" altLang="zh-CN" spc="-5" dirty="0">
                <a:solidFill>
                  <a:schemeClr val="bg1"/>
                </a:solidFill>
              </a:rPr>
              <a:t>)</a:t>
            </a:r>
            <a:endParaRPr spc="-10" dirty="0">
              <a:solidFill>
                <a:schemeClr val="bg1"/>
              </a:solidFill>
              <a:cs typeface="Palatino Linotype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27A0786-41B2-0BA5-A35A-D0D788ABB3D2}"/>
              </a:ext>
            </a:extLst>
          </p:cNvPr>
          <p:cNvGrpSpPr/>
          <p:nvPr/>
        </p:nvGrpSpPr>
        <p:grpSpPr>
          <a:xfrm>
            <a:off x="824163" y="1661794"/>
            <a:ext cx="7495674" cy="4224595"/>
            <a:chOff x="824163" y="1352490"/>
            <a:chExt cx="7495674" cy="4224595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BC0747E-2EEB-87E4-ABB8-2BAD2320216C}"/>
                </a:ext>
              </a:extLst>
            </p:cNvPr>
            <p:cNvSpPr txBox="1"/>
            <p:nvPr/>
          </p:nvSpPr>
          <p:spPr>
            <a:xfrm>
              <a:off x="824163" y="1352490"/>
              <a:ext cx="441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Linux Libertine G" panose="02000503000000000000" pitchFamily="2" charset="0"/>
                  <a:ea typeface="Linux Libertine G" panose="02000503000000000000" pitchFamily="2" charset="0"/>
                  <a:cs typeface="Linux Libertine G" panose="02000503000000000000" pitchFamily="2" charset="0"/>
                </a:rPr>
                <a:t>Algorithm</a:t>
              </a:r>
              <a:r>
                <a:rPr lang="en-US" altLang="zh-CN" sz="2000" dirty="0">
                  <a:solidFill>
                    <a:srgbClr val="0000FF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  <a:cs typeface="Linux Libertine G" panose="02000503000000000000" pitchFamily="2" charset="0"/>
                </a:rPr>
                <a:t>: Subset construction</a:t>
              </a:r>
              <a:endParaRPr lang="zh-CN" altLang="en-US" sz="2000" dirty="0">
                <a:solidFill>
                  <a:srgbClr val="0000FF"/>
                </a:solidFill>
                <a:latin typeface="Linux Libertine G" panose="02000503000000000000" pitchFamily="2" charset="0"/>
                <a:cs typeface="Linux Libertine G" panose="02000503000000000000" pitchFamily="2" charset="0"/>
              </a:endParaRPr>
            </a:p>
          </p:txBody>
        </p:sp>
        <p:pic>
          <p:nvPicPr>
            <p:cNvPr id="10" name="图片 9" descr="\documentclass[a4paper, 12pt]{extarticle}&#10;\usepackage{amsmath}&#10;\pagestyle{empty}&#10;\usepackage{enumitem}&#10;\usepackage[dvipsnames]{xcolor}&#10;\usepackage{geometry}&#10;\geometry{a4paper,scale=0.6}&#10;&#10;\usepackage{xeCJK}&#10;\setCJKmainfont{SimSun}[BoldFont=Microsoft YaHei]&#10;&#10;\usepackage{shadowtext}&#10;&#10;\usepackage{algorithm}&#10;\usepackage{algorithmic}&#10;&#10;\begin{document}&#10;&#10;\begin{algorithm}&#10;    %\caption{Example Pseudocode}&#10;\begin{algorithmic}[1]&#10;\STATE \hspace{0cm}     \textbf{输入}：NFA $N$&#10;\STATE \hspace{0cm}     \textbf{输出}：接受同样语言的DFA $D$&#10;\vspace{0.2cm}&#10;\STATE \hspace{0cm}     一开始， $\epsilon$-$closure(s_0)$是$Dstates$中的唯一状态，且它未加标记；&#10;\STATE \hspace{0cm}     \textbf{while} （在$Dstates$中有一个未标记状态$T$ ）$\{$&#10;\STATE \hspace{1cm}         给$T$加上标记；&#10;\STATE \hspace{1cm}         \textbf{for}（每个输入符号$a$）$\{$&#10;\STATE \hspace{2cm}               $U = \epsilon$-$closure(move(T, a)$);&#10;\STATE \hspace{2cm}               \textbf{if} ( $U$不在$Dstates$中)&#10;\STATE \hspace{3cm}                     将$U$加入到$Dstates$中，且不加标记；&#10;\STATE \hspace{2cm}               $Dtran[T, a]=U$;&#10;\STATE \hspace{1cm}         $\}$;&#10;\STATE \hspace{0cm}     $\}$&#10;&#10;&#10;\end{algorithmic}&#10;\end{algorithm}&#10;&#10;\end{document} " title="IguanaTex Bitmap Display">
              <a:extLst>
                <a:ext uri="{FF2B5EF4-FFF2-40B4-BE49-F238E27FC236}">
                  <a16:creationId xmlns:a16="http://schemas.microsoft.com/office/drawing/2014/main" id="{F4965ADE-D122-1859-BC35-CB02D30F451D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056" y="1752600"/>
              <a:ext cx="7378781" cy="3824485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对话气泡: 圆角矩形 11">
                <a:extLst>
                  <a:ext uri="{FF2B5EF4-FFF2-40B4-BE49-F238E27FC236}">
                    <a16:creationId xmlns:a16="http://schemas.microsoft.com/office/drawing/2014/main" id="{4A2BB316-8508-F3FA-274B-2B73AC443689}"/>
                  </a:ext>
                </a:extLst>
              </p:cNvPr>
              <p:cNvSpPr/>
              <p:nvPr/>
            </p:nvSpPr>
            <p:spPr>
              <a:xfrm rot="10800000" flipV="1">
                <a:off x="5193005" y="1480849"/>
                <a:ext cx="1510719" cy="381000"/>
              </a:xfrm>
              <a:prstGeom prst="wedgeRoundRectCallout">
                <a:avLst>
                  <a:gd name="adj1" fmla="val 72540"/>
                  <a:gd name="adj2" fmla="val 309831"/>
                  <a:gd name="adj3" fmla="val 16667"/>
                </a:avLst>
              </a:prstGeom>
              <a:solidFill>
                <a:srgbClr val="FFC000">
                  <a:alpha val="22000"/>
                </a:srgb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17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1700" dirty="0">
                    <a:solidFill>
                      <a:sysClr val="windowText" lastClr="000000"/>
                    </a:solidFill>
                  </a:rPr>
                  <a:t>的状态集合</a:t>
                </a:r>
              </a:p>
            </p:txBody>
          </p:sp>
        </mc:Choice>
        <mc:Fallback xmlns="">
          <p:sp>
            <p:nvSpPr>
              <p:cNvPr id="12" name="对话气泡: 圆角矩形 11">
                <a:extLst>
                  <a:ext uri="{FF2B5EF4-FFF2-40B4-BE49-F238E27FC236}">
                    <a16:creationId xmlns:a16="http://schemas.microsoft.com/office/drawing/2014/main" id="{4A2BB316-8508-F3FA-274B-2B73AC4436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5193005" y="1480849"/>
                <a:ext cx="1510719" cy="381000"/>
              </a:xfrm>
              <a:prstGeom prst="wedgeRoundRectCallout">
                <a:avLst>
                  <a:gd name="adj1" fmla="val 72540"/>
                  <a:gd name="adj2" fmla="val 309831"/>
                  <a:gd name="adj3" fmla="val 16667"/>
                </a:avLst>
              </a:prstGeom>
              <a:blipFill>
                <a:blip r:embed="rId5"/>
                <a:stretch>
                  <a:fillRect t="-439"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对话气泡: 圆角矩形 12">
                <a:extLst>
                  <a:ext uri="{FF2B5EF4-FFF2-40B4-BE49-F238E27FC236}">
                    <a16:creationId xmlns:a16="http://schemas.microsoft.com/office/drawing/2014/main" id="{A906E13B-BB86-4466-D334-48C1C59159F4}"/>
                  </a:ext>
                </a:extLst>
              </p:cNvPr>
              <p:cNvSpPr/>
              <p:nvPr/>
            </p:nvSpPr>
            <p:spPr>
              <a:xfrm rot="10800000" flipV="1">
                <a:off x="2438400" y="6095999"/>
                <a:ext cx="1510719" cy="381000"/>
              </a:xfrm>
              <a:prstGeom prst="wedgeRoundRectCallout">
                <a:avLst>
                  <a:gd name="adj1" fmla="val 12013"/>
                  <a:gd name="adj2" fmla="val -293327"/>
                  <a:gd name="adj3" fmla="val 16667"/>
                </a:avLst>
              </a:prstGeom>
              <a:solidFill>
                <a:srgbClr val="FFC000">
                  <a:alpha val="22000"/>
                </a:srgb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17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1700" dirty="0">
                    <a:solidFill>
                      <a:sysClr val="windowText" lastClr="000000"/>
                    </a:solidFill>
                  </a:rPr>
                  <a:t>的转换函数</a:t>
                </a:r>
              </a:p>
            </p:txBody>
          </p:sp>
        </mc:Choice>
        <mc:Fallback xmlns="">
          <p:sp>
            <p:nvSpPr>
              <p:cNvPr id="13" name="对话气泡: 圆角矩形 12">
                <a:extLst>
                  <a:ext uri="{FF2B5EF4-FFF2-40B4-BE49-F238E27FC236}">
                    <a16:creationId xmlns:a16="http://schemas.microsoft.com/office/drawing/2014/main" id="{A906E13B-BB86-4466-D334-48C1C59159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2438400" y="6095999"/>
                <a:ext cx="1510719" cy="381000"/>
              </a:xfrm>
              <a:prstGeom prst="wedgeRoundRectCallout">
                <a:avLst>
                  <a:gd name="adj1" fmla="val 12013"/>
                  <a:gd name="adj2" fmla="val -293327"/>
                  <a:gd name="adj3" fmla="val 16667"/>
                </a:avLst>
              </a:prstGeom>
              <a:blipFill>
                <a:blip r:embed="rId6"/>
                <a:stretch>
                  <a:fillRect b="-3226"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44330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0147C660-CF8A-85AB-2A24-D8A19E787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545" y="1014532"/>
            <a:ext cx="7424509" cy="2821197"/>
          </a:xfrm>
          <a:custGeom>
            <a:avLst/>
            <a:gdLst>
              <a:gd name="connsiteX0" fmla="*/ 0 w 7424509"/>
              <a:gd name="connsiteY0" fmla="*/ 0 h 2821197"/>
              <a:gd name="connsiteX1" fmla="*/ 526465 w 7424509"/>
              <a:gd name="connsiteY1" fmla="*/ 0 h 2821197"/>
              <a:gd name="connsiteX2" fmla="*/ 978685 w 7424509"/>
              <a:gd name="connsiteY2" fmla="*/ 0 h 2821197"/>
              <a:gd name="connsiteX3" fmla="*/ 1653641 w 7424509"/>
              <a:gd name="connsiteY3" fmla="*/ 0 h 2821197"/>
              <a:gd name="connsiteX4" fmla="*/ 2402841 w 7424509"/>
              <a:gd name="connsiteY4" fmla="*/ 0 h 2821197"/>
              <a:gd name="connsiteX5" fmla="*/ 3226287 w 7424509"/>
              <a:gd name="connsiteY5" fmla="*/ 0 h 2821197"/>
              <a:gd name="connsiteX6" fmla="*/ 3752752 w 7424509"/>
              <a:gd name="connsiteY6" fmla="*/ 0 h 2821197"/>
              <a:gd name="connsiteX7" fmla="*/ 4576197 w 7424509"/>
              <a:gd name="connsiteY7" fmla="*/ 0 h 2821197"/>
              <a:gd name="connsiteX8" fmla="*/ 5102663 w 7424509"/>
              <a:gd name="connsiteY8" fmla="*/ 0 h 2821197"/>
              <a:gd name="connsiteX9" fmla="*/ 5703373 w 7424509"/>
              <a:gd name="connsiteY9" fmla="*/ 0 h 2821197"/>
              <a:gd name="connsiteX10" fmla="*/ 6452573 w 7424509"/>
              <a:gd name="connsiteY10" fmla="*/ 0 h 2821197"/>
              <a:gd name="connsiteX11" fmla="*/ 7424509 w 7424509"/>
              <a:gd name="connsiteY11" fmla="*/ 0 h 2821197"/>
              <a:gd name="connsiteX12" fmla="*/ 7424509 w 7424509"/>
              <a:gd name="connsiteY12" fmla="*/ 620663 h 2821197"/>
              <a:gd name="connsiteX13" fmla="*/ 7424509 w 7424509"/>
              <a:gd name="connsiteY13" fmla="*/ 1100267 h 2821197"/>
              <a:gd name="connsiteX14" fmla="*/ 7424509 w 7424509"/>
              <a:gd name="connsiteY14" fmla="*/ 1579870 h 2821197"/>
              <a:gd name="connsiteX15" fmla="*/ 7424509 w 7424509"/>
              <a:gd name="connsiteY15" fmla="*/ 2059474 h 2821197"/>
              <a:gd name="connsiteX16" fmla="*/ 7424509 w 7424509"/>
              <a:gd name="connsiteY16" fmla="*/ 2821197 h 2821197"/>
              <a:gd name="connsiteX17" fmla="*/ 6972289 w 7424509"/>
              <a:gd name="connsiteY17" fmla="*/ 2821197 h 2821197"/>
              <a:gd name="connsiteX18" fmla="*/ 6297334 w 7424509"/>
              <a:gd name="connsiteY18" fmla="*/ 2821197 h 2821197"/>
              <a:gd name="connsiteX19" fmla="*/ 5473888 w 7424509"/>
              <a:gd name="connsiteY19" fmla="*/ 2821197 h 2821197"/>
              <a:gd name="connsiteX20" fmla="*/ 4650442 w 7424509"/>
              <a:gd name="connsiteY20" fmla="*/ 2821197 h 2821197"/>
              <a:gd name="connsiteX21" fmla="*/ 3975487 w 7424509"/>
              <a:gd name="connsiteY21" fmla="*/ 2821197 h 2821197"/>
              <a:gd name="connsiteX22" fmla="*/ 3523267 w 7424509"/>
              <a:gd name="connsiteY22" fmla="*/ 2821197 h 2821197"/>
              <a:gd name="connsiteX23" fmla="*/ 2699821 w 7424509"/>
              <a:gd name="connsiteY23" fmla="*/ 2821197 h 2821197"/>
              <a:gd name="connsiteX24" fmla="*/ 2024866 w 7424509"/>
              <a:gd name="connsiteY24" fmla="*/ 2821197 h 2821197"/>
              <a:gd name="connsiteX25" fmla="*/ 1424156 w 7424509"/>
              <a:gd name="connsiteY25" fmla="*/ 2821197 h 2821197"/>
              <a:gd name="connsiteX26" fmla="*/ 971936 w 7424509"/>
              <a:gd name="connsiteY26" fmla="*/ 2821197 h 2821197"/>
              <a:gd name="connsiteX27" fmla="*/ 0 w 7424509"/>
              <a:gd name="connsiteY27" fmla="*/ 2821197 h 2821197"/>
              <a:gd name="connsiteX28" fmla="*/ 0 w 7424509"/>
              <a:gd name="connsiteY28" fmla="*/ 2228746 h 2821197"/>
              <a:gd name="connsiteX29" fmla="*/ 0 w 7424509"/>
              <a:gd name="connsiteY29" fmla="*/ 1608082 h 2821197"/>
              <a:gd name="connsiteX30" fmla="*/ 0 w 7424509"/>
              <a:gd name="connsiteY30" fmla="*/ 1128479 h 2821197"/>
              <a:gd name="connsiteX31" fmla="*/ 0 w 7424509"/>
              <a:gd name="connsiteY31" fmla="*/ 592451 h 2821197"/>
              <a:gd name="connsiteX32" fmla="*/ 0 w 7424509"/>
              <a:gd name="connsiteY32" fmla="*/ 0 h 2821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424509" h="2821197" fill="none" extrusionOk="0">
                <a:moveTo>
                  <a:pt x="0" y="0"/>
                </a:moveTo>
                <a:cubicBezTo>
                  <a:pt x="254300" y="5533"/>
                  <a:pt x="420962" y="7054"/>
                  <a:pt x="526465" y="0"/>
                </a:cubicBezTo>
                <a:cubicBezTo>
                  <a:pt x="631969" y="-7054"/>
                  <a:pt x="847812" y="9850"/>
                  <a:pt x="978685" y="0"/>
                </a:cubicBezTo>
                <a:cubicBezTo>
                  <a:pt x="1109558" y="-9850"/>
                  <a:pt x="1365685" y="-1318"/>
                  <a:pt x="1653641" y="0"/>
                </a:cubicBezTo>
                <a:cubicBezTo>
                  <a:pt x="1941597" y="1318"/>
                  <a:pt x="2051514" y="-11036"/>
                  <a:pt x="2402841" y="0"/>
                </a:cubicBezTo>
                <a:cubicBezTo>
                  <a:pt x="2754168" y="11036"/>
                  <a:pt x="2977153" y="-3025"/>
                  <a:pt x="3226287" y="0"/>
                </a:cubicBezTo>
                <a:cubicBezTo>
                  <a:pt x="3475421" y="3025"/>
                  <a:pt x="3622883" y="21206"/>
                  <a:pt x="3752752" y="0"/>
                </a:cubicBezTo>
                <a:cubicBezTo>
                  <a:pt x="3882621" y="-21206"/>
                  <a:pt x="4196895" y="-39191"/>
                  <a:pt x="4576197" y="0"/>
                </a:cubicBezTo>
                <a:cubicBezTo>
                  <a:pt x="4955499" y="39191"/>
                  <a:pt x="4990705" y="15115"/>
                  <a:pt x="5102663" y="0"/>
                </a:cubicBezTo>
                <a:cubicBezTo>
                  <a:pt x="5214621" y="-15115"/>
                  <a:pt x="5492525" y="19837"/>
                  <a:pt x="5703373" y="0"/>
                </a:cubicBezTo>
                <a:cubicBezTo>
                  <a:pt x="5914221" y="-19837"/>
                  <a:pt x="6208415" y="3595"/>
                  <a:pt x="6452573" y="0"/>
                </a:cubicBezTo>
                <a:cubicBezTo>
                  <a:pt x="6696731" y="-3595"/>
                  <a:pt x="7081964" y="-13640"/>
                  <a:pt x="7424509" y="0"/>
                </a:cubicBezTo>
                <a:cubicBezTo>
                  <a:pt x="7402760" y="257042"/>
                  <a:pt x="7414704" y="324689"/>
                  <a:pt x="7424509" y="620663"/>
                </a:cubicBezTo>
                <a:cubicBezTo>
                  <a:pt x="7434314" y="916637"/>
                  <a:pt x="7444566" y="886195"/>
                  <a:pt x="7424509" y="1100267"/>
                </a:cubicBezTo>
                <a:cubicBezTo>
                  <a:pt x="7404452" y="1314339"/>
                  <a:pt x="7401459" y="1453325"/>
                  <a:pt x="7424509" y="1579870"/>
                </a:cubicBezTo>
                <a:cubicBezTo>
                  <a:pt x="7447559" y="1706415"/>
                  <a:pt x="7414790" y="1892505"/>
                  <a:pt x="7424509" y="2059474"/>
                </a:cubicBezTo>
                <a:cubicBezTo>
                  <a:pt x="7434228" y="2226443"/>
                  <a:pt x="7420984" y="2637095"/>
                  <a:pt x="7424509" y="2821197"/>
                </a:cubicBezTo>
                <a:cubicBezTo>
                  <a:pt x="7251600" y="2819612"/>
                  <a:pt x="7185588" y="2821524"/>
                  <a:pt x="6972289" y="2821197"/>
                </a:cubicBezTo>
                <a:cubicBezTo>
                  <a:pt x="6758990" y="2820870"/>
                  <a:pt x="6502488" y="2838026"/>
                  <a:pt x="6297334" y="2821197"/>
                </a:cubicBezTo>
                <a:cubicBezTo>
                  <a:pt x="6092180" y="2804368"/>
                  <a:pt x="5764440" y="2841046"/>
                  <a:pt x="5473888" y="2821197"/>
                </a:cubicBezTo>
                <a:cubicBezTo>
                  <a:pt x="5183336" y="2801348"/>
                  <a:pt x="4843017" y="2780283"/>
                  <a:pt x="4650442" y="2821197"/>
                </a:cubicBezTo>
                <a:cubicBezTo>
                  <a:pt x="4457867" y="2862111"/>
                  <a:pt x="4134106" y="2809847"/>
                  <a:pt x="3975487" y="2821197"/>
                </a:cubicBezTo>
                <a:cubicBezTo>
                  <a:pt x="3816868" y="2832547"/>
                  <a:pt x="3679903" y="2811864"/>
                  <a:pt x="3523267" y="2821197"/>
                </a:cubicBezTo>
                <a:cubicBezTo>
                  <a:pt x="3366631" y="2830530"/>
                  <a:pt x="3094719" y="2785816"/>
                  <a:pt x="2699821" y="2821197"/>
                </a:cubicBezTo>
                <a:cubicBezTo>
                  <a:pt x="2304923" y="2856578"/>
                  <a:pt x="2223232" y="2832239"/>
                  <a:pt x="2024866" y="2821197"/>
                </a:cubicBezTo>
                <a:cubicBezTo>
                  <a:pt x="1826501" y="2810155"/>
                  <a:pt x="1586655" y="2798590"/>
                  <a:pt x="1424156" y="2821197"/>
                </a:cubicBezTo>
                <a:cubicBezTo>
                  <a:pt x="1261657" y="2843805"/>
                  <a:pt x="1140176" y="2808066"/>
                  <a:pt x="971936" y="2821197"/>
                </a:cubicBezTo>
                <a:cubicBezTo>
                  <a:pt x="803696" y="2834328"/>
                  <a:pt x="226679" y="2854059"/>
                  <a:pt x="0" y="2821197"/>
                </a:cubicBezTo>
                <a:cubicBezTo>
                  <a:pt x="6728" y="2629077"/>
                  <a:pt x="12079" y="2351551"/>
                  <a:pt x="0" y="2228746"/>
                </a:cubicBezTo>
                <a:cubicBezTo>
                  <a:pt x="-12079" y="2105941"/>
                  <a:pt x="-18024" y="1826351"/>
                  <a:pt x="0" y="1608082"/>
                </a:cubicBezTo>
                <a:cubicBezTo>
                  <a:pt x="18024" y="1389813"/>
                  <a:pt x="-17091" y="1252804"/>
                  <a:pt x="0" y="1128479"/>
                </a:cubicBezTo>
                <a:cubicBezTo>
                  <a:pt x="17091" y="1004154"/>
                  <a:pt x="25844" y="814096"/>
                  <a:pt x="0" y="592451"/>
                </a:cubicBezTo>
                <a:cubicBezTo>
                  <a:pt x="-25844" y="370806"/>
                  <a:pt x="2092" y="257936"/>
                  <a:pt x="0" y="0"/>
                </a:cubicBezTo>
                <a:close/>
              </a:path>
              <a:path w="7424509" h="2821197" stroke="0" extrusionOk="0">
                <a:moveTo>
                  <a:pt x="0" y="0"/>
                </a:moveTo>
                <a:cubicBezTo>
                  <a:pt x="196930" y="29091"/>
                  <a:pt x="388384" y="12346"/>
                  <a:pt x="600710" y="0"/>
                </a:cubicBezTo>
                <a:cubicBezTo>
                  <a:pt x="813036" y="-12346"/>
                  <a:pt x="913351" y="-20773"/>
                  <a:pt x="1127175" y="0"/>
                </a:cubicBezTo>
                <a:cubicBezTo>
                  <a:pt x="1340999" y="20773"/>
                  <a:pt x="1371840" y="-402"/>
                  <a:pt x="1579396" y="0"/>
                </a:cubicBezTo>
                <a:cubicBezTo>
                  <a:pt x="1786952" y="402"/>
                  <a:pt x="1930298" y="20645"/>
                  <a:pt x="2105861" y="0"/>
                </a:cubicBezTo>
                <a:cubicBezTo>
                  <a:pt x="2281424" y="-20645"/>
                  <a:pt x="2680051" y="8071"/>
                  <a:pt x="2855061" y="0"/>
                </a:cubicBezTo>
                <a:cubicBezTo>
                  <a:pt x="3030071" y="-8071"/>
                  <a:pt x="3264486" y="11878"/>
                  <a:pt x="3530017" y="0"/>
                </a:cubicBezTo>
                <a:cubicBezTo>
                  <a:pt x="3795548" y="-11878"/>
                  <a:pt x="3884139" y="-22240"/>
                  <a:pt x="3982237" y="0"/>
                </a:cubicBezTo>
                <a:cubicBezTo>
                  <a:pt x="4080335" y="22240"/>
                  <a:pt x="4276291" y="-12156"/>
                  <a:pt x="4434457" y="0"/>
                </a:cubicBezTo>
                <a:cubicBezTo>
                  <a:pt x="4592623" y="12156"/>
                  <a:pt x="4806957" y="-940"/>
                  <a:pt x="4960922" y="0"/>
                </a:cubicBezTo>
                <a:cubicBezTo>
                  <a:pt x="5114887" y="940"/>
                  <a:pt x="5460556" y="-35778"/>
                  <a:pt x="5784367" y="0"/>
                </a:cubicBezTo>
                <a:cubicBezTo>
                  <a:pt x="6108179" y="35778"/>
                  <a:pt x="6136371" y="-11323"/>
                  <a:pt x="6459323" y="0"/>
                </a:cubicBezTo>
                <a:cubicBezTo>
                  <a:pt x="6782275" y="11323"/>
                  <a:pt x="7108753" y="-12633"/>
                  <a:pt x="7424509" y="0"/>
                </a:cubicBezTo>
                <a:cubicBezTo>
                  <a:pt x="7447099" y="185488"/>
                  <a:pt x="7416910" y="292692"/>
                  <a:pt x="7424509" y="479603"/>
                </a:cubicBezTo>
                <a:cubicBezTo>
                  <a:pt x="7432108" y="666514"/>
                  <a:pt x="7412114" y="720557"/>
                  <a:pt x="7424509" y="959207"/>
                </a:cubicBezTo>
                <a:cubicBezTo>
                  <a:pt x="7436904" y="1197857"/>
                  <a:pt x="7429929" y="1281392"/>
                  <a:pt x="7424509" y="1551658"/>
                </a:cubicBezTo>
                <a:cubicBezTo>
                  <a:pt x="7419089" y="1821924"/>
                  <a:pt x="7412563" y="1904188"/>
                  <a:pt x="7424509" y="2059474"/>
                </a:cubicBezTo>
                <a:cubicBezTo>
                  <a:pt x="7436455" y="2214760"/>
                  <a:pt x="7436512" y="2627094"/>
                  <a:pt x="7424509" y="2821197"/>
                </a:cubicBezTo>
                <a:cubicBezTo>
                  <a:pt x="7285438" y="2837959"/>
                  <a:pt x="7191622" y="2815582"/>
                  <a:pt x="6972289" y="2821197"/>
                </a:cubicBezTo>
                <a:cubicBezTo>
                  <a:pt x="6752956" y="2826812"/>
                  <a:pt x="6610247" y="2803095"/>
                  <a:pt x="6445824" y="2821197"/>
                </a:cubicBezTo>
                <a:cubicBezTo>
                  <a:pt x="6281401" y="2839299"/>
                  <a:pt x="6050249" y="2796216"/>
                  <a:pt x="5845113" y="2821197"/>
                </a:cubicBezTo>
                <a:cubicBezTo>
                  <a:pt x="5639977" y="2846178"/>
                  <a:pt x="5563252" y="2808890"/>
                  <a:pt x="5318648" y="2821197"/>
                </a:cubicBezTo>
                <a:cubicBezTo>
                  <a:pt x="5074044" y="2833504"/>
                  <a:pt x="4695629" y="2799006"/>
                  <a:pt x="4495203" y="2821197"/>
                </a:cubicBezTo>
                <a:cubicBezTo>
                  <a:pt x="4294778" y="2843388"/>
                  <a:pt x="4046494" y="2842651"/>
                  <a:pt x="3894492" y="2821197"/>
                </a:cubicBezTo>
                <a:cubicBezTo>
                  <a:pt x="3742490" y="2799743"/>
                  <a:pt x="3494981" y="2800855"/>
                  <a:pt x="3293782" y="2821197"/>
                </a:cubicBezTo>
                <a:cubicBezTo>
                  <a:pt x="3092583" y="2841540"/>
                  <a:pt x="2898478" y="2838726"/>
                  <a:pt x="2767317" y="2821197"/>
                </a:cubicBezTo>
                <a:cubicBezTo>
                  <a:pt x="2636156" y="2803668"/>
                  <a:pt x="2438544" y="2812850"/>
                  <a:pt x="2315097" y="2821197"/>
                </a:cubicBezTo>
                <a:cubicBezTo>
                  <a:pt x="2191650" y="2829544"/>
                  <a:pt x="1901063" y="2800423"/>
                  <a:pt x="1788632" y="2821197"/>
                </a:cubicBezTo>
                <a:cubicBezTo>
                  <a:pt x="1676202" y="2841971"/>
                  <a:pt x="1511656" y="2823377"/>
                  <a:pt x="1262167" y="2821197"/>
                </a:cubicBezTo>
                <a:cubicBezTo>
                  <a:pt x="1012679" y="2819017"/>
                  <a:pt x="303803" y="2817718"/>
                  <a:pt x="0" y="2821197"/>
                </a:cubicBezTo>
                <a:cubicBezTo>
                  <a:pt x="-17339" y="2599577"/>
                  <a:pt x="3341" y="2458198"/>
                  <a:pt x="0" y="2285170"/>
                </a:cubicBezTo>
                <a:cubicBezTo>
                  <a:pt x="-3341" y="2112142"/>
                  <a:pt x="26715" y="1891414"/>
                  <a:pt x="0" y="1749142"/>
                </a:cubicBezTo>
                <a:cubicBezTo>
                  <a:pt x="-26715" y="1606870"/>
                  <a:pt x="4859" y="1447587"/>
                  <a:pt x="0" y="1184903"/>
                </a:cubicBezTo>
                <a:cubicBezTo>
                  <a:pt x="-4859" y="922219"/>
                  <a:pt x="13430" y="791892"/>
                  <a:pt x="0" y="592451"/>
                </a:cubicBezTo>
                <a:cubicBezTo>
                  <a:pt x="-13430" y="393010"/>
                  <a:pt x="-27526" y="235483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596660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52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6168" y="814129"/>
            <a:ext cx="1618832" cy="533416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94666" indent="-457200">
              <a:lnSpc>
                <a:spcPts val="36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85775" algn="l"/>
                <a:tab pos="486409" algn="l"/>
              </a:tabLst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例子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endParaRPr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7A0A9FCF-02FC-104C-EBDF-31F4F25AF1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663" y="50800"/>
            <a:ext cx="6430962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NFA⟹DFA(</a:t>
            </a:r>
            <a:r>
              <a:rPr lang="zh-CN" altLang="en-US" spc="-5" dirty="0">
                <a:solidFill>
                  <a:schemeClr val="bg1"/>
                </a:solidFill>
              </a:rPr>
              <a:t>子集构造法</a:t>
            </a:r>
            <a:r>
              <a:rPr lang="en-US" altLang="zh-CN" spc="-5" dirty="0">
                <a:solidFill>
                  <a:schemeClr val="bg1"/>
                </a:solidFill>
              </a:rPr>
              <a:t>)</a:t>
            </a:r>
            <a:endParaRPr spc="-10" dirty="0">
              <a:solidFill>
                <a:schemeClr val="bg1"/>
              </a:solidFill>
              <a:cs typeface="Palatino Linotype"/>
            </a:endParaRPr>
          </a:p>
        </p:txBody>
      </p:sp>
      <p:pic>
        <p:nvPicPr>
          <p:cNvPr id="22" name="图片 21" descr="\documentclass[a4paper, 12pt]{extarticle}&#10;\usepackage{amsmath}&#10;\pagestyle{empty}&#10;\usepackage{enumitem}&#10;\usepackage[dvipsnames]{xcolor}&#10;\usepackage{geometry}&#10;\usepackage{diagbox}&#10;\geometry{a4paper,scale=0.7}&#10;&#10;\usepackage{xeCJK}&#10;\setCJKmainfont{SimSun}[BoldFont=Microsoft YaHei]&#10;%\setCJKmainfont{Microsoft YaHei}&#10;&#10;\usepackage{shadowtext}&#10;%\usepackage{makecell}&#10;\usepackage{algorithm}&#10;\usepackage{algorithmic}&#10;&#10;\begin{document}&#10;\noindent&#10;\renewcommand{\arraystretch}{1.4}&#10;&#10;$$&#10;\begin{tabular}{c|l|l|l}&#10;\hline\hline \textbf{DFA} &amp; \textbf{$\qquad $NFA} &amp; $\qquad\quad a$ &amp; $\qquad\quad b$ \\&#10;\hline 0 &amp; $\{0,1,2,4, 7\}$ &amp; $\{1,2,3,4,6,7,8\}^1$ &amp; $\{1,2,4,5,6,7\}^2$ \\&#10;1 &amp; $\{1,2,3,4,6,7,8\}^1$&amp; $\{1,2,3,4,6,7,8\}^1$ &amp; $\{1,2,4,5,6,7,9\}^3$ \\&#10;2 &amp; $\{1,2,4,5,6,7\}^2$ &amp; $\{1,2,3,4,6,7,8\}^1$ &amp; $\{1,2,4,5,6,7\}^2$ \\&#10;3 &amp; $\{1,2,4,5,6,7,9\}^3$ &amp; $\{1,2,3,4,6,7,8\}^1$ &amp; $\{1,2,4,5,6,7,10\}^4$ \\&#10;4 &amp; $\{1,2,4,5,6,7,10\}^4 $ &amp; $\{1,2,3,4,6,7,8\}^1$ &amp; $\{1,2,4,5,6,7\}^2$\\&#10;\hline \end{tabular}&#10;$$&#10;&#10;&#10;\end{document} " title="IguanaTex Bitmap Display">
            <a:extLst>
              <a:ext uri="{FF2B5EF4-FFF2-40B4-BE49-F238E27FC236}">
                <a16:creationId xmlns:a16="http://schemas.microsoft.com/office/drawing/2014/main" id="{1B892C7A-FDE9-F1B4-6622-C8B6E6561B6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219679"/>
            <a:ext cx="6632522" cy="233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605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52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7A0A9FCF-02FC-104C-EBDF-31F4F25AF1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663" y="50800"/>
            <a:ext cx="6430962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NFA⟹DFA(</a:t>
            </a:r>
            <a:r>
              <a:rPr lang="zh-CN" altLang="en-US" spc="-5" dirty="0">
                <a:solidFill>
                  <a:schemeClr val="bg1"/>
                </a:solidFill>
              </a:rPr>
              <a:t>子集构造法</a:t>
            </a:r>
            <a:r>
              <a:rPr lang="en-US" altLang="zh-CN" spc="-5" dirty="0">
                <a:solidFill>
                  <a:schemeClr val="bg1"/>
                </a:solidFill>
              </a:rPr>
              <a:t>)</a:t>
            </a:r>
            <a:endParaRPr spc="-10" dirty="0">
              <a:solidFill>
                <a:schemeClr val="bg1"/>
              </a:solidFill>
              <a:cs typeface="Palatino Linotype"/>
            </a:endParaRPr>
          </a:p>
        </p:txBody>
      </p:sp>
      <p:pic>
        <p:nvPicPr>
          <p:cNvPr id="31" name="图片 30" descr="\documentclass[a4paper, 12pt]{extarticle}&#10;\usepackage{amsmath}&#10;\pagestyle{empty}&#10;\usepackage{enumitem}&#10;\usepackage[dvipsnames]{xcolor}&#10;\usepackage{geometry}&#10;\usepackage{diagbox}&#10;\geometry{a4paper,scale=0.7}&#10;&#10;\usepackage{xeCJK}&#10;\setCJKmainfont{SimSun}[BoldFont=Microsoft YaHei]&#10;%\setCJKmainfont{Microsoft YaHei}&#10;&#10;\usepackage{shadowtext}&#10;%\usepackage{makecell}&#10;\usepackage{algorithm}&#10;\usepackage{algorithmic}&#10;&#10;\begin{document}&#10;\noindent&#10;\renewcommand{\arraystretch}{1.4}&#10;&#10;$$&#10;\begin{tabular}{c|l|l|l}&#10;\hline\hline \textbf{DFA} &amp; \textbf{$\qquad $NFA} &amp; $\qquad\quad a$ &amp; $\qquad\quad b$ \\&#10;\hline 0 &amp; $\{0,1,2,4, 7\}$ &amp; $\{1,2,3,4,6,7,8\}^1$ &amp; $\{1,2,4,5,6,7\}^2$ \\&#10;1 &amp; $\{1,2,3,4,6,7,8\}^1$&amp; $\{1,2,3,4,6,7,8\}^1$ &amp; $\{1,2,4,5,6,7,9\}^3$ \\&#10;2 &amp; $\{1,2,4,5,6,7\}^2$ &amp; $\{1,2,3,4,6,7,8\}^1$ &amp; $\{1,2,4,5,6,7\}^2$ \\&#10;3 &amp; $\{1,2,4,5,6,7,9\}^3$ &amp; $\{1,2,3,4,6,7,8\}^1$ &amp; $\{1,2,4,5,6,7,10\}^4$ \\&#10;4 &amp; $\{1,2,4,5,6,7,10\}^4 $ &amp; $\{1,2,3,4,6,7,8\}^1$ &amp; $\{1,2,4,5,6,7\}^2$\\&#10;\hline \end{tabular}&#10;$$&#10;&#10;&#10;\end{document} " title="IguanaTex Bitmap Display">
            <a:extLst>
              <a:ext uri="{FF2B5EF4-FFF2-40B4-BE49-F238E27FC236}">
                <a16:creationId xmlns:a16="http://schemas.microsoft.com/office/drawing/2014/main" id="{5981A854-1BE3-F30E-D588-7B52E03DF66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219679"/>
            <a:ext cx="6632522" cy="233352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A560859-7610-0C74-EDCB-0866EA7B804F}"/>
              </a:ext>
            </a:extLst>
          </p:cNvPr>
          <p:cNvSpPr/>
          <p:nvPr/>
        </p:nvSpPr>
        <p:spPr>
          <a:xfrm>
            <a:off x="4038600" y="5081639"/>
            <a:ext cx="1752600" cy="30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DD8F710-0CD8-223E-1572-23CDBACB678B}"/>
              </a:ext>
            </a:extLst>
          </p:cNvPr>
          <p:cNvSpPr/>
          <p:nvPr/>
        </p:nvSpPr>
        <p:spPr>
          <a:xfrm>
            <a:off x="4038600" y="4715286"/>
            <a:ext cx="1752600" cy="30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46C49F0-1B8B-4E0D-F01C-9B97EF3909EC}"/>
              </a:ext>
            </a:extLst>
          </p:cNvPr>
          <p:cNvSpPr/>
          <p:nvPr/>
        </p:nvSpPr>
        <p:spPr>
          <a:xfrm>
            <a:off x="4038600" y="5845586"/>
            <a:ext cx="1752600" cy="30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AC4B757-9FF5-0BE3-43AD-8FB8945FB10B}"/>
              </a:ext>
            </a:extLst>
          </p:cNvPr>
          <p:cNvSpPr/>
          <p:nvPr/>
        </p:nvSpPr>
        <p:spPr>
          <a:xfrm>
            <a:off x="4038600" y="5491933"/>
            <a:ext cx="1752600" cy="30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B0EEFD7-BC7A-962A-CE90-B143D6409E4A}"/>
              </a:ext>
            </a:extLst>
          </p:cNvPr>
          <p:cNvSpPr/>
          <p:nvPr/>
        </p:nvSpPr>
        <p:spPr>
          <a:xfrm>
            <a:off x="5943600" y="5081639"/>
            <a:ext cx="1828800" cy="30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C29351C-78CF-DEFC-FE2D-83EAB4C4F4F0}"/>
              </a:ext>
            </a:extLst>
          </p:cNvPr>
          <p:cNvSpPr/>
          <p:nvPr/>
        </p:nvSpPr>
        <p:spPr>
          <a:xfrm>
            <a:off x="5943600" y="4715286"/>
            <a:ext cx="1828800" cy="30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3F377C2-13CB-5175-FB84-C104A85E1B14}"/>
              </a:ext>
            </a:extLst>
          </p:cNvPr>
          <p:cNvSpPr/>
          <p:nvPr/>
        </p:nvSpPr>
        <p:spPr>
          <a:xfrm>
            <a:off x="5943600" y="5843046"/>
            <a:ext cx="1828800" cy="30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DDF38B7-5DD3-9364-5319-974DEE883548}"/>
              </a:ext>
            </a:extLst>
          </p:cNvPr>
          <p:cNvSpPr/>
          <p:nvPr/>
        </p:nvSpPr>
        <p:spPr>
          <a:xfrm>
            <a:off x="5943600" y="5491933"/>
            <a:ext cx="1828800" cy="30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41B443B-1455-61A7-A369-3C60891D1522}"/>
              </a:ext>
            </a:extLst>
          </p:cNvPr>
          <p:cNvSpPr/>
          <p:nvPr/>
        </p:nvSpPr>
        <p:spPr>
          <a:xfrm>
            <a:off x="4038600" y="6199547"/>
            <a:ext cx="1752600" cy="30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03B94AE-C170-4A69-5056-77F3A056B7CB}"/>
              </a:ext>
            </a:extLst>
          </p:cNvPr>
          <p:cNvSpPr/>
          <p:nvPr/>
        </p:nvSpPr>
        <p:spPr>
          <a:xfrm>
            <a:off x="5948680" y="6202087"/>
            <a:ext cx="1828800" cy="30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3D3A184-ED22-1836-AA2A-35FD2A01F34B}"/>
              </a:ext>
            </a:extLst>
          </p:cNvPr>
          <p:cNvSpPr/>
          <p:nvPr/>
        </p:nvSpPr>
        <p:spPr>
          <a:xfrm>
            <a:off x="2057400" y="5093746"/>
            <a:ext cx="1828800" cy="30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42EB9E2-205B-A7E2-E40A-F207F2988798}"/>
              </a:ext>
            </a:extLst>
          </p:cNvPr>
          <p:cNvSpPr/>
          <p:nvPr/>
        </p:nvSpPr>
        <p:spPr>
          <a:xfrm>
            <a:off x="2057400" y="5852613"/>
            <a:ext cx="1828800" cy="30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186432B-C4F9-1E05-E53C-62995ED1D90E}"/>
              </a:ext>
            </a:extLst>
          </p:cNvPr>
          <p:cNvSpPr/>
          <p:nvPr/>
        </p:nvSpPr>
        <p:spPr>
          <a:xfrm>
            <a:off x="2057400" y="5488800"/>
            <a:ext cx="1828800" cy="30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FEDA03C-58BB-5223-D077-95864D813C2A}"/>
              </a:ext>
            </a:extLst>
          </p:cNvPr>
          <p:cNvSpPr/>
          <p:nvPr/>
        </p:nvSpPr>
        <p:spPr>
          <a:xfrm>
            <a:off x="2062480" y="6204034"/>
            <a:ext cx="1828800" cy="30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D7EABA4-3D55-E3E0-DD48-AF08F21970EE}"/>
              </a:ext>
            </a:extLst>
          </p:cNvPr>
          <p:cNvSpPr/>
          <p:nvPr/>
        </p:nvSpPr>
        <p:spPr>
          <a:xfrm>
            <a:off x="1219200" y="5101327"/>
            <a:ext cx="680720" cy="30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D802DBC-5DF1-7C33-9F1E-88B38D72966F}"/>
              </a:ext>
            </a:extLst>
          </p:cNvPr>
          <p:cNvSpPr/>
          <p:nvPr/>
        </p:nvSpPr>
        <p:spPr>
          <a:xfrm>
            <a:off x="1219200" y="5862734"/>
            <a:ext cx="680720" cy="30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3BBC4D4-F23F-56BF-C763-154993078815}"/>
              </a:ext>
            </a:extLst>
          </p:cNvPr>
          <p:cNvSpPr/>
          <p:nvPr/>
        </p:nvSpPr>
        <p:spPr>
          <a:xfrm>
            <a:off x="1219200" y="5511621"/>
            <a:ext cx="680720" cy="30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1478A0E-6E3F-26A4-5C2A-19DCF8B365D7}"/>
              </a:ext>
            </a:extLst>
          </p:cNvPr>
          <p:cNvSpPr/>
          <p:nvPr/>
        </p:nvSpPr>
        <p:spPr>
          <a:xfrm>
            <a:off x="1224280" y="6214155"/>
            <a:ext cx="680720" cy="30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CA40D28-81B9-620C-1CA4-079831EE1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2545" y="1014532"/>
            <a:ext cx="7424509" cy="2821197"/>
          </a:xfrm>
          <a:custGeom>
            <a:avLst/>
            <a:gdLst>
              <a:gd name="connsiteX0" fmla="*/ 0 w 7424509"/>
              <a:gd name="connsiteY0" fmla="*/ 0 h 2821197"/>
              <a:gd name="connsiteX1" fmla="*/ 526465 w 7424509"/>
              <a:gd name="connsiteY1" fmla="*/ 0 h 2821197"/>
              <a:gd name="connsiteX2" fmla="*/ 978685 w 7424509"/>
              <a:gd name="connsiteY2" fmla="*/ 0 h 2821197"/>
              <a:gd name="connsiteX3" fmla="*/ 1653641 w 7424509"/>
              <a:gd name="connsiteY3" fmla="*/ 0 h 2821197"/>
              <a:gd name="connsiteX4" fmla="*/ 2402841 w 7424509"/>
              <a:gd name="connsiteY4" fmla="*/ 0 h 2821197"/>
              <a:gd name="connsiteX5" fmla="*/ 3226287 w 7424509"/>
              <a:gd name="connsiteY5" fmla="*/ 0 h 2821197"/>
              <a:gd name="connsiteX6" fmla="*/ 3752752 w 7424509"/>
              <a:gd name="connsiteY6" fmla="*/ 0 h 2821197"/>
              <a:gd name="connsiteX7" fmla="*/ 4576197 w 7424509"/>
              <a:gd name="connsiteY7" fmla="*/ 0 h 2821197"/>
              <a:gd name="connsiteX8" fmla="*/ 5102663 w 7424509"/>
              <a:gd name="connsiteY8" fmla="*/ 0 h 2821197"/>
              <a:gd name="connsiteX9" fmla="*/ 5703373 w 7424509"/>
              <a:gd name="connsiteY9" fmla="*/ 0 h 2821197"/>
              <a:gd name="connsiteX10" fmla="*/ 6452573 w 7424509"/>
              <a:gd name="connsiteY10" fmla="*/ 0 h 2821197"/>
              <a:gd name="connsiteX11" fmla="*/ 7424509 w 7424509"/>
              <a:gd name="connsiteY11" fmla="*/ 0 h 2821197"/>
              <a:gd name="connsiteX12" fmla="*/ 7424509 w 7424509"/>
              <a:gd name="connsiteY12" fmla="*/ 620663 h 2821197"/>
              <a:gd name="connsiteX13" fmla="*/ 7424509 w 7424509"/>
              <a:gd name="connsiteY13" fmla="*/ 1100267 h 2821197"/>
              <a:gd name="connsiteX14" fmla="*/ 7424509 w 7424509"/>
              <a:gd name="connsiteY14" fmla="*/ 1579870 h 2821197"/>
              <a:gd name="connsiteX15" fmla="*/ 7424509 w 7424509"/>
              <a:gd name="connsiteY15" fmla="*/ 2059474 h 2821197"/>
              <a:gd name="connsiteX16" fmla="*/ 7424509 w 7424509"/>
              <a:gd name="connsiteY16" fmla="*/ 2821197 h 2821197"/>
              <a:gd name="connsiteX17" fmla="*/ 6972289 w 7424509"/>
              <a:gd name="connsiteY17" fmla="*/ 2821197 h 2821197"/>
              <a:gd name="connsiteX18" fmla="*/ 6297334 w 7424509"/>
              <a:gd name="connsiteY18" fmla="*/ 2821197 h 2821197"/>
              <a:gd name="connsiteX19" fmla="*/ 5473888 w 7424509"/>
              <a:gd name="connsiteY19" fmla="*/ 2821197 h 2821197"/>
              <a:gd name="connsiteX20" fmla="*/ 4650442 w 7424509"/>
              <a:gd name="connsiteY20" fmla="*/ 2821197 h 2821197"/>
              <a:gd name="connsiteX21" fmla="*/ 3975487 w 7424509"/>
              <a:gd name="connsiteY21" fmla="*/ 2821197 h 2821197"/>
              <a:gd name="connsiteX22" fmla="*/ 3523267 w 7424509"/>
              <a:gd name="connsiteY22" fmla="*/ 2821197 h 2821197"/>
              <a:gd name="connsiteX23" fmla="*/ 2699821 w 7424509"/>
              <a:gd name="connsiteY23" fmla="*/ 2821197 h 2821197"/>
              <a:gd name="connsiteX24" fmla="*/ 2024866 w 7424509"/>
              <a:gd name="connsiteY24" fmla="*/ 2821197 h 2821197"/>
              <a:gd name="connsiteX25" fmla="*/ 1424156 w 7424509"/>
              <a:gd name="connsiteY25" fmla="*/ 2821197 h 2821197"/>
              <a:gd name="connsiteX26" fmla="*/ 971936 w 7424509"/>
              <a:gd name="connsiteY26" fmla="*/ 2821197 h 2821197"/>
              <a:gd name="connsiteX27" fmla="*/ 0 w 7424509"/>
              <a:gd name="connsiteY27" fmla="*/ 2821197 h 2821197"/>
              <a:gd name="connsiteX28" fmla="*/ 0 w 7424509"/>
              <a:gd name="connsiteY28" fmla="*/ 2228746 h 2821197"/>
              <a:gd name="connsiteX29" fmla="*/ 0 w 7424509"/>
              <a:gd name="connsiteY29" fmla="*/ 1608082 h 2821197"/>
              <a:gd name="connsiteX30" fmla="*/ 0 w 7424509"/>
              <a:gd name="connsiteY30" fmla="*/ 1128479 h 2821197"/>
              <a:gd name="connsiteX31" fmla="*/ 0 w 7424509"/>
              <a:gd name="connsiteY31" fmla="*/ 592451 h 2821197"/>
              <a:gd name="connsiteX32" fmla="*/ 0 w 7424509"/>
              <a:gd name="connsiteY32" fmla="*/ 0 h 2821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424509" h="2821197" fill="none" extrusionOk="0">
                <a:moveTo>
                  <a:pt x="0" y="0"/>
                </a:moveTo>
                <a:cubicBezTo>
                  <a:pt x="254300" y="5533"/>
                  <a:pt x="420962" y="7054"/>
                  <a:pt x="526465" y="0"/>
                </a:cubicBezTo>
                <a:cubicBezTo>
                  <a:pt x="631969" y="-7054"/>
                  <a:pt x="847812" y="9850"/>
                  <a:pt x="978685" y="0"/>
                </a:cubicBezTo>
                <a:cubicBezTo>
                  <a:pt x="1109558" y="-9850"/>
                  <a:pt x="1365685" y="-1318"/>
                  <a:pt x="1653641" y="0"/>
                </a:cubicBezTo>
                <a:cubicBezTo>
                  <a:pt x="1941597" y="1318"/>
                  <a:pt x="2051514" y="-11036"/>
                  <a:pt x="2402841" y="0"/>
                </a:cubicBezTo>
                <a:cubicBezTo>
                  <a:pt x="2754168" y="11036"/>
                  <a:pt x="2977153" y="-3025"/>
                  <a:pt x="3226287" y="0"/>
                </a:cubicBezTo>
                <a:cubicBezTo>
                  <a:pt x="3475421" y="3025"/>
                  <a:pt x="3622883" y="21206"/>
                  <a:pt x="3752752" y="0"/>
                </a:cubicBezTo>
                <a:cubicBezTo>
                  <a:pt x="3882621" y="-21206"/>
                  <a:pt x="4196895" y="-39191"/>
                  <a:pt x="4576197" y="0"/>
                </a:cubicBezTo>
                <a:cubicBezTo>
                  <a:pt x="4955499" y="39191"/>
                  <a:pt x="4990705" y="15115"/>
                  <a:pt x="5102663" y="0"/>
                </a:cubicBezTo>
                <a:cubicBezTo>
                  <a:pt x="5214621" y="-15115"/>
                  <a:pt x="5492525" y="19837"/>
                  <a:pt x="5703373" y="0"/>
                </a:cubicBezTo>
                <a:cubicBezTo>
                  <a:pt x="5914221" y="-19837"/>
                  <a:pt x="6208415" y="3595"/>
                  <a:pt x="6452573" y="0"/>
                </a:cubicBezTo>
                <a:cubicBezTo>
                  <a:pt x="6696731" y="-3595"/>
                  <a:pt x="7081964" y="-13640"/>
                  <a:pt x="7424509" y="0"/>
                </a:cubicBezTo>
                <a:cubicBezTo>
                  <a:pt x="7402760" y="257042"/>
                  <a:pt x="7414704" y="324689"/>
                  <a:pt x="7424509" y="620663"/>
                </a:cubicBezTo>
                <a:cubicBezTo>
                  <a:pt x="7434314" y="916637"/>
                  <a:pt x="7444566" y="886195"/>
                  <a:pt x="7424509" y="1100267"/>
                </a:cubicBezTo>
                <a:cubicBezTo>
                  <a:pt x="7404452" y="1314339"/>
                  <a:pt x="7401459" y="1453325"/>
                  <a:pt x="7424509" y="1579870"/>
                </a:cubicBezTo>
                <a:cubicBezTo>
                  <a:pt x="7447559" y="1706415"/>
                  <a:pt x="7414790" y="1892505"/>
                  <a:pt x="7424509" y="2059474"/>
                </a:cubicBezTo>
                <a:cubicBezTo>
                  <a:pt x="7434228" y="2226443"/>
                  <a:pt x="7420984" y="2637095"/>
                  <a:pt x="7424509" y="2821197"/>
                </a:cubicBezTo>
                <a:cubicBezTo>
                  <a:pt x="7251600" y="2819612"/>
                  <a:pt x="7185588" y="2821524"/>
                  <a:pt x="6972289" y="2821197"/>
                </a:cubicBezTo>
                <a:cubicBezTo>
                  <a:pt x="6758990" y="2820870"/>
                  <a:pt x="6502488" y="2838026"/>
                  <a:pt x="6297334" y="2821197"/>
                </a:cubicBezTo>
                <a:cubicBezTo>
                  <a:pt x="6092180" y="2804368"/>
                  <a:pt x="5764440" y="2841046"/>
                  <a:pt x="5473888" y="2821197"/>
                </a:cubicBezTo>
                <a:cubicBezTo>
                  <a:pt x="5183336" y="2801348"/>
                  <a:pt x="4843017" y="2780283"/>
                  <a:pt x="4650442" y="2821197"/>
                </a:cubicBezTo>
                <a:cubicBezTo>
                  <a:pt x="4457867" y="2862111"/>
                  <a:pt x="4134106" y="2809847"/>
                  <a:pt x="3975487" y="2821197"/>
                </a:cubicBezTo>
                <a:cubicBezTo>
                  <a:pt x="3816868" y="2832547"/>
                  <a:pt x="3679903" y="2811864"/>
                  <a:pt x="3523267" y="2821197"/>
                </a:cubicBezTo>
                <a:cubicBezTo>
                  <a:pt x="3366631" y="2830530"/>
                  <a:pt x="3094719" y="2785816"/>
                  <a:pt x="2699821" y="2821197"/>
                </a:cubicBezTo>
                <a:cubicBezTo>
                  <a:pt x="2304923" y="2856578"/>
                  <a:pt x="2223232" y="2832239"/>
                  <a:pt x="2024866" y="2821197"/>
                </a:cubicBezTo>
                <a:cubicBezTo>
                  <a:pt x="1826501" y="2810155"/>
                  <a:pt x="1586655" y="2798590"/>
                  <a:pt x="1424156" y="2821197"/>
                </a:cubicBezTo>
                <a:cubicBezTo>
                  <a:pt x="1261657" y="2843805"/>
                  <a:pt x="1140176" y="2808066"/>
                  <a:pt x="971936" y="2821197"/>
                </a:cubicBezTo>
                <a:cubicBezTo>
                  <a:pt x="803696" y="2834328"/>
                  <a:pt x="226679" y="2854059"/>
                  <a:pt x="0" y="2821197"/>
                </a:cubicBezTo>
                <a:cubicBezTo>
                  <a:pt x="6728" y="2629077"/>
                  <a:pt x="12079" y="2351551"/>
                  <a:pt x="0" y="2228746"/>
                </a:cubicBezTo>
                <a:cubicBezTo>
                  <a:pt x="-12079" y="2105941"/>
                  <a:pt x="-18024" y="1826351"/>
                  <a:pt x="0" y="1608082"/>
                </a:cubicBezTo>
                <a:cubicBezTo>
                  <a:pt x="18024" y="1389813"/>
                  <a:pt x="-17091" y="1252804"/>
                  <a:pt x="0" y="1128479"/>
                </a:cubicBezTo>
                <a:cubicBezTo>
                  <a:pt x="17091" y="1004154"/>
                  <a:pt x="25844" y="814096"/>
                  <a:pt x="0" y="592451"/>
                </a:cubicBezTo>
                <a:cubicBezTo>
                  <a:pt x="-25844" y="370806"/>
                  <a:pt x="2092" y="257936"/>
                  <a:pt x="0" y="0"/>
                </a:cubicBezTo>
                <a:close/>
              </a:path>
              <a:path w="7424509" h="2821197" stroke="0" extrusionOk="0">
                <a:moveTo>
                  <a:pt x="0" y="0"/>
                </a:moveTo>
                <a:cubicBezTo>
                  <a:pt x="196930" y="29091"/>
                  <a:pt x="388384" y="12346"/>
                  <a:pt x="600710" y="0"/>
                </a:cubicBezTo>
                <a:cubicBezTo>
                  <a:pt x="813036" y="-12346"/>
                  <a:pt x="913351" y="-20773"/>
                  <a:pt x="1127175" y="0"/>
                </a:cubicBezTo>
                <a:cubicBezTo>
                  <a:pt x="1340999" y="20773"/>
                  <a:pt x="1371840" y="-402"/>
                  <a:pt x="1579396" y="0"/>
                </a:cubicBezTo>
                <a:cubicBezTo>
                  <a:pt x="1786952" y="402"/>
                  <a:pt x="1930298" y="20645"/>
                  <a:pt x="2105861" y="0"/>
                </a:cubicBezTo>
                <a:cubicBezTo>
                  <a:pt x="2281424" y="-20645"/>
                  <a:pt x="2680051" y="8071"/>
                  <a:pt x="2855061" y="0"/>
                </a:cubicBezTo>
                <a:cubicBezTo>
                  <a:pt x="3030071" y="-8071"/>
                  <a:pt x="3264486" y="11878"/>
                  <a:pt x="3530017" y="0"/>
                </a:cubicBezTo>
                <a:cubicBezTo>
                  <a:pt x="3795548" y="-11878"/>
                  <a:pt x="3884139" y="-22240"/>
                  <a:pt x="3982237" y="0"/>
                </a:cubicBezTo>
                <a:cubicBezTo>
                  <a:pt x="4080335" y="22240"/>
                  <a:pt x="4276291" y="-12156"/>
                  <a:pt x="4434457" y="0"/>
                </a:cubicBezTo>
                <a:cubicBezTo>
                  <a:pt x="4592623" y="12156"/>
                  <a:pt x="4806957" y="-940"/>
                  <a:pt x="4960922" y="0"/>
                </a:cubicBezTo>
                <a:cubicBezTo>
                  <a:pt x="5114887" y="940"/>
                  <a:pt x="5460556" y="-35778"/>
                  <a:pt x="5784367" y="0"/>
                </a:cubicBezTo>
                <a:cubicBezTo>
                  <a:pt x="6108179" y="35778"/>
                  <a:pt x="6136371" y="-11323"/>
                  <a:pt x="6459323" y="0"/>
                </a:cubicBezTo>
                <a:cubicBezTo>
                  <a:pt x="6782275" y="11323"/>
                  <a:pt x="7108753" y="-12633"/>
                  <a:pt x="7424509" y="0"/>
                </a:cubicBezTo>
                <a:cubicBezTo>
                  <a:pt x="7447099" y="185488"/>
                  <a:pt x="7416910" y="292692"/>
                  <a:pt x="7424509" y="479603"/>
                </a:cubicBezTo>
                <a:cubicBezTo>
                  <a:pt x="7432108" y="666514"/>
                  <a:pt x="7412114" y="720557"/>
                  <a:pt x="7424509" y="959207"/>
                </a:cubicBezTo>
                <a:cubicBezTo>
                  <a:pt x="7436904" y="1197857"/>
                  <a:pt x="7429929" y="1281392"/>
                  <a:pt x="7424509" y="1551658"/>
                </a:cubicBezTo>
                <a:cubicBezTo>
                  <a:pt x="7419089" y="1821924"/>
                  <a:pt x="7412563" y="1904188"/>
                  <a:pt x="7424509" y="2059474"/>
                </a:cubicBezTo>
                <a:cubicBezTo>
                  <a:pt x="7436455" y="2214760"/>
                  <a:pt x="7436512" y="2627094"/>
                  <a:pt x="7424509" y="2821197"/>
                </a:cubicBezTo>
                <a:cubicBezTo>
                  <a:pt x="7285438" y="2837959"/>
                  <a:pt x="7191622" y="2815582"/>
                  <a:pt x="6972289" y="2821197"/>
                </a:cubicBezTo>
                <a:cubicBezTo>
                  <a:pt x="6752956" y="2826812"/>
                  <a:pt x="6610247" y="2803095"/>
                  <a:pt x="6445824" y="2821197"/>
                </a:cubicBezTo>
                <a:cubicBezTo>
                  <a:pt x="6281401" y="2839299"/>
                  <a:pt x="6050249" y="2796216"/>
                  <a:pt x="5845113" y="2821197"/>
                </a:cubicBezTo>
                <a:cubicBezTo>
                  <a:pt x="5639977" y="2846178"/>
                  <a:pt x="5563252" y="2808890"/>
                  <a:pt x="5318648" y="2821197"/>
                </a:cubicBezTo>
                <a:cubicBezTo>
                  <a:pt x="5074044" y="2833504"/>
                  <a:pt x="4695629" y="2799006"/>
                  <a:pt x="4495203" y="2821197"/>
                </a:cubicBezTo>
                <a:cubicBezTo>
                  <a:pt x="4294778" y="2843388"/>
                  <a:pt x="4046494" y="2842651"/>
                  <a:pt x="3894492" y="2821197"/>
                </a:cubicBezTo>
                <a:cubicBezTo>
                  <a:pt x="3742490" y="2799743"/>
                  <a:pt x="3494981" y="2800855"/>
                  <a:pt x="3293782" y="2821197"/>
                </a:cubicBezTo>
                <a:cubicBezTo>
                  <a:pt x="3092583" y="2841540"/>
                  <a:pt x="2898478" y="2838726"/>
                  <a:pt x="2767317" y="2821197"/>
                </a:cubicBezTo>
                <a:cubicBezTo>
                  <a:pt x="2636156" y="2803668"/>
                  <a:pt x="2438544" y="2812850"/>
                  <a:pt x="2315097" y="2821197"/>
                </a:cubicBezTo>
                <a:cubicBezTo>
                  <a:pt x="2191650" y="2829544"/>
                  <a:pt x="1901063" y="2800423"/>
                  <a:pt x="1788632" y="2821197"/>
                </a:cubicBezTo>
                <a:cubicBezTo>
                  <a:pt x="1676202" y="2841971"/>
                  <a:pt x="1511656" y="2823377"/>
                  <a:pt x="1262167" y="2821197"/>
                </a:cubicBezTo>
                <a:cubicBezTo>
                  <a:pt x="1012679" y="2819017"/>
                  <a:pt x="303803" y="2817718"/>
                  <a:pt x="0" y="2821197"/>
                </a:cubicBezTo>
                <a:cubicBezTo>
                  <a:pt x="-17339" y="2599577"/>
                  <a:pt x="3341" y="2458198"/>
                  <a:pt x="0" y="2285170"/>
                </a:cubicBezTo>
                <a:cubicBezTo>
                  <a:pt x="-3341" y="2112142"/>
                  <a:pt x="26715" y="1891414"/>
                  <a:pt x="0" y="1749142"/>
                </a:cubicBezTo>
                <a:cubicBezTo>
                  <a:pt x="-26715" y="1606870"/>
                  <a:pt x="4859" y="1447587"/>
                  <a:pt x="0" y="1184903"/>
                </a:cubicBezTo>
                <a:cubicBezTo>
                  <a:pt x="-4859" y="922219"/>
                  <a:pt x="13430" y="791892"/>
                  <a:pt x="0" y="592451"/>
                </a:cubicBezTo>
                <a:cubicBezTo>
                  <a:pt x="-13430" y="393010"/>
                  <a:pt x="-27526" y="235483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596660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D62CB663-2140-C181-5584-2FFCABFA0BA3}"/>
              </a:ext>
            </a:extLst>
          </p:cNvPr>
          <p:cNvSpPr txBox="1"/>
          <p:nvPr/>
        </p:nvSpPr>
        <p:spPr>
          <a:xfrm>
            <a:off x="286168" y="814129"/>
            <a:ext cx="1618832" cy="533416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94666" indent="-457200">
              <a:lnSpc>
                <a:spcPts val="36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85775" algn="l"/>
                <a:tab pos="486409" algn="l"/>
              </a:tabLst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例子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endParaRPr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167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xit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xit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xit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xit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xit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52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7A0A9FCF-02FC-104C-EBDF-31F4F25AF1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663" y="50800"/>
            <a:ext cx="6430962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NFA⟹DFA(</a:t>
            </a:r>
            <a:r>
              <a:rPr lang="zh-CN" altLang="en-US" spc="-5" dirty="0">
                <a:solidFill>
                  <a:schemeClr val="bg1"/>
                </a:solidFill>
              </a:rPr>
              <a:t>子集构造法</a:t>
            </a:r>
            <a:r>
              <a:rPr lang="en-US" altLang="zh-CN" spc="-5" dirty="0">
                <a:solidFill>
                  <a:schemeClr val="bg1"/>
                </a:solidFill>
              </a:rPr>
              <a:t>)</a:t>
            </a:r>
            <a:endParaRPr spc="-10" dirty="0">
              <a:solidFill>
                <a:schemeClr val="bg1"/>
              </a:solidFill>
              <a:cs typeface="Palatino Linotype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F12A74F-10F2-0969-984E-AAE19BF6A815}"/>
              </a:ext>
            </a:extLst>
          </p:cNvPr>
          <p:cNvGrpSpPr/>
          <p:nvPr/>
        </p:nvGrpSpPr>
        <p:grpSpPr>
          <a:xfrm>
            <a:off x="1976845" y="3977640"/>
            <a:ext cx="4990012" cy="2782389"/>
            <a:chOff x="1976845" y="3977640"/>
            <a:chExt cx="4990012" cy="2782389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5BA2E439-A63E-53A1-DCCB-1A9247BEBC52}"/>
                </a:ext>
              </a:extLst>
            </p:cNvPr>
            <p:cNvSpPr/>
            <p:nvPr/>
          </p:nvSpPr>
          <p:spPr>
            <a:xfrm>
              <a:off x="1976845" y="3977640"/>
              <a:ext cx="4990012" cy="2782389"/>
            </a:xfrm>
            <a:custGeom>
              <a:avLst/>
              <a:gdLst>
                <a:gd name="connsiteX0" fmla="*/ 0 w 4990012"/>
                <a:gd name="connsiteY0" fmla="*/ 0 h 2782389"/>
                <a:gd name="connsiteX1" fmla="*/ 573851 w 4990012"/>
                <a:gd name="connsiteY1" fmla="*/ 0 h 2782389"/>
                <a:gd name="connsiteX2" fmla="*/ 1197603 w 4990012"/>
                <a:gd name="connsiteY2" fmla="*/ 0 h 2782389"/>
                <a:gd name="connsiteX3" fmla="*/ 1671654 w 4990012"/>
                <a:gd name="connsiteY3" fmla="*/ 0 h 2782389"/>
                <a:gd name="connsiteX4" fmla="*/ 2345306 w 4990012"/>
                <a:gd name="connsiteY4" fmla="*/ 0 h 2782389"/>
                <a:gd name="connsiteX5" fmla="*/ 2919157 w 4990012"/>
                <a:gd name="connsiteY5" fmla="*/ 0 h 2782389"/>
                <a:gd name="connsiteX6" fmla="*/ 3542909 w 4990012"/>
                <a:gd name="connsiteY6" fmla="*/ 0 h 2782389"/>
                <a:gd name="connsiteX7" fmla="*/ 4066860 w 4990012"/>
                <a:gd name="connsiteY7" fmla="*/ 0 h 2782389"/>
                <a:gd name="connsiteX8" fmla="*/ 4990012 w 4990012"/>
                <a:gd name="connsiteY8" fmla="*/ 0 h 2782389"/>
                <a:gd name="connsiteX9" fmla="*/ 4990012 w 4990012"/>
                <a:gd name="connsiteY9" fmla="*/ 751245 h 2782389"/>
                <a:gd name="connsiteX10" fmla="*/ 4990012 w 4990012"/>
                <a:gd name="connsiteY10" fmla="*/ 1474666 h 2782389"/>
                <a:gd name="connsiteX11" fmla="*/ 4990012 w 4990012"/>
                <a:gd name="connsiteY11" fmla="*/ 2782389 h 2782389"/>
                <a:gd name="connsiteX12" fmla="*/ 4266460 w 4990012"/>
                <a:gd name="connsiteY12" fmla="*/ 2782389 h 2782389"/>
                <a:gd name="connsiteX13" fmla="*/ 3542909 w 4990012"/>
                <a:gd name="connsiteY13" fmla="*/ 2782389 h 2782389"/>
                <a:gd name="connsiteX14" fmla="*/ 2919157 w 4990012"/>
                <a:gd name="connsiteY14" fmla="*/ 2782389 h 2782389"/>
                <a:gd name="connsiteX15" fmla="*/ 2395206 w 4990012"/>
                <a:gd name="connsiteY15" fmla="*/ 2782389 h 2782389"/>
                <a:gd name="connsiteX16" fmla="*/ 1671654 w 4990012"/>
                <a:gd name="connsiteY16" fmla="*/ 2782389 h 2782389"/>
                <a:gd name="connsiteX17" fmla="*/ 1197603 w 4990012"/>
                <a:gd name="connsiteY17" fmla="*/ 2782389 h 2782389"/>
                <a:gd name="connsiteX18" fmla="*/ 573851 w 4990012"/>
                <a:gd name="connsiteY18" fmla="*/ 2782389 h 2782389"/>
                <a:gd name="connsiteX19" fmla="*/ 0 w 4990012"/>
                <a:gd name="connsiteY19" fmla="*/ 2782389 h 2782389"/>
                <a:gd name="connsiteX20" fmla="*/ 0 w 4990012"/>
                <a:gd name="connsiteY20" fmla="*/ 2031144 h 2782389"/>
                <a:gd name="connsiteX21" fmla="*/ 0 w 4990012"/>
                <a:gd name="connsiteY21" fmla="*/ 1363371 h 2782389"/>
                <a:gd name="connsiteX22" fmla="*/ 0 w 4990012"/>
                <a:gd name="connsiteY22" fmla="*/ 612126 h 2782389"/>
                <a:gd name="connsiteX23" fmla="*/ 0 w 4990012"/>
                <a:gd name="connsiteY23" fmla="*/ 0 h 278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90012" h="2782389" fill="none" extrusionOk="0">
                  <a:moveTo>
                    <a:pt x="0" y="0"/>
                  </a:moveTo>
                  <a:cubicBezTo>
                    <a:pt x="173684" y="-6875"/>
                    <a:pt x="379614" y="6511"/>
                    <a:pt x="573851" y="0"/>
                  </a:cubicBezTo>
                  <a:cubicBezTo>
                    <a:pt x="768088" y="-6511"/>
                    <a:pt x="942629" y="10625"/>
                    <a:pt x="1197603" y="0"/>
                  </a:cubicBezTo>
                  <a:cubicBezTo>
                    <a:pt x="1452577" y="-10625"/>
                    <a:pt x="1469694" y="-10404"/>
                    <a:pt x="1671654" y="0"/>
                  </a:cubicBezTo>
                  <a:cubicBezTo>
                    <a:pt x="1873614" y="10404"/>
                    <a:pt x="2159095" y="-29878"/>
                    <a:pt x="2345306" y="0"/>
                  </a:cubicBezTo>
                  <a:cubicBezTo>
                    <a:pt x="2531517" y="29878"/>
                    <a:pt x="2705396" y="1846"/>
                    <a:pt x="2919157" y="0"/>
                  </a:cubicBezTo>
                  <a:cubicBezTo>
                    <a:pt x="3132918" y="-1846"/>
                    <a:pt x="3401187" y="5565"/>
                    <a:pt x="3542909" y="0"/>
                  </a:cubicBezTo>
                  <a:cubicBezTo>
                    <a:pt x="3684631" y="-5565"/>
                    <a:pt x="3856369" y="4879"/>
                    <a:pt x="4066860" y="0"/>
                  </a:cubicBezTo>
                  <a:cubicBezTo>
                    <a:pt x="4277351" y="-4879"/>
                    <a:pt x="4748241" y="2814"/>
                    <a:pt x="4990012" y="0"/>
                  </a:cubicBezTo>
                  <a:cubicBezTo>
                    <a:pt x="5000682" y="294744"/>
                    <a:pt x="4956512" y="390671"/>
                    <a:pt x="4990012" y="751245"/>
                  </a:cubicBezTo>
                  <a:cubicBezTo>
                    <a:pt x="5023512" y="1111820"/>
                    <a:pt x="4979071" y="1211542"/>
                    <a:pt x="4990012" y="1474666"/>
                  </a:cubicBezTo>
                  <a:cubicBezTo>
                    <a:pt x="5000953" y="1737790"/>
                    <a:pt x="4966835" y="2228775"/>
                    <a:pt x="4990012" y="2782389"/>
                  </a:cubicBezTo>
                  <a:cubicBezTo>
                    <a:pt x="4682946" y="2801203"/>
                    <a:pt x="4487597" y="2770181"/>
                    <a:pt x="4266460" y="2782389"/>
                  </a:cubicBezTo>
                  <a:cubicBezTo>
                    <a:pt x="4045323" y="2794597"/>
                    <a:pt x="3688766" y="2763288"/>
                    <a:pt x="3542909" y="2782389"/>
                  </a:cubicBezTo>
                  <a:cubicBezTo>
                    <a:pt x="3397052" y="2801490"/>
                    <a:pt x="3049146" y="2807484"/>
                    <a:pt x="2919157" y="2782389"/>
                  </a:cubicBezTo>
                  <a:cubicBezTo>
                    <a:pt x="2789168" y="2757294"/>
                    <a:pt x="2525880" y="2771691"/>
                    <a:pt x="2395206" y="2782389"/>
                  </a:cubicBezTo>
                  <a:cubicBezTo>
                    <a:pt x="2264532" y="2793087"/>
                    <a:pt x="2030759" y="2795869"/>
                    <a:pt x="1671654" y="2782389"/>
                  </a:cubicBezTo>
                  <a:cubicBezTo>
                    <a:pt x="1312549" y="2768909"/>
                    <a:pt x="1302404" y="2799006"/>
                    <a:pt x="1197603" y="2782389"/>
                  </a:cubicBezTo>
                  <a:cubicBezTo>
                    <a:pt x="1092802" y="2765772"/>
                    <a:pt x="729627" y="2775141"/>
                    <a:pt x="573851" y="2782389"/>
                  </a:cubicBezTo>
                  <a:cubicBezTo>
                    <a:pt x="418075" y="2789637"/>
                    <a:pt x="249923" y="2756273"/>
                    <a:pt x="0" y="2782389"/>
                  </a:cubicBezTo>
                  <a:cubicBezTo>
                    <a:pt x="-29854" y="2578987"/>
                    <a:pt x="30572" y="2304817"/>
                    <a:pt x="0" y="2031144"/>
                  </a:cubicBezTo>
                  <a:cubicBezTo>
                    <a:pt x="-30572" y="1757471"/>
                    <a:pt x="-25506" y="1516497"/>
                    <a:pt x="0" y="1363371"/>
                  </a:cubicBezTo>
                  <a:cubicBezTo>
                    <a:pt x="25506" y="1210245"/>
                    <a:pt x="8142" y="810270"/>
                    <a:pt x="0" y="612126"/>
                  </a:cubicBezTo>
                  <a:cubicBezTo>
                    <a:pt x="-8142" y="413982"/>
                    <a:pt x="-27505" y="144240"/>
                    <a:pt x="0" y="0"/>
                  </a:cubicBezTo>
                  <a:close/>
                </a:path>
                <a:path w="4990012" h="2782389" stroke="0" extrusionOk="0">
                  <a:moveTo>
                    <a:pt x="0" y="0"/>
                  </a:moveTo>
                  <a:cubicBezTo>
                    <a:pt x="126230" y="4852"/>
                    <a:pt x="320636" y="19646"/>
                    <a:pt x="523951" y="0"/>
                  </a:cubicBezTo>
                  <a:cubicBezTo>
                    <a:pt x="727266" y="-19646"/>
                    <a:pt x="859041" y="-2168"/>
                    <a:pt x="1147703" y="0"/>
                  </a:cubicBezTo>
                  <a:cubicBezTo>
                    <a:pt x="1436365" y="2168"/>
                    <a:pt x="1418515" y="-21022"/>
                    <a:pt x="1621754" y="0"/>
                  </a:cubicBezTo>
                  <a:cubicBezTo>
                    <a:pt x="1824993" y="21022"/>
                    <a:pt x="1965631" y="-25149"/>
                    <a:pt x="2295406" y="0"/>
                  </a:cubicBezTo>
                  <a:cubicBezTo>
                    <a:pt x="2625181" y="25149"/>
                    <a:pt x="2557157" y="-15946"/>
                    <a:pt x="2769457" y="0"/>
                  </a:cubicBezTo>
                  <a:cubicBezTo>
                    <a:pt x="2981757" y="15946"/>
                    <a:pt x="3178749" y="-1746"/>
                    <a:pt x="3343308" y="0"/>
                  </a:cubicBezTo>
                  <a:cubicBezTo>
                    <a:pt x="3507867" y="1746"/>
                    <a:pt x="3836627" y="-7300"/>
                    <a:pt x="4066860" y="0"/>
                  </a:cubicBezTo>
                  <a:cubicBezTo>
                    <a:pt x="4297093" y="7300"/>
                    <a:pt x="4595302" y="12524"/>
                    <a:pt x="4990012" y="0"/>
                  </a:cubicBezTo>
                  <a:cubicBezTo>
                    <a:pt x="4978580" y="155817"/>
                    <a:pt x="4992623" y="499876"/>
                    <a:pt x="4990012" y="695597"/>
                  </a:cubicBezTo>
                  <a:cubicBezTo>
                    <a:pt x="4987401" y="891318"/>
                    <a:pt x="4988957" y="1079688"/>
                    <a:pt x="4990012" y="1391195"/>
                  </a:cubicBezTo>
                  <a:cubicBezTo>
                    <a:pt x="4991067" y="1702702"/>
                    <a:pt x="5019111" y="1823242"/>
                    <a:pt x="4990012" y="2058968"/>
                  </a:cubicBezTo>
                  <a:cubicBezTo>
                    <a:pt x="4960913" y="2294694"/>
                    <a:pt x="4985838" y="2499674"/>
                    <a:pt x="4990012" y="2782389"/>
                  </a:cubicBezTo>
                  <a:cubicBezTo>
                    <a:pt x="4770588" y="2773655"/>
                    <a:pt x="4653594" y="2785142"/>
                    <a:pt x="4366261" y="2782389"/>
                  </a:cubicBezTo>
                  <a:cubicBezTo>
                    <a:pt x="4078928" y="2779636"/>
                    <a:pt x="3993238" y="2790970"/>
                    <a:pt x="3792409" y="2782389"/>
                  </a:cubicBezTo>
                  <a:cubicBezTo>
                    <a:pt x="3591580" y="2773808"/>
                    <a:pt x="3301696" y="2797943"/>
                    <a:pt x="3118758" y="2782389"/>
                  </a:cubicBezTo>
                  <a:cubicBezTo>
                    <a:pt x="2935820" y="2766835"/>
                    <a:pt x="2666188" y="2807068"/>
                    <a:pt x="2495006" y="2782389"/>
                  </a:cubicBezTo>
                  <a:cubicBezTo>
                    <a:pt x="2323824" y="2757710"/>
                    <a:pt x="2213678" y="2774397"/>
                    <a:pt x="2020955" y="2782389"/>
                  </a:cubicBezTo>
                  <a:cubicBezTo>
                    <a:pt x="1828232" y="2790381"/>
                    <a:pt x="1644709" y="2796552"/>
                    <a:pt x="1546904" y="2782389"/>
                  </a:cubicBezTo>
                  <a:cubicBezTo>
                    <a:pt x="1449099" y="2768226"/>
                    <a:pt x="1111173" y="2810302"/>
                    <a:pt x="973052" y="2782389"/>
                  </a:cubicBezTo>
                  <a:cubicBezTo>
                    <a:pt x="834931" y="2754476"/>
                    <a:pt x="441280" y="2821337"/>
                    <a:pt x="0" y="2782389"/>
                  </a:cubicBezTo>
                  <a:cubicBezTo>
                    <a:pt x="-17714" y="2420629"/>
                    <a:pt x="25195" y="2287993"/>
                    <a:pt x="0" y="2031144"/>
                  </a:cubicBezTo>
                  <a:cubicBezTo>
                    <a:pt x="-25195" y="1774296"/>
                    <a:pt x="2938" y="1502104"/>
                    <a:pt x="0" y="1279899"/>
                  </a:cubicBezTo>
                  <a:cubicBezTo>
                    <a:pt x="-2938" y="1057694"/>
                    <a:pt x="-6879" y="918090"/>
                    <a:pt x="0" y="612126"/>
                  </a:cubicBezTo>
                  <a:cubicBezTo>
                    <a:pt x="6879" y="306162"/>
                    <a:pt x="23851" y="179772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92765723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6FEE0FC-CCD1-DCA4-6C31-F7CB64BC3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61110" y="4062747"/>
              <a:ext cx="4560772" cy="2609587"/>
            </a:xfrm>
            <a:custGeom>
              <a:avLst/>
              <a:gdLst>
                <a:gd name="connsiteX0" fmla="*/ 0 w 4560772"/>
                <a:gd name="connsiteY0" fmla="*/ 0 h 2609587"/>
                <a:gd name="connsiteX1" fmla="*/ 651539 w 4560772"/>
                <a:gd name="connsiteY1" fmla="*/ 0 h 2609587"/>
                <a:gd name="connsiteX2" fmla="*/ 1166255 w 4560772"/>
                <a:gd name="connsiteY2" fmla="*/ 0 h 2609587"/>
                <a:gd name="connsiteX3" fmla="*/ 1909009 w 4560772"/>
                <a:gd name="connsiteY3" fmla="*/ 0 h 2609587"/>
                <a:gd name="connsiteX4" fmla="*/ 2514940 w 4560772"/>
                <a:gd name="connsiteY4" fmla="*/ 0 h 2609587"/>
                <a:gd name="connsiteX5" fmla="*/ 3257694 w 4560772"/>
                <a:gd name="connsiteY5" fmla="*/ 0 h 2609587"/>
                <a:gd name="connsiteX6" fmla="*/ 3818018 w 4560772"/>
                <a:gd name="connsiteY6" fmla="*/ 0 h 2609587"/>
                <a:gd name="connsiteX7" fmla="*/ 4560772 w 4560772"/>
                <a:gd name="connsiteY7" fmla="*/ 0 h 2609587"/>
                <a:gd name="connsiteX8" fmla="*/ 4560772 w 4560772"/>
                <a:gd name="connsiteY8" fmla="*/ 600205 h 2609587"/>
                <a:gd name="connsiteX9" fmla="*/ 4560772 w 4560772"/>
                <a:gd name="connsiteY9" fmla="*/ 1200410 h 2609587"/>
                <a:gd name="connsiteX10" fmla="*/ 4560772 w 4560772"/>
                <a:gd name="connsiteY10" fmla="*/ 1800615 h 2609587"/>
                <a:gd name="connsiteX11" fmla="*/ 4560772 w 4560772"/>
                <a:gd name="connsiteY11" fmla="*/ 2609587 h 2609587"/>
                <a:gd name="connsiteX12" fmla="*/ 4046056 w 4560772"/>
                <a:gd name="connsiteY12" fmla="*/ 2609587 h 2609587"/>
                <a:gd name="connsiteX13" fmla="*/ 3531341 w 4560772"/>
                <a:gd name="connsiteY13" fmla="*/ 2609587 h 2609587"/>
                <a:gd name="connsiteX14" fmla="*/ 2925409 w 4560772"/>
                <a:gd name="connsiteY14" fmla="*/ 2609587 h 2609587"/>
                <a:gd name="connsiteX15" fmla="*/ 2410694 w 4560772"/>
                <a:gd name="connsiteY15" fmla="*/ 2609587 h 2609587"/>
                <a:gd name="connsiteX16" fmla="*/ 1667939 w 4560772"/>
                <a:gd name="connsiteY16" fmla="*/ 2609587 h 2609587"/>
                <a:gd name="connsiteX17" fmla="*/ 925185 w 4560772"/>
                <a:gd name="connsiteY17" fmla="*/ 2609587 h 2609587"/>
                <a:gd name="connsiteX18" fmla="*/ 0 w 4560772"/>
                <a:gd name="connsiteY18" fmla="*/ 2609587 h 2609587"/>
                <a:gd name="connsiteX19" fmla="*/ 0 w 4560772"/>
                <a:gd name="connsiteY19" fmla="*/ 2009382 h 2609587"/>
                <a:gd name="connsiteX20" fmla="*/ 0 w 4560772"/>
                <a:gd name="connsiteY20" fmla="*/ 1330889 h 2609587"/>
                <a:gd name="connsiteX21" fmla="*/ 0 w 4560772"/>
                <a:gd name="connsiteY21" fmla="*/ 678493 h 2609587"/>
                <a:gd name="connsiteX22" fmla="*/ 0 w 4560772"/>
                <a:gd name="connsiteY22" fmla="*/ 0 h 260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60772" h="2609587" fill="none" extrusionOk="0">
                  <a:moveTo>
                    <a:pt x="0" y="0"/>
                  </a:moveTo>
                  <a:cubicBezTo>
                    <a:pt x="139592" y="-9148"/>
                    <a:pt x="326527" y="-24109"/>
                    <a:pt x="651539" y="0"/>
                  </a:cubicBezTo>
                  <a:cubicBezTo>
                    <a:pt x="976551" y="24109"/>
                    <a:pt x="1046107" y="8630"/>
                    <a:pt x="1166255" y="0"/>
                  </a:cubicBezTo>
                  <a:cubicBezTo>
                    <a:pt x="1286403" y="-8630"/>
                    <a:pt x="1547674" y="17260"/>
                    <a:pt x="1909009" y="0"/>
                  </a:cubicBezTo>
                  <a:cubicBezTo>
                    <a:pt x="2270344" y="-17260"/>
                    <a:pt x="2310818" y="-3166"/>
                    <a:pt x="2514940" y="0"/>
                  </a:cubicBezTo>
                  <a:cubicBezTo>
                    <a:pt x="2719062" y="3166"/>
                    <a:pt x="3087761" y="20033"/>
                    <a:pt x="3257694" y="0"/>
                  </a:cubicBezTo>
                  <a:cubicBezTo>
                    <a:pt x="3427627" y="-20033"/>
                    <a:pt x="3623543" y="27174"/>
                    <a:pt x="3818018" y="0"/>
                  </a:cubicBezTo>
                  <a:cubicBezTo>
                    <a:pt x="4012493" y="-27174"/>
                    <a:pt x="4268597" y="21168"/>
                    <a:pt x="4560772" y="0"/>
                  </a:cubicBezTo>
                  <a:cubicBezTo>
                    <a:pt x="4574362" y="259262"/>
                    <a:pt x="4586914" y="411605"/>
                    <a:pt x="4560772" y="600205"/>
                  </a:cubicBezTo>
                  <a:cubicBezTo>
                    <a:pt x="4534630" y="788806"/>
                    <a:pt x="4534025" y="925784"/>
                    <a:pt x="4560772" y="1200410"/>
                  </a:cubicBezTo>
                  <a:cubicBezTo>
                    <a:pt x="4587519" y="1475037"/>
                    <a:pt x="4561251" y="1665964"/>
                    <a:pt x="4560772" y="1800615"/>
                  </a:cubicBezTo>
                  <a:cubicBezTo>
                    <a:pt x="4560293" y="1935267"/>
                    <a:pt x="4569333" y="2415459"/>
                    <a:pt x="4560772" y="2609587"/>
                  </a:cubicBezTo>
                  <a:cubicBezTo>
                    <a:pt x="4395570" y="2620476"/>
                    <a:pt x="4164363" y="2598988"/>
                    <a:pt x="4046056" y="2609587"/>
                  </a:cubicBezTo>
                  <a:cubicBezTo>
                    <a:pt x="3927749" y="2620186"/>
                    <a:pt x="3661516" y="2620951"/>
                    <a:pt x="3531341" y="2609587"/>
                  </a:cubicBezTo>
                  <a:cubicBezTo>
                    <a:pt x="3401167" y="2598223"/>
                    <a:pt x="3125801" y="2584598"/>
                    <a:pt x="2925409" y="2609587"/>
                  </a:cubicBezTo>
                  <a:cubicBezTo>
                    <a:pt x="2725017" y="2634576"/>
                    <a:pt x="2594408" y="2608691"/>
                    <a:pt x="2410694" y="2609587"/>
                  </a:cubicBezTo>
                  <a:cubicBezTo>
                    <a:pt x="2226980" y="2610483"/>
                    <a:pt x="1839565" y="2629726"/>
                    <a:pt x="1667939" y="2609587"/>
                  </a:cubicBezTo>
                  <a:cubicBezTo>
                    <a:pt x="1496313" y="2589448"/>
                    <a:pt x="1138295" y="2646467"/>
                    <a:pt x="925185" y="2609587"/>
                  </a:cubicBezTo>
                  <a:cubicBezTo>
                    <a:pt x="712075" y="2572707"/>
                    <a:pt x="347392" y="2587412"/>
                    <a:pt x="0" y="2609587"/>
                  </a:cubicBezTo>
                  <a:cubicBezTo>
                    <a:pt x="-10452" y="2353252"/>
                    <a:pt x="-17236" y="2153952"/>
                    <a:pt x="0" y="2009382"/>
                  </a:cubicBezTo>
                  <a:cubicBezTo>
                    <a:pt x="17236" y="1864812"/>
                    <a:pt x="16689" y="1478957"/>
                    <a:pt x="0" y="1330889"/>
                  </a:cubicBezTo>
                  <a:cubicBezTo>
                    <a:pt x="-16689" y="1182821"/>
                    <a:pt x="4167" y="997652"/>
                    <a:pt x="0" y="678493"/>
                  </a:cubicBezTo>
                  <a:cubicBezTo>
                    <a:pt x="-4167" y="359334"/>
                    <a:pt x="-31267" y="337295"/>
                    <a:pt x="0" y="0"/>
                  </a:cubicBezTo>
                  <a:close/>
                </a:path>
                <a:path w="4560772" h="2609587" stroke="0" extrusionOk="0">
                  <a:moveTo>
                    <a:pt x="0" y="0"/>
                  </a:moveTo>
                  <a:cubicBezTo>
                    <a:pt x="254048" y="19294"/>
                    <a:pt x="465639" y="28901"/>
                    <a:pt x="605931" y="0"/>
                  </a:cubicBezTo>
                  <a:cubicBezTo>
                    <a:pt x="746223" y="-28901"/>
                    <a:pt x="919760" y="-4087"/>
                    <a:pt x="1166255" y="0"/>
                  </a:cubicBezTo>
                  <a:cubicBezTo>
                    <a:pt x="1412750" y="4087"/>
                    <a:pt x="1437349" y="12041"/>
                    <a:pt x="1680970" y="0"/>
                  </a:cubicBezTo>
                  <a:cubicBezTo>
                    <a:pt x="1924592" y="-12041"/>
                    <a:pt x="2087328" y="1719"/>
                    <a:pt x="2241294" y="0"/>
                  </a:cubicBezTo>
                  <a:cubicBezTo>
                    <a:pt x="2395260" y="-1719"/>
                    <a:pt x="2650801" y="-19301"/>
                    <a:pt x="2938440" y="0"/>
                  </a:cubicBezTo>
                  <a:cubicBezTo>
                    <a:pt x="3226079" y="19301"/>
                    <a:pt x="3345854" y="12221"/>
                    <a:pt x="3589979" y="0"/>
                  </a:cubicBezTo>
                  <a:cubicBezTo>
                    <a:pt x="3834104" y="-12221"/>
                    <a:pt x="4278186" y="13964"/>
                    <a:pt x="4560772" y="0"/>
                  </a:cubicBezTo>
                  <a:cubicBezTo>
                    <a:pt x="4559281" y="163186"/>
                    <a:pt x="4581290" y="362531"/>
                    <a:pt x="4560772" y="574109"/>
                  </a:cubicBezTo>
                  <a:cubicBezTo>
                    <a:pt x="4540254" y="785687"/>
                    <a:pt x="4575111" y="1131473"/>
                    <a:pt x="4560772" y="1278698"/>
                  </a:cubicBezTo>
                  <a:cubicBezTo>
                    <a:pt x="4546433" y="1425923"/>
                    <a:pt x="4588800" y="1644205"/>
                    <a:pt x="4560772" y="1931094"/>
                  </a:cubicBezTo>
                  <a:cubicBezTo>
                    <a:pt x="4532744" y="2217983"/>
                    <a:pt x="4547938" y="2334763"/>
                    <a:pt x="4560772" y="2609587"/>
                  </a:cubicBezTo>
                  <a:cubicBezTo>
                    <a:pt x="4268117" y="2586594"/>
                    <a:pt x="4199057" y="2627392"/>
                    <a:pt x="3863625" y="2609587"/>
                  </a:cubicBezTo>
                  <a:cubicBezTo>
                    <a:pt x="3528193" y="2591782"/>
                    <a:pt x="3508044" y="2583575"/>
                    <a:pt x="3212087" y="2609587"/>
                  </a:cubicBezTo>
                  <a:cubicBezTo>
                    <a:pt x="2916130" y="2635599"/>
                    <a:pt x="2875599" y="2614155"/>
                    <a:pt x="2697371" y="2609587"/>
                  </a:cubicBezTo>
                  <a:cubicBezTo>
                    <a:pt x="2519143" y="2605019"/>
                    <a:pt x="2292505" y="2626722"/>
                    <a:pt x="2137047" y="2609587"/>
                  </a:cubicBezTo>
                  <a:cubicBezTo>
                    <a:pt x="1981589" y="2592452"/>
                    <a:pt x="1608781" y="2619575"/>
                    <a:pt x="1439901" y="2609587"/>
                  </a:cubicBezTo>
                  <a:cubicBezTo>
                    <a:pt x="1271021" y="2599599"/>
                    <a:pt x="1085475" y="2618002"/>
                    <a:pt x="879577" y="2609587"/>
                  </a:cubicBezTo>
                  <a:cubicBezTo>
                    <a:pt x="673679" y="2601172"/>
                    <a:pt x="187625" y="2623008"/>
                    <a:pt x="0" y="2609587"/>
                  </a:cubicBezTo>
                  <a:cubicBezTo>
                    <a:pt x="4825" y="2468953"/>
                    <a:pt x="17101" y="2286787"/>
                    <a:pt x="0" y="2009382"/>
                  </a:cubicBezTo>
                  <a:cubicBezTo>
                    <a:pt x="-17101" y="1731978"/>
                    <a:pt x="-4457" y="1577834"/>
                    <a:pt x="0" y="1356985"/>
                  </a:cubicBezTo>
                  <a:cubicBezTo>
                    <a:pt x="4457" y="1136136"/>
                    <a:pt x="-1865" y="925929"/>
                    <a:pt x="0" y="730684"/>
                  </a:cubicBezTo>
                  <a:cubicBezTo>
                    <a:pt x="1865" y="535439"/>
                    <a:pt x="-16865" y="355241"/>
                    <a:pt x="0" y="0"/>
                  </a:cubicBezTo>
                  <a:close/>
                </a:path>
              </a:pathLst>
            </a:custGeom>
            <a:ln>
              <a:noFill/>
              <a:extLst>
                <a:ext uri="{C807C97D-BFC1-408E-A445-0C87EB9F89A2}">
                  <ask:lineSketchStyleProps xmlns:ask="http://schemas.microsoft.com/office/drawing/2018/sketchyshapes" sd="225966602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5CCAFD90-3C5A-67CD-F118-4E06E0AD7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545" y="1014532"/>
            <a:ext cx="7424509" cy="2821197"/>
          </a:xfrm>
          <a:custGeom>
            <a:avLst/>
            <a:gdLst>
              <a:gd name="connsiteX0" fmla="*/ 0 w 7424509"/>
              <a:gd name="connsiteY0" fmla="*/ 0 h 2821197"/>
              <a:gd name="connsiteX1" fmla="*/ 526465 w 7424509"/>
              <a:gd name="connsiteY1" fmla="*/ 0 h 2821197"/>
              <a:gd name="connsiteX2" fmla="*/ 978685 w 7424509"/>
              <a:gd name="connsiteY2" fmla="*/ 0 h 2821197"/>
              <a:gd name="connsiteX3" fmla="*/ 1653641 w 7424509"/>
              <a:gd name="connsiteY3" fmla="*/ 0 h 2821197"/>
              <a:gd name="connsiteX4" fmla="*/ 2402841 w 7424509"/>
              <a:gd name="connsiteY4" fmla="*/ 0 h 2821197"/>
              <a:gd name="connsiteX5" fmla="*/ 3226287 w 7424509"/>
              <a:gd name="connsiteY5" fmla="*/ 0 h 2821197"/>
              <a:gd name="connsiteX6" fmla="*/ 3752752 w 7424509"/>
              <a:gd name="connsiteY6" fmla="*/ 0 h 2821197"/>
              <a:gd name="connsiteX7" fmla="*/ 4576197 w 7424509"/>
              <a:gd name="connsiteY7" fmla="*/ 0 h 2821197"/>
              <a:gd name="connsiteX8" fmla="*/ 5102663 w 7424509"/>
              <a:gd name="connsiteY8" fmla="*/ 0 h 2821197"/>
              <a:gd name="connsiteX9" fmla="*/ 5703373 w 7424509"/>
              <a:gd name="connsiteY9" fmla="*/ 0 h 2821197"/>
              <a:gd name="connsiteX10" fmla="*/ 6452573 w 7424509"/>
              <a:gd name="connsiteY10" fmla="*/ 0 h 2821197"/>
              <a:gd name="connsiteX11" fmla="*/ 7424509 w 7424509"/>
              <a:gd name="connsiteY11" fmla="*/ 0 h 2821197"/>
              <a:gd name="connsiteX12" fmla="*/ 7424509 w 7424509"/>
              <a:gd name="connsiteY12" fmla="*/ 620663 h 2821197"/>
              <a:gd name="connsiteX13" fmla="*/ 7424509 w 7424509"/>
              <a:gd name="connsiteY13" fmla="*/ 1100267 h 2821197"/>
              <a:gd name="connsiteX14" fmla="*/ 7424509 w 7424509"/>
              <a:gd name="connsiteY14" fmla="*/ 1579870 h 2821197"/>
              <a:gd name="connsiteX15" fmla="*/ 7424509 w 7424509"/>
              <a:gd name="connsiteY15" fmla="*/ 2059474 h 2821197"/>
              <a:gd name="connsiteX16" fmla="*/ 7424509 w 7424509"/>
              <a:gd name="connsiteY16" fmla="*/ 2821197 h 2821197"/>
              <a:gd name="connsiteX17" fmla="*/ 6972289 w 7424509"/>
              <a:gd name="connsiteY17" fmla="*/ 2821197 h 2821197"/>
              <a:gd name="connsiteX18" fmla="*/ 6297334 w 7424509"/>
              <a:gd name="connsiteY18" fmla="*/ 2821197 h 2821197"/>
              <a:gd name="connsiteX19" fmla="*/ 5473888 w 7424509"/>
              <a:gd name="connsiteY19" fmla="*/ 2821197 h 2821197"/>
              <a:gd name="connsiteX20" fmla="*/ 4650442 w 7424509"/>
              <a:gd name="connsiteY20" fmla="*/ 2821197 h 2821197"/>
              <a:gd name="connsiteX21" fmla="*/ 3975487 w 7424509"/>
              <a:gd name="connsiteY21" fmla="*/ 2821197 h 2821197"/>
              <a:gd name="connsiteX22" fmla="*/ 3523267 w 7424509"/>
              <a:gd name="connsiteY22" fmla="*/ 2821197 h 2821197"/>
              <a:gd name="connsiteX23" fmla="*/ 2699821 w 7424509"/>
              <a:gd name="connsiteY23" fmla="*/ 2821197 h 2821197"/>
              <a:gd name="connsiteX24" fmla="*/ 2024866 w 7424509"/>
              <a:gd name="connsiteY24" fmla="*/ 2821197 h 2821197"/>
              <a:gd name="connsiteX25" fmla="*/ 1424156 w 7424509"/>
              <a:gd name="connsiteY25" fmla="*/ 2821197 h 2821197"/>
              <a:gd name="connsiteX26" fmla="*/ 971936 w 7424509"/>
              <a:gd name="connsiteY26" fmla="*/ 2821197 h 2821197"/>
              <a:gd name="connsiteX27" fmla="*/ 0 w 7424509"/>
              <a:gd name="connsiteY27" fmla="*/ 2821197 h 2821197"/>
              <a:gd name="connsiteX28" fmla="*/ 0 w 7424509"/>
              <a:gd name="connsiteY28" fmla="*/ 2228746 h 2821197"/>
              <a:gd name="connsiteX29" fmla="*/ 0 w 7424509"/>
              <a:gd name="connsiteY29" fmla="*/ 1608082 h 2821197"/>
              <a:gd name="connsiteX30" fmla="*/ 0 w 7424509"/>
              <a:gd name="connsiteY30" fmla="*/ 1128479 h 2821197"/>
              <a:gd name="connsiteX31" fmla="*/ 0 w 7424509"/>
              <a:gd name="connsiteY31" fmla="*/ 592451 h 2821197"/>
              <a:gd name="connsiteX32" fmla="*/ 0 w 7424509"/>
              <a:gd name="connsiteY32" fmla="*/ 0 h 2821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424509" h="2821197" fill="none" extrusionOk="0">
                <a:moveTo>
                  <a:pt x="0" y="0"/>
                </a:moveTo>
                <a:cubicBezTo>
                  <a:pt x="254300" y="5533"/>
                  <a:pt x="420962" y="7054"/>
                  <a:pt x="526465" y="0"/>
                </a:cubicBezTo>
                <a:cubicBezTo>
                  <a:pt x="631969" y="-7054"/>
                  <a:pt x="847812" y="9850"/>
                  <a:pt x="978685" y="0"/>
                </a:cubicBezTo>
                <a:cubicBezTo>
                  <a:pt x="1109558" y="-9850"/>
                  <a:pt x="1365685" y="-1318"/>
                  <a:pt x="1653641" y="0"/>
                </a:cubicBezTo>
                <a:cubicBezTo>
                  <a:pt x="1941597" y="1318"/>
                  <a:pt x="2051514" y="-11036"/>
                  <a:pt x="2402841" y="0"/>
                </a:cubicBezTo>
                <a:cubicBezTo>
                  <a:pt x="2754168" y="11036"/>
                  <a:pt x="2977153" y="-3025"/>
                  <a:pt x="3226287" y="0"/>
                </a:cubicBezTo>
                <a:cubicBezTo>
                  <a:pt x="3475421" y="3025"/>
                  <a:pt x="3622883" y="21206"/>
                  <a:pt x="3752752" y="0"/>
                </a:cubicBezTo>
                <a:cubicBezTo>
                  <a:pt x="3882621" y="-21206"/>
                  <a:pt x="4196895" y="-39191"/>
                  <a:pt x="4576197" y="0"/>
                </a:cubicBezTo>
                <a:cubicBezTo>
                  <a:pt x="4955499" y="39191"/>
                  <a:pt x="4990705" y="15115"/>
                  <a:pt x="5102663" y="0"/>
                </a:cubicBezTo>
                <a:cubicBezTo>
                  <a:pt x="5214621" y="-15115"/>
                  <a:pt x="5492525" y="19837"/>
                  <a:pt x="5703373" y="0"/>
                </a:cubicBezTo>
                <a:cubicBezTo>
                  <a:pt x="5914221" y="-19837"/>
                  <a:pt x="6208415" y="3595"/>
                  <a:pt x="6452573" y="0"/>
                </a:cubicBezTo>
                <a:cubicBezTo>
                  <a:pt x="6696731" y="-3595"/>
                  <a:pt x="7081964" y="-13640"/>
                  <a:pt x="7424509" y="0"/>
                </a:cubicBezTo>
                <a:cubicBezTo>
                  <a:pt x="7402760" y="257042"/>
                  <a:pt x="7414704" y="324689"/>
                  <a:pt x="7424509" y="620663"/>
                </a:cubicBezTo>
                <a:cubicBezTo>
                  <a:pt x="7434314" y="916637"/>
                  <a:pt x="7444566" y="886195"/>
                  <a:pt x="7424509" y="1100267"/>
                </a:cubicBezTo>
                <a:cubicBezTo>
                  <a:pt x="7404452" y="1314339"/>
                  <a:pt x="7401459" y="1453325"/>
                  <a:pt x="7424509" y="1579870"/>
                </a:cubicBezTo>
                <a:cubicBezTo>
                  <a:pt x="7447559" y="1706415"/>
                  <a:pt x="7414790" y="1892505"/>
                  <a:pt x="7424509" y="2059474"/>
                </a:cubicBezTo>
                <a:cubicBezTo>
                  <a:pt x="7434228" y="2226443"/>
                  <a:pt x="7420984" y="2637095"/>
                  <a:pt x="7424509" y="2821197"/>
                </a:cubicBezTo>
                <a:cubicBezTo>
                  <a:pt x="7251600" y="2819612"/>
                  <a:pt x="7185588" y="2821524"/>
                  <a:pt x="6972289" y="2821197"/>
                </a:cubicBezTo>
                <a:cubicBezTo>
                  <a:pt x="6758990" y="2820870"/>
                  <a:pt x="6502488" y="2838026"/>
                  <a:pt x="6297334" y="2821197"/>
                </a:cubicBezTo>
                <a:cubicBezTo>
                  <a:pt x="6092180" y="2804368"/>
                  <a:pt x="5764440" y="2841046"/>
                  <a:pt x="5473888" y="2821197"/>
                </a:cubicBezTo>
                <a:cubicBezTo>
                  <a:pt x="5183336" y="2801348"/>
                  <a:pt x="4843017" y="2780283"/>
                  <a:pt x="4650442" y="2821197"/>
                </a:cubicBezTo>
                <a:cubicBezTo>
                  <a:pt x="4457867" y="2862111"/>
                  <a:pt x="4134106" y="2809847"/>
                  <a:pt x="3975487" y="2821197"/>
                </a:cubicBezTo>
                <a:cubicBezTo>
                  <a:pt x="3816868" y="2832547"/>
                  <a:pt x="3679903" y="2811864"/>
                  <a:pt x="3523267" y="2821197"/>
                </a:cubicBezTo>
                <a:cubicBezTo>
                  <a:pt x="3366631" y="2830530"/>
                  <a:pt x="3094719" y="2785816"/>
                  <a:pt x="2699821" y="2821197"/>
                </a:cubicBezTo>
                <a:cubicBezTo>
                  <a:pt x="2304923" y="2856578"/>
                  <a:pt x="2223232" y="2832239"/>
                  <a:pt x="2024866" y="2821197"/>
                </a:cubicBezTo>
                <a:cubicBezTo>
                  <a:pt x="1826501" y="2810155"/>
                  <a:pt x="1586655" y="2798590"/>
                  <a:pt x="1424156" y="2821197"/>
                </a:cubicBezTo>
                <a:cubicBezTo>
                  <a:pt x="1261657" y="2843805"/>
                  <a:pt x="1140176" y="2808066"/>
                  <a:pt x="971936" y="2821197"/>
                </a:cubicBezTo>
                <a:cubicBezTo>
                  <a:pt x="803696" y="2834328"/>
                  <a:pt x="226679" y="2854059"/>
                  <a:pt x="0" y="2821197"/>
                </a:cubicBezTo>
                <a:cubicBezTo>
                  <a:pt x="6728" y="2629077"/>
                  <a:pt x="12079" y="2351551"/>
                  <a:pt x="0" y="2228746"/>
                </a:cubicBezTo>
                <a:cubicBezTo>
                  <a:pt x="-12079" y="2105941"/>
                  <a:pt x="-18024" y="1826351"/>
                  <a:pt x="0" y="1608082"/>
                </a:cubicBezTo>
                <a:cubicBezTo>
                  <a:pt x="18024" y="1389813"/>
                  <a:pt x="-17091" y="1252804"/>
                  <a:pt x="0" y="1128479"/>
                </a:cubicBezTo>
                <a:cubicBezTo>
                  <a:pt x="17091" y="1004154"/>
                  <a:pt x="25844" y="814096"/>
                  <a:pt x="0" y="592451"/>
                </a:cubicBezTo>
                <a:cubicBezTo>
                  <a:pt x="-25844" y="370806"/>
                  <a:pt x="2092" y="257936"/>
                  <a:pt x="0" y="0"/>
                </a:cubicBezTo>
                <a:close/>
              </a:path>
              <a:path w="7424509" h="2821197" stroke="0" extrusionOk="0">
                <a:moveTo>
                  <a:pt x="0" y="0"/>
                </a:moveTo>
                <a:cubicBezTo>
                  <a:pt x="196930" y="29091"/>
                  <a:pt x="388384" y="12346"/>
                  <a:pt x="600710" y="0"/>
                </a:cubicBezTo>
                <a:cubicBezTo>
                  <a:pt x="813036" y="-12346"/>
                  <a:pt x="913351" y="-20773"/>
                  <a:pt x="1127175" y="0"/>
                </a:cubicBezTo>
                <a:cubicBezTo>
                  <a:pt x="1340999" y="20773"/>
                  <a:pt x="1371840" y="-402"/>
                  <a:pt x="1579396" y="0"/>
                </a:cubicBezTo>
                <a:cubicBezTo>
                  <a:pt x="1786952" y="402"/>
                  <a:pt x="1930298" y="20645"/>
                  <a:pt x="2105861" y="0"/>
                </a:cubicBezTo>
                <a:cubicBezTo>
                  <a:pt x="2281424" y="-20645"/>
                  <a:pt x="2680051" y="8071"/>
                  <a:pt x="2855061" y="0"/>
                </a:cubicBezTo>
                <a:cubicBezTo>
                  <a:pt x="3030071" y="-8071"/>
                  <a:pt x="3264486" y="11878"/>
                  <a:pt x="3530017" y="0"/>
                </a:cubicBezTo>
                <a:cubicBezTo>
                  <a:pt x="3795548" y="-11878"/>
                  <a:pt x="3884139" y="-22240"/>
                  <a:pt x="3982237" y="0"/>
                </a:cubicBezTo>
                <a:cubicBezTo>
                  <a:pt x="4080335" y="22240"/>
                  <a:pt x="4276291" y="-12156"/>
                  <a:pt x="4434457" y="0"/>
                </a:cubicBezTo>
                <a:cubicBezTo>
                  <a:pt x="4592623" y="12156"/>
                  <a:pt x="4806957" y="-940"/>
                  <a:pt x="4960922" y="0"/>
                </a:cubicBezTo>
                <a:cubicBezTo>
                  <a:pt x="5114887" y="940"/>
                  <a:pt x="5460556" y="-35778"/>
                  <a:pt x="5784367" y="0"/>
                </a:cubicBezTo>
                <a:cubicBezTo>
                  <a:pt x="6108179" y="35778"/>
                  <a:pt x="6136371" y="-11323"/>
                  <a:pt x="6459323" y="0"/>
                </a:cubicBezTo>
                <a:cubicBezTo>
                  <a:pt x="6782275" y="11323"/>
                  <a:pt x="7108753" y="-12633"/>
                  <a:pt x="7424509" y="0"/>
                </a:cubicBezTo>
                <a:cubicBezTo>
                  <a:pt x="7447099" y="185488"/>
                  <a:pt x="7416910" y="292692"/>
                  <a:pt x="7424509" y="479603"/>
                </a:cubicBezTo>
                <a:cubicBezTo>
                  <a:pt x="7432108" y="666514"/>
                  <a:pt x="7412114" y="720557"/>
                  <a:pt x="7424509" y="959207"/>
                </a:cubicBezTo>
                <a:cubicBezTo>
                  <a:pt x="7436904" y="1197857"/>
                  <a:pt x="7429929" y="1281392"/>
                  <a:pt x="7424509" y="1551658"/>
                </a:cubicBezTo>
                <a:cubicBezTo>
                  <a:pt x="7419089" y="1821924"/>
                  <a:pt x="7412563" y="1904188"/>
                  <a:pt x="7424509" y="2059474"/>
                </a:cubicBezTo>
                <a:cubicBezTo>
                  <a:pt x="7436455" y="2214760"/>
                  <a:pt x="7436512" y="2627094"/>
                  <a:pt x="7424509" y="2821197"/>
                </a:cubicBezTo>
                <a:cubicBezTo>
                  <a:pt x="7285438" y="2837959"/>
                  <a:pt x="7191622" y="2815582"/>
                  <a:pt x="6972289" y="2821197"/>
                </a:cubicBezTo>
                <a:cubicBezTo>
                  <a:pt x="6752956" y="2826812"/>
                  <a:pt x="6610247" y="2803095"/>
                  <a:pt x="6445824" y="2821197"/>
                </a:cubicBezTo>
                <a:cubicBezTo>
                  <a:pt x="6281401" y="2839299"/>
                  <a:pt x="6050249" y="2796216"/>
                  <a:pt x="5845113" y="2821197"/>
                </a:cubicBezTo>
                <a:cubicBezTo>
                  <a:pt x="5639977" y="2846178"/>
                  <a:pt x="5563252" y="2808890"/>
                  <a:pt x="5318648" y="2821197"/>
                </a:cubicBezTo>
                <a:cubicBezTo>
                  <a:pt x="5074044" y="2833504"/>
                  <a:pt x="4695629" y="2799006"/>
                  <a:pt x="4495203" y="2821197"/>
                </a:cubicBezTo>
                <a:cubicBezTo>
                  <a:pt x="4294778" y="2843388"/>
                  <a:pt x="4046494" y="2842651"/>
                  <a:pt x="3894492" y="2821197"/>
                </a:cubicBezTo>
                <a:cubicBezTo>
                  <a:pt x="3742490" y="2799743"/>
                  <a:pt x="3494981" y="2800855"/>
                  <a:pt x="3293782" y="2821197"/>
                </a:cubicBezTo>
                <a:cubicBezTo>
                  <a:pt x="3092583" y="2841540"/>
                  <a:pt x="2898478" y="2838726"/>
                  <a:pt x="2767317" y="2821197"/>
                </a:cubicBezTo>
                <a:cubicBezTo>
                  <a:pt x="2636156" y="2803668"/>
                  <a:pt x="2438544" y="2812850"/>
                  <a:pt x="2315097" y="2821197"/>
                </a:cubicBezTo>
                <a:cubicBezTo>
                  <a:pt x="2191650" y="2829544"/>
                  <a:pt x="1901063" y="2800423"/>
                  <a:pt x="1788632" y="2821197"/>
                </a:cubicBezTo>
                <a:cubicBezTo>
                  <a:pt x="1676202" y="2841971"/>
                  <a:pt x="1511656" y="2823377"/>
                  <a:pt x="1262167" y="2821197"/>
                </a:cubicBezTo>
                <a:cubicBezTo>
                  <a:pt x="1012679" y="2819017"/>
                  <a:pt x="303803" y="2817718"/>
                  <a:pt x="0" y="2821197"/>
                </a:cubicBezTo>
                <a:cubicBezTo>
                  <a:pt x="-17339" y="2599577"/>
                  <a:pt x="3341" y="2458198"/>
                  <a:pt x="0" y="2285170"/>
                </a:cubicBezTo>
                <a:cubicBezTo>
                  <a:pt x="-3341" y="2112142"/>
                  <a:pt x="26715" y="1891414"/>
                  <a:pt x="0" y="1749142"/>
                </a:cubicBezTo>
                <a:cubicBezTo>
                  <a:pt x="-26715" y="1606870"/>
                  <a:pt x="4859" y="1447587"/>
                  <a:pt x="0" y="1184903"/>
                </a:cubicBezTo>
                <a:cubicBezTo>
                  <a:pt x="-4859" y="922219"/>
                  <a:pt x="13430" y="791892"/>
                  <a:pt x="0" y="592451"/>
                </a:cubicBezTo>
                <a:cubicBezTo>
                  <a:pt x="-13430" y="393010"/>
                  <a:pt x="-27526" y="235483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596660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F9A916E9-7F8A-0F88-D455-949F909C0A1A}"/>
              </a:ext>
            </a:extLst>
          </p:cNvPr>
          <p:cNvSpPr txBox="1"/>
          <p:nvPr/>
        </p:nvSpPr>
        <p:spPr>
          <a:xfrm>
            <a:off x="286168" y="814129"/>
            <a:ext cx="1618832" cy="533416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94666" indent="-457200">
              <a:lnSpc>
                <a:spcPts val="36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85775" algn="l"/>
                <a:tab pos="486409" algn="l"/>
              </a:tabLst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例子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endParaRPr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4880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312760F8-EFA4-06C4-20EB-7578F535A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350" y="5045167"/>
            <a:ext cx="4440756" cy="15980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FF5425-AD91-207C-CA81-7582F9049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852" y="1050181"/>
            <a:ext cx="7557025" cy="287155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52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8568" y="814129"/>
            <a:ext cx="1857057" cy="533416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94666" indent="-457200">
              <a:lnSpc>
                <a:spcPts val="36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85775" algn="l"/>
                <a:tab pos="486409" algn="l"/>
              </a:tabLst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例子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endParaRPr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7A0A9FCF-02FC-104C-EBDF-31F4F25AF1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663" y="50800"/>
            <a:ext cx="6430962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NFA⟹DFA(</a:t>
            </a:r>
            <a:r>
              <a:rPr lang="zh-CN" altLang="en-US" spc="-5" dirty="0">
                <a:solidFill>
                  <a:schemeClr val="bg1"/>
                </a:solidFill>
              </a:rPr>
              <a:t>子集构造法</a:t>
            </a:r>
            <a:r>
              <a:rPr lang="en-US" altLang="zh-CN" spc="-5" dirty="0">
                <a:solidFill>
                  <a:schemeClr val="bg1"/>
                </a:solidFill>
              </a:rPr>
              <a:t>)</a:t>
            </a:r>
            <a:endParaRPr spc="-10" dirty="0">
              <a:solidFill>
                <a:schemeClr val="bg1"/>
              </a:solidFill>
              <a:cs typeface="Palatino Linotype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FEE0FC-CCD1-DCA4-6C31-F7CB64BC3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62" y="4187645"/>
            <a:ext cx="4560772" cy="2609587"/>
          </a:xfrm>
          <a:prstGeom prst="rect">
            <a:avLst/>
          </a:prstGeom>
          <a:ln>
            <a:solidFill>
              <a:srgbClr val="FFC000"/>
            </a:solidFill>
          </a:ln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97568F4A-5FB9-4788-9EB5-7D7047AAD7B2}"/>
              </a:ext>
            </a:extLst>
          </p:cNvPr>
          <p:cNvGrpSpPr/>
          <p:nvPr/>
        </p:nvGrpSpPr>
        <p:grpSpPr>
          <a:xfrm>
            <a:off x="102285" y="1578296"/>
            <a:ext cx="2829309" cy="369332"/>
            <a:chOff x="741195" y="1403484"/>
            <a:chExt cx="2829309" cy="369332"/>
          </a:xfrm>
        </p:grpSpPr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29B8E61E-F846-26C8-B82E-DB4603B87A04}"/>
                </a:ext>
              </a:extLst>
            </p:cNvPr>
            <p:cNvSpPr>
              <a:spLocks noChangeAspect="1"/>
            </p:cNvSpPr>
            <p:nvPr/>
          </p:nvSpPr>
          <p:spPr>
            <a:xfrm rot="19925920">
              <a:off x="741195" y="1551040"/>
              <a:ext cx="74430" cy="69839"/>
            </a:xfrm>
            <a:prstGeom prst="triangle">
              <a:avLst/>
            </a:prstGeom>
            <a:solidFill>
              <a:srgbClr val="3333B2"/>
            </a:solidFill>
            <a:ln w="3175">
              <a:solidFill>
                <a:srgbClr val="3333B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68F6E9A-C2FF-4160-6124-323B89B12E1D}"/>
                </a:ext>
              </a:extLst>
            </p:cNvPr>
            <p:cNvSpPr txBox="1"/>
            <p:nvPr/>
          </p:nvSpPr>
          <p:spPr>
            <a:xfrm>
              <a:off x="843435" y="1403484"/>
              <a:ext cx="27270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inux Libertine G" panose="02000503000000000000" pitchFamily="2" charset="0"/>
                </a:rPr>
                <a:t>正则表达式</a:t>
              </a:r>
              <a:r>
                <a:rPr lang="en-US" altLang="zh-CN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inux Libertine G" panose="02000503000000000000" pitchFamily="2" charset="0"/>
                </a:rPr>
                <a:t>:</a:t>
              </a:r>
              <a:endPara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inux Libertine G" panose="02000503000000000000" pitchFamily="2" charset="0"/>
              </a:endParaRPr>
            </a:p>
          </p:txBody>
        </p:sp>
        <p:pic>
          <p:nvPicPr>
            <p:cNvPr id="10" name="图片 9" descr="\documentclass[a4paper, 12pt]{extarticle}&#10;\usepackage{amsmath}&#10;\pagestyle{empty}&#10;\usepackage{enumitem}&#10;\usepackage[dvipsnames]{xcolor}&#10;\usepackage{geometry}&#10;\geometry{a4paper,scale=0.67}&#10;&#10;\usepackage[no-math]{fontspec}&#10;%\setmainfont{Linux Libertine G}&#10;&#10;\usepackage{shadowtext}&#10;&#10;\begin{document}&#10;&#10;\noindent$ (a|b)^{\ast}abb$&#10;\end{document} " title="IguanaTex Bitmap Display">
              <a:extLst>
                <a:ext uri="{FF2B5EF4-FFF2-40B4-BE49-F238E27FC236}">
                  <a16:creationId xmlns:a16="http://schemas.microsoft.com/office/drawing/2014/main" id="{B21FF1C9-486A-F57E-A939-00AFA0C813E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7710" y="1481974"/>
              <a:ext cx="825663" cy="231323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2A18E1-192A-DB77-DBF4-C47CA4770A2F}"/>
              </a:ext>
            </a:extLst>
          </p:cNvPr>
          <p:cNvGrpSpPr/>
          <p:nvPr/>
        </p:nvGrpSpPr>
        <p:grpSpPr>
          <a:xfrm>
            <a:off x="114300" y="3788452"/>
            <a:ext cx="2829309" cy="369332"/>
            <a:chOff x="767591" y="1403484"/>
            <a:chExt cx="2829309" cy="369332"/>
          </a:xfrm>
        </p:grpSpPr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FF1A57C5-D53C-14F3-117D-6D4279D28EAA}"/>
                </a:ext>
              </a:extLst>
            </p:cNvPr>
            <p:cNvSpPr>
              <a:spLocks noChangeAspect="1"/>
            </p:cNvSpPr>
            <p:nvPr/>
          </p:nvSpPr>
          <p:spPr>
            <a:xfrm rot="19925920">
              <a:off x="767591" y="1551040"/>
              <a:ext cx="74430" cy="69839"/>
            </a:xfrm>
            <a:prstGeom prst="triangle">
              <a:avLst/>
            </a:prstGeom>
            <a:solidFill>
              <a:srgbClr val="3333B2"/>
            </a:solidFill>
            <a:ln w="3175">
              <a:solidFill>
                <a:srgbClr val="3333B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40D76C6-B82A-DF9E-56F0-B2B6E68E92DA}"/>
                </a:ext>
              </a:extLst>
            </p:cNvPr>
            <p:cNvSpPr txBox="1"/>
            <p:nvPr/>
          </p:nvSpPr>
          <p:spPr>
            <a:xfrm>
              <a:off x="869831" y="1403484"/>
              <a:ext cx="27270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dirty="0">
                  <a:solidFill>
                    <a:schemeClr val="bg2">
                      <a:lumMod val="10000"/>
                    </a:schemeClr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  <a:cs typeface="Linux Libertine G" panose="02000503000000000000" pitchFamily="2" charset="0"/>
                </a:rPr>
                <a:t>两个</a:t>
              </a:r>
              <a:r>
                <a:rPr lang="en-US" altLang="zh-CN" dirty="0">
                  <a:solidFill>
                    <a:schemeClr val="bg2">
                      <a:lumMod val="10000"/>
                    </a:schemeClr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  <a:cs typeface="Linux Libertine G" panose="02000503000000000000" pitchFamily="2" charset="0"/>
                </a:rPr>
                <a:t>DFA:</a:t>
              </a:r>
              <a:endParaRPr lang="zh-CN" altLang="en-US" dirty="0">
                <a:solidFill>
                  <a:schemeClr val="bg2">
                    <a:lumMod val="10000"/>
                  </a:schemeClr>
                </a:solidFill>
                <a:latin typeface="Linux Libertine G" panose="02000503000000000000" pitchFamily="2" charset="0"/>
                <a:cs typeface="Linux Libertine G" panose="02000503000000000000" pitchFamily="2" charset="0"/>
              </a:endParaRPr>
            </a:p>
          </p:txBody>
        </p:sp>
      </p:grpSp>
      <p:sp>
        <p:nvSpPr>
          <p:cNvPr id="15" name="爆炸形: 8 pt  14">
            <a:extLst>
              <a:ext uri="{FF2B5EF4-FFF2-40B4-BE49-F238E27FC236}">
                <a16:creationId xmlns:a16="http://schemas.microsoft.com/office/drawing/2014/main" id="{8E9EF5FE-BE99-18D1-C8E5-E8E19D7DD432}"/>
              </a:ext>
            </a:extLst>
          </p:cNvPr>
          <p:cNvSpPr/>
          <p:nvPr/>
        </p:nvSpPr>
        <p:spPr>
          <a:xfrm>
            <a:off x="1342290" y="1264763"/>
            <a:ext cx="1686119" cy="1029903"/>
          </a:xfrm>
          <a:prstGeom prst="irregularSeal1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对话气泡: 圆角矩形 15">
            <a:extLst>
              <a:ext uri="{FF2B5EF4-FFF2-40B4-BE49-F238E27FC236}">
                <a16:creationId xmlns:a16="http://schemas.microsoft.com/office/drawing/2014/main" id="{974049F9-AB7F-9175-1B7A-114C48AF9AF0}"/>
              </a:ext>
            </a:extLst>
          </p:cNvPr>
          <p:cNvSpPr/>
          <p:nvPr/>
        </p:nvSpPr>
        <p:spPr>
          <a:xfrm rot="10800000" flipV="1">
            <a:off x="4836779" y="3831766"/>
            <a:ext cx="1872832" cy="739408"/>
          </a:xfrm>
          <a:prstGeom prst="wedgeRoundRectCallout">
            <a:avLst>
              <a:gd name="adj1" fmla="val 83162"/>
              <a:gd name="adj2" fmla="val 49617"/>
              <a:gd name="adj3" fmla="val 16667"/>
            </a:avLst>
          </a:prstGeom>
          <a:solidFill>
            <a:srgbClr val="FFC000">
              <a:alpha val="22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700" i="1" spc="-1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子集构造算法</a:t>
            </a:r>
            <a:r>
              <a:rPr lang="zh-CN" altLang="en-US" sz="1700" spc="-1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不一定得到最简</a:t>
            </a:r>
            <a:r>
              <a:rPr lang="en-US" altLang="zh-CN" sz="1700" spc="-1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DFA</a:t>
            </a:r>
            <a:endParaRPr lang="zh-CN" altLang="en-US" sz="1700" spc="-1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780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52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7A0A9FCF-02FC-104C-EBDF-31F4F25AF1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663" y="50800"/>
            <a:ext cx="6430962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NFA⟹DFA(</a:t>
            </a:r>
            <a:r>
              <a:rPr lang="zh-CN" altLang="en-US" spc="-5" dirty="0">
                <a:solidFill>
                  <a:schemeClr val="bg1"/>
                </a:solidFill>
              </a:rPr>
              <a:t>子集构造法</a:t>
            </a:r>
            <a:r>
              <a:rPr lang="en-US" altLang="zh-CN" spc="-5" dirty="0">
                <a:solidFill>
                  <a:schemeClr val="bg1"/>
                </a:solidFill>
              </a:rPr>
              <a:t>)</a:t>
            </a:r>
            <a:endParaRPr spc="-10" dirty="0">
              <a:solidFill>
                <a:schemeClr val="bg1"/>
              </a:solidFill>
              <a:cs typeface="Palatino Linotype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16A4DBB2-4E7E-359A-455F-004CDF0953C8}"/>
              </a:ext>
            </a:extLst>
          </p:cNvPr>
          <p:cNvSpPr txBox="1"/>
          <p:nvPr/>
        </p:nvSpPr>
        <p:spPr>
          <a:xfrm>
            <a:off x="555625" y="1066800"/>
            <a:ext cx="8032750" cy="9053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0375" marR="5080" indent="-448309">
              <a:lnSpc>
                <a:spcPts val="3600"/>
              </a:lnSpc>
              <a:spcBef>
                <a:spcPts val="95"/>
              </a:spcBef>
              <a:buClr>
                <a:srgbClr val="CC9900"/>
              </a:buClr>
              <a:buSzPct val="100000"/>
              <a:buFont typeface="Palatino Linotype"/>
              <a:buChar char="•"/>
              <a:tabLst>
                <a:tab pos="460375" algn="l"/>
                <a:tab pos="461009" algn="l"/>
              </a:tabLst>
            </a:pPr>
            <a:r>
              <a:rPr sz="2800" spc="-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理论上，最坏情况</a:t>
            </a:r>
            <a:r>
              <a:rPr sz="2800" spc="-20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下</a:t>
            </a:r>
            <a:r>
              <a:rPr sz="2800" spc="-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DF</a:t>
            </a:r>
            <a:r>
              <a:rPr sz="2800" spc="-10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sz="2800" spc="-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的状态个</a:t>
            </a:r>
            <a:r>
              <a:rPr sz="2800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</a:t>
            </a:r>
            <a:r>
              <a:rPr sz="2800" spc="-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会</a:t>
            </a:r>
            <a:r>
              <a:rPr sz="2800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</a:t>
            </a:r>
            <a:r>
              <a:rPr sz="2800" spc="-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NF</a:t>
            </a:r>
            <a:r>
              <a:rPr sz="2800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sz="2800" spc="-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状</a:t>
            </a:r>
            <a:r>
              <a:rPr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800" spc="-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态个数</a:t>
            </a:r>
            <a:r>
              <a:rPr sz="2800" spc="-1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sz="2800" spc="-1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指</a:t>
            </a:r>
            <a:r>
              <a:rPr sz="2800" spc="-5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</a:t>
            </a:r>
            <a:r>
              <a:rPr sz="2800" spc="-10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多个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9A06EA3B-BF60-67CE-7C11-E263A1AAF5B4}"/>
              </a:ext>
            </a:extLst>
          </p:cNvPr>
          <p:cNvSpPr txBox="1"/>
          <p:nvPr/>
        </p:nvSpPr>
        <p:spPr>
          <a:xfrm>
            <a:off x="654050" y="2057400"/>
            <a:ext cx="8032750" cy="80336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01065" marR="26034" indent="-439420">
              <a:lnSpc>
                <a:spcPts val="3200"/>
              </a:lnSpc>
              <a:spcBef>
                <a:spcPts val="605"/>
              </a:spcBef>
              <a:tabLst>
                <a:tab pos="901065" algn="l"/>
              </a:tabLst>
            </a:pPr>
            <a:r>
              <a:rPr sz="1550" spc="10" dirty="0">
                <a:solidFill>
                  <a:srgbClr val="80808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–	</a:t>
            </a:r>
            <a:r>
              <a:rPr sz="2400" spc="10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但对于大部分应用</a:t>
            </a:r>
            <a:r>
              <a:rPr lang="zh-CN" altLang="en-US" sz="2400" spc="1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场合</a:t>
            </a:r>
            <a:r>
              <a:rPr sz="2400" spc="1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sz="2400" spc="-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NF</a:t>
            </a:r>
            <a:r>
              <a:rPr sz="2400" spc="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sz="2400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和相应DFA的状态数量大致相同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6837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70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6B3B213-4778-1F5E-92B7-EF2C7EDBF959}"/>
              </a:ext>
            </a:extLst>
          </p:cNvPr>
          <p:cNvSpPr txBox="1"/>
          <p:nvPr/>
        </p:nvSpPr>
        <p:spPr>
          <a:xfrm>
            <a:off x="555625" y="1066800"/>
            <a:ext cx="8032750" cy="9053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0375" marR="5080" indent="-448309">
              <a:lnSpc>
                <a:spcPts val="3600"/>
              </a:lnSpc>
              <a:spcBef>
                <a:spcPts val="95"/>
              </a:spcBef>
              <a:buClr>
                <a:srgbClr val="CC9900"/>
              </a:buClr>
              <a:buSzPct val="100000"/>
              <a:buFont typeface="Palatino Linotype"/>
              <a:buChar char="•"/>
              <a:tabLst>
                <a:tab pos="460375" algn="l"/>
                <a:tab pos="461009" algn="l"/>
              </a:tabLst>
            </a:pPr>
            <a:r>
              <a:rPr lang="en-US" altLang="zh-CN" sz="2800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DFA</a:t>
            </a:r>
            <a:r>
              <a:rPr lang="zh-CN" altLang="en-US" sz="2800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的接受状态</a:t>
            </a: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所对应的</a:t>
            </a:r>
            <a:r>
              <a:rPr lang="en-US" altLang="zh-CN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NFA</a:t>
            </a: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状态子集中</a:t>
            </a:r>
            <a:r>
              <a:rPr lang="zh-CN" altLang="en-US" sz="2800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至少包括一个</a:t>
            </a:r>
            <a:r>
              <a:rPr lang="en-US" altLang="zh-CN" sz="2800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NFA</a:t>
            </a:r>
            <a:r>
              <a:rPr lang="zh-CN" altLang="en-US" sz="2800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的接受状态</a:t>
            </a:r>
            <a:endParaRPr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A577E34D-5623-F10F-0575-BE1D1912279A}"/>
              </a:ext>
            </a:extLst>
          </p:cNvPr>
          <p:cNvSpPr txBox="1"/>
          <p:nvPr/>
        </p:nvSpPr>
        <p:spPr>
          <a:xfrm>
            <a:off x="654050" y="2144488"/>
            <a:ext cx="8032750" cy="80336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01065" marR="26034" indent="-439420">
              <a:lnSpc>
                <a:spcPts val="3200"/>
              </a:lnSpc>
              <a:spcBef>
                <a:spcPts val="605"/>
              </a:spcBef>
              <a:tabLst>
                <a:tab pos="901065" algn="l"/>
              </a:tabLst>
            </a:pPr>
            <a:r>
              <a:rPr sz="1550" spc="1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–	</a:t>
            </a:r>
            <a:r>
              <a:rPr lang="zh-CN" altLang="en-US" sz="2400" spc="1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如果其中包括多个对应于不同模式的</a:t>
            </a:r>
            <a:r>
              <a:rPr lang="en-US" altLang="zh-CN" sz="2400" spc="1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NFA</a:t>
            </a:r>
            <a:r>
              <a:rPr lang="zh-CN" altLang="en-US" sz="2400" spc="1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接受状态， 则表示当前的输入前缀对应于多个模式，存在冲突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65B1325D-BDC1-3F31-59BE-47E2E9E2C4B6}"/>
              </a:ext>
            </a:extLst>
          </p:cNvPr>
          <p:cNvSpPr txBox="1"/>
          <p:nvPr/>
        </p:nvSpPr>
        <p:spPr>
          <a:xfrm>
            <a:off x="654050" y="3128847"/>
            <a:ext cx="8032750" cy="80336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01065" marR="26034" indent="-439420">
              <a:lnSpc>
                <a:spcPts val="3200"/>
              </a:lnSpc>
              <a:spcBef>
                <a:spcPts val="605"/>
              </a:spcBef>
              <a:tabLst>
                <a:tab pos="901065" algn="l"/>
              </a:tabLst>
            </a:pPr>
            <a:r>
              <a:rPr sz="1550" spc="1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–	</a:t>
            </a:r>
            <a:r>
              <a:rPr lang="zh-CN" altLang="en-US" sz="2400" spc="1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解决方式：找出</a:t>
            </a:r>
            <a:r>
              <a:rPr lang="zh-CN" altLang="en-US" sz="2400" spc="1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第一个</a:t>
            </a:r>
            <a:r>
              <a:rPr lang="zh-CN" altLang="en-US" sz="2400" spc="1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列出的这样的模式，将该模式作为此</a:t>
            </a:r>
            <a:r>
              <a:rPr lang="en-US" altLang="zh-CN" sz="2400" spc="1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DFA</a:t>
            </a:r>
            <a:r>
              <a:rPr lang="zh-CN" altLang="en-US" sz="2400" spc="1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接受状态的输出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5F7ABCF1-4E1D-4AD6-51B8-7B356FE60D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5190402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确定化</a:t>
            </a:r>
            <a:r>
              <a:rPr lang="en-US" altLang="zh-CN" spc="-10" dirty="0">
                <a:solidFill>
                  <a:schemeClr val="bg1"/>
                </a:solidFill>
                <a:cs typeface="Palatino Linotype"/>
              </a:rPr>
              <a:t>NF</a:t>
            </a:r>
            <a:r>
              <a:rPr lang="en-US" altLang="zh-CN" spc="-5" dirty="0">
                <a:solidFill>
                  <a:schemeClr val="bg1"/>
                </a:solidFill>
                <a:cs typeface="Palatino Linotype"/>
              </a:rPr>
              <a:t>A</a:t>
            </a:r>
            <a:r>
              <a:rPr lang="zh-CN" altLang="en-US" spc="-5" dirty="0">
                <a:solidFill>
                  <a:schemeClr val="bg1"/>
                </a:solidFill>
              </a:rPr>
              <a:t>后的处理</a:t>
            </a:r>
            <a:endParaRPr spc="-5" dirty="0">
              <a:solidFill>
                <a:schemeClr val="bg1"/>
              </a:solidFill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5190402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确定化</a:t>
            </a:r>
            <a:r>
              <a:rPr lang="en-US" altLang="zh-CN" spc="-10" dirty="0">
                <a:solidFill>
                  <a:schemeClr val="bg1"/>
                </a:solidFill>
                <a:cs typeface="Palatino Linotype"/>
              </a:rPr>
              <a:t>NF</a:t>
            </a:r>
            <a:r>
              <a:rPr lang="en-US" altLang="zh-CN" spc="-5" dirty="0">
                <a:solidFill>
                  <a:schemeClr val="bg1"/>
                </a:solidFill>
                <a:cs typeface="Palatino Linotype"/>
              </a:rPr>
              <a:t>A</a:t>
            </a:r>
            <a:r>
              <a:rPr lang="zh-CN" altLang="en-US" spc="-5" dirty="0">
                <a:solidFill>
                  <a:schemeClr val="bg1"/>
                </a:solidFill>
              </a:rPr>
              <a:t>后的处理</a:t>
            </a:r>
            <a:endParaRPr spc="-5" dirty="0">
              <a:solidFill>
                <a:schemeClr val="bg1"/>
              </a:solidFill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1351" y="1274028"/>
            <a:ext cx="6970674" cy="47513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507366" indent="-457200">
              <a:lnSpc>
                <a:spcPct val="100000"/>
              </a:lnSpc>
              <a:spcBef>
                <a:spcPts val="825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98475" algn="l"/>
                <a:tab pos="499109" algn="l"/>
              </a:tabLst>
            </a:pPr>
            <a:r>
              <a:rPr sz="2400" spc="-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假设有三个模式</a:t>
            </a:r>
            <a:r>
              <a:rPr lang="zh-CN" altLang="en-US" sz="24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Sun"/>
              </a:rPr>
              <a:t>：</a:t>
            </a:r>
            <a:r>
              <a:rPr sz="2400" i="1" dirty="0">
                <a:solidFill>
                  <a:srgbClr val="292929"/>
                </a:solidFill>
                <a:latin typeface="Palatino Linotype"/>
                <a:cs typeface="Palatino Linotype"/>
              </a:rPr>
              <a:t>a</a:t>
            </a:r>
            <a:r>
              <a:rPr lang="zh-CN" altLang="en-US" sz="2400" dirty="0">
                <a:solidFill>
                  <a:srgbClr val="292929"/>
                </a:solidFill>
                <a:latin typeface="Palatino Linotype"/>
                <a:cs typeface="Palatino Linotype"/>
              </a:rPr>
              <a:t>、</a:t>
            </a:r>
            <a:r>
              <a:rPr sz="2400" i="1" dirty="0">
                <a:solidFill>
                  <a:srgbClr val="292929"/>
                </a:solidFill>
                <a:latin typeface="Palatino Linotype"/>
                <a:cs typeface="Palatino Linotype"/>
              </a:rPr>
              <a:t>abb</a:t>
            </a:r>
            <a:r>
              <a:rPr lang="zh-CN" altLang="en-US" sz="2400" dirty="0">
                <a:solidFill>
                  <a:srgbClr val="292929"/>
                </a:solidFill>
                <a:latin typeface="Palatino Linotype"/>
                <a:cs typeface="Palatino Linotype"/>
              </a:rPr>
              <a:t>、</a:t>
            </a:r>
            <a:r>
              <a:rPr sz="2400" i="1" spc="-5" dirty="0">
                <a:solidFill>
                  <a:srgbClr val="292929"/>
                </a:solidFill>
                <a:latin typeface="Palatino Linotype"/>
                <a:cs typeface="Palatino Linotype"/>
              </a:rPr>
              <a:t>a</a:t>
            </a:r>
            <a:r>
              <a:rPr sz="2400" spc="-7" baseline="24305" dirty="0">
                <a:solidFill>
                  <a:srgbClr val="292929"/>
                </a:solidFill>
                <a:latin typeface="Palatino Linotype"/>
                <a:cs typeface="Palatino Linotype"/>
              </a:rPr>
              <a:t>*</a:t>
            </a:r>
            <a:r>
              <a:rPr sz="2400" i="1" spc="-5" dirty="0">
                <a:solidFill>
                  <a:srgbClr val="292929"/>
                </a:solidFill>
                <a:latin typeface="Palatino Linotype"/>
                <a:cs typeface="Palatino Linotype"/>
              </a:rPr>
              <a:t>b</a:t>
            </a:r>
            <a:r>
              <a:rPr sz="2400" spc="-7" baseline="24305" dirty="0">
                <a:solidFill>
                  <a:srgbClr val="292929"/>
                </a:solidFill>
                <a:latin typeface="Palatino Linotype"/>
                <a:cs typeface="Palatino Linotype"/>
              </a:rPr>
              <a:t>+</a:t>
            </a:r>
            <a:r>
              <a:rPr sz="2400" spc="165" baseline="24305" dirty="0">
                <a:solidFill>
                  <a:srgbClr val="292929"/>
                </a:solidFill>
                <a:latin typeface="Palatino Linotype"/>
                <a:cs typeface="Palatino Linotype"/>
              </a:rPr>
              <a:t> </a:t>
            </a:r>
            <a:endParaRPr sz="2400" dirty="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71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CD4CB7C6-6D6C-49E1-4E81-695C198C9C22}"/>
              </a:ext>
            </a:extLst>
          </p:cNvPr>
          <p:cNvSpPr txBox="1"/>
          <p:nvPr/>
        </p:nvSpPr>
        <p:spPr>
          <a:xfrm>
            <a:off x="438568" y="814129"/>
            <a:ext cx="1857057" cy="533416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94666" indent="-457200">
              <a:lnSpc>
                <a:spcPts val="36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85775" algn="l"/>
                <a:tab pos="486409" algn="l"/>
              </a:tabLst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例子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endParaRPr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D033A44-DE66-67CC-6495-E71C15FD0F6D}"/>
              </a:ext>
            </a:extLst>
          </p:cNvPr>
          <p:cNvGrpSpPr/>
          <p:nvPr/>
        </p:nvGrpSpPr>
        <p:grpSpPr>
          <a:xfrm>
            <a:off x="811351" y="1798605"/>
            <a:ext cx="7139118" cy="4789976"/>
            <a:chOff x="811351" y="1798605"/>
            <a:chExt cx="7139118" cy="4789976"/>
          </a:xfrm>
        </p:grpSpPr>
        <p:sp>
          <p:nvSpPr>
            <p:cNvPr id="8" name="object 3">
              <a:extLst>
                <a:ext uri="{FF2B5EF4-FFF2-40B4-BE49-F238E27FC236}">
                  <a16:creationId xmlns:a16="http://schemas.microsoft.com/office/drawing/2014/main" id="{18C65449-4F05-F433-2049-674CC3A0368E}"/>
                </a:ext>
              </a:extLst>
            </p:cNvPr>
            <p:cNvSpPr txBox="1"/>
            <p:nvPr/>
          </p:nvSpPr>
          <p:spPr>
            <a:xfrm>
              <a:off x="811351" y="1798605"/>
              <a:ext cx="3635520" cy="475130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507366" indent="-457200">
                <a:lnSpc>
                  <a:spcPct val="100000"/>
                </a:lnSpc>
                <a:buClr>
                  <a:srgbClr val="CC9900"/>
                </a:buClr>
                <a:buSzPct val="69642"/>
                <a:buFont typeface="微软雅黑" panose="020B0503020204020204" pitchFamily="34" charset="-122"/>
                <a:buChar char="−"/>
                <a:tabLst>
                  <a:tab pos="498475" algn="l"/>
                  <a:tab pos="499109" algn="l"/>
                </a:tabLst>
              </a:pPr>
              <a:r>
                <a:rPr sz="2400" spc="-5" dirty="0" err="1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imSun"/>
                </a:rPr>
                <a:t>构造各模式</a:t>
              </a:r>
              <a:r>
                <a:rPr sz="2400" spc="-15" dirty="0" err="1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imSun"/>
                </a:rPr>
                <a:t>的</a:t>
              </a:r>
              <a:r>
                <a:rPr sz="2400" spc="-5" dirty="0" err="1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Palatino Linotype"/>
                </a:rPr>
                <a:t>NFA</a:t>
              </a:r>
              <a:endPara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Palatino Linotype"/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C3808ED4-1D43-C01F-ED0A-BF12F06C3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3905" y="2503531"/>
              <a:ext cx="5380310" cy="4085050"/>
            </a:xfrm>
            <a:custGeom>
              <a:avLst/>
              <a:gdLst>
                <a:gd name="connsiteX0" fmla="*/ 0 w 5380310"/>
                <a:gd name="connsiteY0" fmla="*/ 0 h 4085050"/>
                <a:gd name="connsiteX1" fmla="*/ 705418 w 5380310"/>
                <a:gd name="connsiteY1" fmla="*/ 0 h 4085050"/>
                <a:gd name="connsiteX2" fmla="*/ 1357034 w 5380310"/>
                <a:gd name="connsiteY2" fmla="*/ 0 h 4085050"/>
                <a:gd name="connsiteX3" fmla="*/ 1901043 w 5380310"/>
                <a:gd name="connsiteY3" fmla="*/ 0 h 4085050"/>
                <a:gd name="connsiteX4" fmla="*/ 2552658 w 5380310"/>
                <a:gd name="connsiteY4" fmla="*/ 0 h 4085050"/>
                <a:gd name="connsiteX5" fmla="*/ 3150470 w 5380310"/>
                <a:gd name="connsiteY5" fmla="*/ 0 h 4085050"/>
                <a:gd name="connsiteX6" fmla="*/ 3694480 w 5380310"/>
                <a:gd name="connsiteY6" fmla="*/ 0 h 4085050"/>
                <a:gd name="connsiteX7" fmla="*/ 4184686 w 5380310"/>
                <a:gd name="connsiteY7" fmla="*/ 0 h 4085050"/>
                <a:gd name="connsiteX8" fmla="*/ 4728695 w 5380310"/>
                <a:gd name="connsiteY8" fmla="*/ 0 h 4085050"/>
                <a:gd name="connsiteX9" fmla="*/ 5380310 w 5380310"/>
                <a:gd name="connsiteY9" fmla="*/ 0 h 4085050"/>
                <a:gd name="connsiteX10" fmla="*/ 5380310 w 5380310"/>
                <a:gd name="connsiteY10" fmla="*/ 624429 h 4085050"/>
                <a:gd name="connsiteX11" fmla="*/ 5380310 w 5380310"/>
                <a:gd name="connsiteY11" fmla="*/ 1208008 h 4085050"/>
                <a:gd name="connsiteX12" fmla="*/ 5380310 w 5380310"/>
                <a:gd name="connsiteY12" fmla="*/ 1669035 h 4085050"/>
                <a:gd name="connsiteX13" fmla="*/ 5380310 w 5380310"/>
                <a:gd name="connsiteY13" fmla="*/ 2293464 h 4085050"/>
                <a:gd name="connsiteX14" fmla="*/ 5380310 w 5380310"/>
                <a:gd name="connsiteY14" fmla="*/ 2836192 h 4085050"/>
                <a:gd name="connsiteX15" fmla="*/ 5380310 w 5380310"/>
                <a:gd name="connsiteY15" fmla="*/ 3501471 h 4085050"/>
                <a:gd name="connsiteX16" fmla="*/ 5380310 w 5380310"/>
                <a:gd name="connsiteY16" fmla="*/ 4085050 h 4085050"/>
                <a:gd name="connsiteX17" fmla="*/ 4674892 w 5380310"/>
                <a:gd name="connsiteY17" fmla="*/ 4085050 h 4085050"/>
                <a:gd name="connsiteX18" fmla="*/ 4023276 w 5380310"/>
                <a:gd name="connsiteY18" fmla="*/ 4085050 h 4085050"/>
                <a:gd name="connsiteX19" fmla="*/ 3317858 w 5380310"/>
                <a:gd name="connsiteY19" fmla="*/ 4085050 h 4085050"/>
                <a:gd name="connsiteX20" fmla="*/ 2666243 w 5380310"/>
                <a:gd name="connsiteY20" fmla="*/ 4085050 h 4085050"/>
                <a:gd name="connsiteX21" fmla="*/ 2122233 w 5380310"/>
                <a:gd name="connsiteY21" fmla="*/ 4085050 h 4085050"/>
                <a:gd name="connsiteX22" fmla="*/ 1632027 w 5380310"/>
                <a:gd name="connsiteY22" fmla="*/ 4085050 h 4085050"/>
                <a:gd name="connsiteX23" fmla="*/ 1088018 w 5380310"/>
                <a:gd name="connsiteY23" fmla="*/ 4085050 h 4085050"/>
                <a:gd name="connsiteX24" fmla="*/ 597812 w 5380310"/>
                <a:gd name="connsiteY24" fmla="*/ 4085050 h 4085050"/>
                <a:gd name="connsiteX25" fmla="*/ 0 w 5380310"/>
                <a:gd name="connsiteY25" fmla="*/ 4085050 h 4085050"/>
                <a:gd name="connsiteX26" fmla="*/ 0 w 5380310"/>
                <a:gd name="connsiteY26" fmla="*/ 3460621 h 4085050"/>
                <a:gd name="connsiteX27" fmla="*/ 0 w 5380310"/>
                <a:gd name="connsiteY27" fmla="*/ 2877042 h 4085050"/>
                <a:gd name="connsiteX28" fmla="*/ 0 w 5380310"/>
                <a:gd name="connsiteY28" fmla="*/ 2375165 h 4085050"/>
                <a:gd name="connsiteX29" fmla="*/ 0 w 5380310"/>
                <a:gd name="connsiteY29" fmla="*/ 1873287 h 4085050"/>
                <a:gd name="connsiteX30" fmla="*/ 0 w 5380310"/>
                <a:gd name="connsiteY30" fmla="*/ 1371410 h 4085050"/>
                <a:gd name="connsiteX31" fmla="*/ 0 w 5380310"/>
                <a:gd name="connsiteY31" fmla="*/ 910383 h 4085050"/>
                <a:gd name="connsiteX32" fmla="*/ 0 w 5380310"/>
                <a:gd name="connsiteY32" fmla="*/ 0 h 408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380310" h="4085050" fill="none" extrusionOk="0">
                  <a:moveTo>
                    <a:pt x="0" y="0"/>
                  </a:moveTo>
                  <a:cubicBezTo>
                    <a:pt x="275989" y="-9340"/>
                    <a:pt x="353865" y="55981"/>
                    <a:pt x="705418" y="0"/>
                  </a:cubicBezTo>
                  <a:cubicBezTo>
                    <a:pt x="1056971" y="-55981"/>
                    <a:pt x="1111231" y="36843"/>
                    <a:pt x="1357034" y="0"/>
                  </a:cubicBezTo>
                  <a:cubicBezTo>
                    <a:pt x="1602837" y="-36843"/>
                    <a:pt x="1642509" y="14694"/>
                    <a:pt x="1901043" y="0"/>
                  </a:cubicBezTo>
                  <a:cubicBezTo>
                    <a:pt x="2159577" y="-14694"/>
                    <a:pt x="2254678" y="19435"/>
                    <a:pt x="2552658" y="0"/>
                  </a:cubicBezTo>
                  <a:cubicBezTo>
                    <a:pt x="2850638" y="-19435"/>
                    <a:pt x="2980620" y="49244"/>
                    <a:pt x="3150470" y="0"/>
                  </a:cubicBezTo>
                  <a:cubicBezTo>
                    <a:pt x="3320320" y="-49244"/>
                    <a:pt x="3516009" y="30492"/>
                    <a:pt x="3694480" y="0"/>
                  </a:cubicBezTo>
                  <a:cubicBezTo>
                    <a:pt x="3872951" y="-30492"/>
                    <a:pt x="4039473" y="36594"/>
                    <a:pt x="4184686" y="0"/>
                  </a:cubicBezTo>
                  <a:cubicBezTo>
                    <a:pt x="4329899" y="-36594"/>
                    <a:pt x="4616045" y="25720"/>
                    <a:pt x="4728695" y="0"/>
                  </a:cubicBezTo>
                  <a:cubicBezTo>
                    <a:pt x="4841345" y="-25720"/>
                    <a:pt x="5085996" y="13045"/>
                    <a:pt x="5380310" y="0"/>
                  </a:cubicBezTo>
                  <a:cubicBezTo>
                    <a:pt x="5432090" y="243829"/>
                    <a:pt x="5375878" y="390040"/>
                    <a:pt x="5380310" y="624429"/>
                  </a:cubicBezTo>
                  <a:cubicBezTo>
                    <a:pt x="5384742" y="858818"/>
                    <a:pt x="5312150" y="1041167"/>
                    <a:pt x="5380310" y="1208008"/>
                  </a:cubicBezTo>
                  <a:cubicBezTo>
                    <a:pt x="5448470" y="1374849"/>
                    <a:pt x="5371638" y="1512402"/>
                    <a:pt x="5380310" y="1669035"/>
                  </a:cubicBezTo>
                  <a:cubicBezTo>
                    <a:pt x="5388982" y="1825668"/>
                    <a:pt x="5344339" y="2015203"/>
                    <a:pt x="5380310" y="2293464"/>
                  </a:cubicBezTo>
                  <a:cubicBezTo>
                    <a:pt x="5416281" y="2571725"/>
                    <a:pt x="5343697" y="2588078"/>
                    <a:pt x="5380310" y="2836192"/>
                  </a:cubicBezTo>
                  <a:cubicBezTo>
                    <a:pt x="5416923" y="3084306"/>
                    <a:pt x="5329836" y="3238346"/>
                    <a:pt x="5380310" y="3501471"/>
                  </a:cubicBezTo>
                  <a:cubicBezTo>
                    <a:pt x="5430784" y="3764596"/>
                    <a:pt x="5347314" y="3861219"/>
                    <a:pt x="5380310" y="4085050"/>
                  </a:cubicBezTo>
                  <a:cubicBezTo>
                    <a:pt x="5236316" y="4160542"/>
                    <a:pt x="4835899" y="4059755"/>
                    <a:pt x="4674892" y="4085050"/>
                  </a:cubicBezTo>
                  <a:cubicBezTo>
                    <a:pt x="4513885" y="4110345"/>
                    <a:pt x="4195543" y="4042364"/>
                    <a:pt x="4023276" y="4085050"/>
                  </a:cubicBezTo>
                  <a:cubicBezTo>
                    <a:pt x="3851009" y="4127736"/>
                    <a:pt x="3513579" y="4037145"/>
                    <a:pt x="3317858" y="4085050"/>
                  </a:cubicBezTo>
                  <a:cubicBezTo>
                    <a:pt x="3122137" y="4132955"/>
                    <a:pt x="2888492" y="4055963"/>
                    <a:pt x="2666243" y="4085050"/>
                  </a:cubicBezTo>
                  <a:cubicBezTo>
                    <a:pt x="2443995" y="4114137"/>
                    <a:pt x="2339184" y="4056174"/>
                    <a:pt x="2122233" y="4085050"/>
                  </a:cubicBezTo>
                  <a:cubicBezTo>
                    <a:pt x="1905282" y="4113926"/>
                    <a:pt x="1783776" y="4042658"/>
                    <a:pt x="1632027" y="4085050"/>
                  </a:cubicBezTo>
                  <a:cubicBezTo>
                    <a:pt x="1480278" y="4127442"/>
                    <a:pt x="1229232" y="4066246"/>
                    <a:pt x="1088018" y="4085050"/>
                  </a:cubicBezTo>
                  <a:cubicBezTo>
                    <a:pt x="946804" y="4103854"/>
                    <a:pt x="697926" y="4036586"/>
                    <a:pt x="597812" y="4085050"/>
                  </a:cubicBezTo>
                  <a:cubicBezTo>
                    <a:pt x="497698" y="4133514"/>
                    <a:pt x="183165" y="4025186"/>
                    <a:pt x="0" y="4085050"/>
                  </a:cubicBezTo>
                  <a:cubicBezTo>
                    <a:pt x="-35440" y="3876811"/>
                    <a:pt x="70495" y="3597467"/>
                    <a:pt x="0" y="3460621"/>
                  </a:cubicBezTo>
                  <a:cubicBezTo>
                    <a:pt x="-70495" y="3323775"/>
                    <a:pt x="16769" y="3098455"/>
                    <a:pt x="0" y="2877042"/>
                  </a:cubicBezTo>
                  <a:cubicBezTo>
                    <a:pt x="-16769" y="2655629"/>
                    <a:pt x="41558" y="2517530"/>
                    <a:pt x="0" y="2375165"/>
                  </a:cubicBezTo>
                  <a:cubicBezTo>
                    <a:pt x="-41558" y="2232800"/>
                    <a:pt x="54866" y="2041186"/>
                    <a:pt x="0" y="1873287"/>
                  </a:cubicBezTo>
                  <a:cubicBezTo>
                    <a:pt x="-54866" y="1705388"/>
                    <a:pt x="21376" y="1490935"/>
                    <a:pt x="0" y="1371410"/>
                  </a:cubicBezTo>
                  <a:cubicBezTo>
                    <a:pt x="-21376" y="1251885"/>
                    <a:pt x="21136" y="1026545"/>
                    <a:pt x="0" y="910383"/>
                  </a:cubicBezTo>
                  <a:cubicBezTo>
                    <a:pt x="-21136" y="794221"/>
                    <a:pt x="6489" y="425923"/>
                    <a:pt x="0" y="0"/>
                  </a:cubicBezTo>
                  <a:close/>
                </a:path>
                <a:path w="5380310" h="4085050" stroke="0" extrusionOk="0">
                  <a:moveTo>
                    <a:pt x="0" y="0"/>
                  </a:moveTo>
                  <a:cubicBezTo>
                    <a:pt x="205913" y="-34496"/>
                    <a:pt x="250714" y="11304"/>
                    <a:pt x="436403" y="0"/>
                  </a:cubicBezTo>
                  <a:cubicBezTo>
                    <a:pt x="622092" y="-11304"/>
                    <a:pt x="985483" y="5051"/>
                    <a:pt x="1141821" y="0"/>
                  </a:cubicBezTo>
                  <a:cubicBezTo>
                    <a:pt x="1298159" y="-5051"/>
                    <a:pt x="1589182" y="66864"/>
                    <a:pt x="1847240" y="0"/>
                  </a:cubicBezTo>
                  <a:cubicBezTo>
                    <a:pt x="2105298" y="-66864"/>
                    <a:pt x="2167589" y="40605"/>
                    <a:pt x="2283643" y="0"/>
                  </a:cubicBezTo>
                  <a:cubicBezTo>
                    <a:pt x="2399697" y="-40605"/>
                    <a:pt x="2718551" y="31896"/>
                    <a:pt x="2881455" y="0"/>
                  </a:cubicBezTo>
                  <a:cubicBezTo>
                    <a:pt x="3044359" y="-31896"/>
                    <a:pt x="3310977" y="55973"/>
                    <a:pt x="3533070" y="0"/>
                  </a:cubicBezTo>
                  <a:cubicBezTo>
                    <a:pt x="3755163" y="-55973"/>
                    <a:pt x="3856224" y="16254"/>
                    <a:pt x="3969473" y="0"/>
                  </a:cubicBezTo>
                  <a:cubicBezTo>
                    <a:pt x="4082722" y="-16254"/>
                    <a:pt x="4352944" y="35459"/>
                    <a:pt x="4459679" y="0"/>
                  </a:cubicBezTo>
                  <a:cubicBezTo>
                    <a:pt x="4566414" y="-35459"/>
                    <a:pt x="5171442" y="30646"/>
                    <a:pt x="5380310" y="0"/>
                  </a:cubicBezTo>
                  <a:cubicBezTo>
                    <a:pt x="5441844" y="262904"/>
                    <a:pt x="5358107" y="369950"/>
                    <a:pt x="5380310" y="665280"/>
                  </a:cubicBezTo>
                  <a:cubicBezTo>
                    <a:pt x="5402513" y="960610"/>
                    <a:pt x="5338822" y="950923"/>
                    <a:pt x="5380310" y="1208008"/>
                  </a:cubicBezTo>
                  <a:cubicBezTo>
                    <a:pt x="5421798" y="1465093"/>
                    <a:pt x="5362621" y="1581176"/>
                    <a:pt x="5380310" y="1791586"/>
                  </a:cubicBezTo>
                  <a:cubicBezTo>
                    <a:pt x="5397999" y="2001996"/>
                    <a:pt x="5340520" y="2172498"/>
                    <a:pt x="5380310" y="2375165"/>
                  </a:cubicBezTo>
                  <a:cubicBezTo>
                    <a:pt x="5420100" y="2577832"/>
                    <a:pt x="5350200" y="2704406"/>
                    <a:pt x="5380310" y="2917893"/>
                  </a:cubicBezTo>
                  <a:cubicBezTo>
                    <a:pt x="5410420" y="3131380"/>
                    <a:pt x="5324702" y="3320710"/>
                    <a:pt x="5380310" y="3460621"/>
                  </a:cubicBezTo>
                  <a:cubicBezTo>
                    <a:pt x="5435918" y="3600532"/>
                    <a:pt x="5358421" y="3782471"/>
                    <a:pt x="5380310" y="4085050"/>
                  </a:cubicBezTo>
                  <a:cubicBezTo>
                    <a:pt x="5200693" y="4100744"/>
                    <a:pt x="5112834" y="4077451"/>
                    <a:pt x="4943907" y="4085050"/>
                  </a:cubicBezTo>
                  <a:cubicBezTo>
                    <a:pt x="4774980" y="4092649"/>
                    <a:pt x="4529583" y="4048838"/>
                    <a:pt x="4292292" y="4085050"/>
                  </a:cubicBezTo>
                  <a:cubicBezTo>
                    <a:pt x="4055001" y="4121262"/>
                    <a:pt x="3895057" y="4026619"/>
                    <a:pt x="3640676" y="4085050"/>
                  </a:cubicBezTo>
                  <a:cubicBezTo>
                    <a:pt x="3386295" y="4143481"/>
                    <a:pt x="3216554" y="4077924"/>
                    <a:pt x="2989061" y="4085050"/>
                  </a:cubicBezTo>
                  <a:cubicBezTo>
                    <a:pt x="2761569" y="4092176"/>
                    <a:pt x="2490235" y="4023105"/>
                    <a:pt x="2283643" y="4085050"/>
                  </a:cubicBezTo>
                  <a:cubicBezTo>
                    <a:pt x="2077051" y="4146995"/>
                    <a:pt x="1813631" y="4076031"/>
                    <a:pt x="1578224" y="4085050"/>
                  </a:cubicBezTo>
                  <a:cubicBezTo>
                    <a:pt x="1342817" y="4094069"/>
                    <a:pt x="1069949" y="4049088"/>
                    <a:pt x="872806" y="4085050"/>
                  </a:cubicBezTo>
                  <a:cubicBezTo>
                    <a:pt x="675663" y="4121012"/>
                    <a:pt x="410474" y="4076935"/>
                    <a:pt x="0" y="4085050"/>
                  </a:cubicBezTo>
                  <a:cubicBezTo>
                    <a:pt x="-61284" y="3794336"/>
                    <a:pt x="49674" y="3748807"/>
                    <a:pt x="0" y="3460621"/>
                  </a:cubicBezTo>
                  <a:cubicBezTo>
                    <a:pt x="-49674" y="3172435"/>
                    <a:pt x="14837" y="2990917"/>
                    <a:pt x="0" y="2836192"/>
                  </a:cubicBezTo>
                  <a:cubicBezTo>
                    <a:pt x="-14837" y="2681467"/>
                    <a:pt x="20770" y="2511129"/>
                    <a:pt x="0" y="2252613"/>
                  </a:cubicBezTo>
                  <a:cubicBezTo>
                    <a:pt x="-20770" y="1994097"/>
                    <a:pt x="14529" y="1871376"/>
                    <a:pt x="0" y="1669035"/>
                  </a:cubicBezTo>
                  <a:cubicBezTo>
                    <a:pt x="-14529" y="1466694"/>
                    <a:pt x="55164" y="1290555"/>
                    <a:pt x="0" y="1167157"/>
                  </a:cubicBezTo>
                  <a:cubicBezTo>
                    <a:pt x="-55164" y="1043759"/>
                    <a:pt x="38258" y="690280"/>
                    <a:pt x="0" y="542728"/>
                  </a:cubicBezTo>
                  <a:cubicBezTo>
                    <a:pt x="-38258" y="395176"/>
                    <a:pt x="13972" y="258111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54429103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7261A77D-12F2-D76E-B273-86E5502EA562}"/>
                </a:ext>
              </a:extLst>
            </p:cNvPr>
            <p:cNvSpPr txBox="1"/>
            <p:nvPr/>
          </p:nvSpPr>
          <p:spPr>
            <a:xfrm>
              <a:off x="5436122" y="2739996"/>
              <a:ext cx="1007992" cy="320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dirty="0" err="1">
                  <a:solidFill>
                    <a:srgbClr val="0070C0"/>
                  </a:solidFill>
                  <a:latin typeface="SimSun"/>
                  <a:cs typeface="SimSun"/>
                </a:rPr>
                <a:t>模式</a:t>
              </a:r>
              <a:r>
                <a:rPr lang="en-US" sz="2000" i="1" dirty="0" err="1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62693FAC-C7A5-81BA-275E-F6615A5D5AAB}"/>
                </a:ext>
              </a:extLst>
            </p:cNvPr>
            <p:cNvSpPr txBox="1"/>
            <p:nvPr/>
          </p:nvSpPr>
          <p:spPr>
            <a:xfrm>
              <a:off x="6708041" y="3443447"/>
              <a:ext cx="1242428" cy="320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dirty="0" err="1">
                  <a:solidFill>
                    <a:srgbClr val="0070C0"/>
                  </a:solidFill>
                  <a:latin typeface="SimSun"/>
                  <a:cs typeface="SimSun"/>
                </a:rPr>
                <a:t>模式</a:t>
              </a:r>
              <a:r>
                <a:rPr lang="en-US" sz="2000" i="1" dirty="0" err="1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abb</a:t>
              </a:r>
              <a:endParaRPr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object 7">
              <a:extLst>
                <a:ext uri="{FF2B5EF4-FFF2-40B4-BE49-F238E27FC236}">
                  <a16:creationId xmlns:a16="http://schemas.microsoft.com/office/drawing/2014/main" id="{C5446C49-B6DB-5E15-E0B9-D4B6A6D4304F}"/>
                </a:ext>
              </a:extLst>
            </p:cNvPr>
            <p:cNvSpPr txBox="1"/>
            <p:nvPr/>
          </p:nvSpPr>
          <p:spPr>
            <a:xfrm>
              <a:off x="5454684" y="5340590"/>
              <a:ext cx="1350378" cy="320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dirty="0" err="1">
                  <a:solidFill>
                    <a:srgbClr val="0070C0"/>
                  </a:solidFill>
                  <a:latin typeface="SimSun"/>
                  <a:cs typeface="SimSun"/>
                </a:rPr>
                <a:t>模式</a:t>
              </a:r>
              <a:r>
                <a:rPr lang="en-US" altLang="zh-CN" sz="2000" i="1" spc="-5" dirty="0" err="1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000" spc="-7" baseline="24305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2000" i="1" spc="-5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en-US" altLang="zh-CN" sz="2000" spc="-7" baseline="24305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sz="2000" dirty="0">
                <a:solidFill>
                  <a:srgbClr val="0070C0"/>
                </a:solidFill>
                <a:latin typeface="Palatino Linotype"/>
                <a:cs typeface="Palatino Linotype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2408176-361D-8413-13F0-892A113922A6}"/>
              </a:ext>
            </a:extLst>
          </p:cNvPr>
          <p:cNvSpPr/>
          <p:nvPr/>
        </p:nvSpPr>
        <p:spPr>
          <a:xfrm>
            <a:off x="1474728" y="2125119"/>
            <a:ext cx="7145383" cy="3958047"/>
          </a:xfrm>
          <a:custGeom>
            <a:avLst/>
            <a:gdLst>
              <a:gd name="connsiteX0" fmla="*/ 0 w 7145383"/>
              <a:gd name="connsiteY0" fmla="*/ 0 h 3958047"/>
              <a:gd name="connsiteX1" fmla="*/ 666902 w 7145383"/>
              <a:gd name="connsiteY1" fmla="*/ 0 h 3958047"/>
              <a:gd name="connsiteX2" fmla="*/ 1333805 w 7145383"/>
              <a:gd name="connsiteY2" fmla="*/ 0 h 3958047"/>
              <a:gd name="connsiteX3" fmla="*/ 1929253 w 7145383"/>
              <a:gd name="connsiteY3" fmla="*/ 0 h 3958047"/>
              <a:gd name="connsiteX4" fmla="*/ 2524702 w 7145383"/>
              <a:gd name="connsiteY4" fmla="*/ 0 h 3958047"/>
              <a:gd name="connsiteX5" fmla="*/ 3120151 w 7145383"/>
              <a:gd name="connsiteY5" fmla="*/ 0 h 3958047"/>
              <a:gd name="connsiteX6" fmla="*/ 3572691 w 7145383"/>
              <a:gd name="connsiteY6" fmla="*/ 0 h 3958047"/>
              <a:gd name="connsiteX7" fmla="*/ 4311048 w 7145383"/>
              <a:gd name="connsiteY7" fmla="*/ 0 h 3958047"/>
              <a:gd name="connsiteX8" fmla="*/ 4906496 w 7145383"/>
              <a:gd name="connsiteY8" fmla="*/ 0 h 3958047"/>
              <a:gd name="connsiteX9" fmla="*/ 5359037 w 7145383"/>
              <a:gd name="connsiteY9" fmla="*/ 0 h 3958047"/>
              <a:gd name="connsiteX10" fmla="*/ 5954486 w 7145383"/>
              <a:gd name="connsiteY10" fmla="*/ 0 h 3958047"/>
              <a:gd name="connsiteX11" fmla="*/ 6478481 w 7145383"/>
              <a:gd name="connsiteY11" fmla="*/ 0 h 3958047"/>
              <a:gd name="connsiteX12" fmla="*/ 7145383 w 7145383"/>
              <a:gd name="connsiteY12" fmla="*/ 0 h 3958047"/>
              <a:gd name="connsiteX13" fmla="*/ 7145383 w 7145383"/>
              <a:gd name="connsiteY13" fmla="*/ 525855 h 3958047"/>
              <a:gd name="connsiteX14" fmla="*/ 7145383 w 7145383"/>
              <a:gd name="connsiteY14" fmla="*/ 1130871 h 3958047"/>
              <a:gd name="connsiteX15" fmla="*/ 7145383 w 7145383"/>
              <a:gd name="connsiteY15" fmla="*/ 1656725 h 3958047"/>
              <a:gd name="connsiteX16" fmla="*/ 7145383 w 7145383"/>
              <a:gd name="connsiteY16" fmla="*/ 2182580 h 3958047"/>
              <a:gd name="connsiteX17" fmla="*/ 7145383 w 7145383"/>
              <a:gd name="connsiteY17" fmla="*/ 2708435 h 3958047"/>
              <a:gd name="connsiteX18" fmla="*/ 7145383 w 7145383"/>
              <a:gd name="connsiteY18" fmla="*/ 3155129 h 3958047"/>
              <a:gd name="connsiteX19" fmla="*/ 7145383 w 7145383"/>
              <a:gd name="connsiteY19" fmla="*/ 3958047 h 3958047"/>
              <a:gd name="connsiteX20" fmla="*/ 6407027 w 7145383"/>
              <a:gd name="connsiteY20" fmla="*/ 3958047 h 3958047"/>
              <a:gd name="connsiteX21" fmla="*/ 5883032 w 7145383"/>
              <a:gd name="connsiteY21" fmla="*/ 3958047 h 3958047"/>
              <a:gd name="connsiteX22" fmla="*/ 5216130 w 7145383"/>
              <a:gd name="connsiteY22" fmla="*/ 3958047 h 3958047"/>
              <a:gd name="connsiteX23" fmla="*/ 4620681 w 7145383"/>
              <a:gd name="connsiteY23" fmla="*/ 3958047 h 3958047"/>
              <a:gd name="connsiteX24" fmla="*/ 4096686 w 7145383"/>
              <a:gd name="connsiteY24" fmla="*/ 3958047 h 3958047"/>
              <a:gd name="connsiteX25" fmla="*/ 3644145 w 7145383"/>
              <a:gd name="connsiteY25" fmla="*/ 3958047 h 3958047"/>
              <a:gd name="connsiteX26" fmla="*/ 3048697 w 7145383"/>
              <a:gd name="connsiteY26" fmla="*/ 3958047 h 3958047"/>
              <a:gd name="connsiteX27" fmla="*/ 2453248 w 7145383"/>
              <a:gd name="connsiteY27" fmla="*/ 3958047 h 3958047"/>
              <a:gd name="connsiteX28" fmla="*/ 1857800 w 7145383"/>
              <a:gd name="connsiteY28" fmla="*/ 3958047 h 3958047"/>
              <a:gd name="connsiteX29" fmla="*/ 1262351 w 7145383"/>
              <a:gd name="connsiteY29" fmla="*/ 3958047 h 3958047"/>
              <a:gd name="connsiteX30" fmla="*/ 809810 w 7145383"/>
              <a:gd name="connsiteY30" fmla="*/ 3958047 h 3958047"/>
              <a:gd name="connsiteX31" fmla="*/ 0 w 7145383"/>
              <a:gd name="connsiteY31" fmla="*/ 3958047 h 3958047"/>
              <a:gd name="connsiteX32" fmla="*/ 0 w 7145383"/>
              <a:gd name="connsiteY32" fmla="*/ 3392612 h 3958047"/>
              <a:gd name="connsiteX33" fmla="*/ 0 w 7145383"/>
              <a:gd name="connsiteY33" fmla="*/ 2787596 h 3958047"/>
              <a:gd name="connsiteX34" fmla="*/ 0 w 7145383"/>
              <a:gd name="connsiteY34" fmla="*/ 2261741 h 3958047"/>
              <a:gd name="connsiteX35" fmla="*/ 0 w 7145383"/>
              <a:gd name="connsiteY35" fmla="*/ 1696306 h 3958047"/>
              <a:gd name="connsiteX36" fmla="*/ 0 w 7145383"/>
              <a:gd name="connsiteY36" fmla="*/ 1210032 h 3958047"/>
              <a:gd name="connsiteX37" fmla="*/ 0 w 7145383"/>
              <a:gd name="connsiteY37" fmla="*/ 605016 h 3958047"/>
              <a:gd name="connsiteX38" fmla="*/ 0 w 7145383"/>
              <a:gd name="connsiteY38" fmla="*/ 0 h 395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7145383" h="3958047" fill="none" extrusionOk="0">
                <a:moveTo>
                  <a:pt x="0" y="0"/>
                </a:moveTo>
                <a:cubicBezTo>
                  <a:pt x="197637" y="-32090"/>
                  <a:pt x="358059" y="14723"/>
                  <a:pt x="666902" y="0"/>
                </a:cubicBezTo>
                <a:cubicBezTo>
                  <a:pt x="975745" y="-14723"/>
                  <a:pt x="1063574" y="58736"/>
                  <a:pt x="1333805" y="0"/>
                </a:cubicBezTo>
                <a:cubicBezTo>
                  <a:pt x="1604036" y="-58736"/>
                  <a:pt x="1785755" y="6520"/>
                  <a:pt x="1929253" y="0"/>
                </a:cubicBezTo>
                <a:cubicBezTo>
                  <a:pt x="2072751" y="-6520"/>
                  <a:pt x="2248445" y="7054"/>
                  <a:pt x="2524702" y="0"/>
                </a:cubicBezTo>
                <a:cubicBezTo>
                  <a:pt x="2800959" y="-7054"/>
                  <a:pt x="2965917" y="47131"/>
                  <a:pt x="3120151" y="0"/>
                </a:cubicBezTo>
                <a:cubicBezTo>
                  <a:pt x="3274385" y="-47131"/>
                  <a:pt x="3460185" y="39260"/>
                  <a:pt x="3572691" y="0"/>
                </a:cubicBezTo>
                <a:cubicBezTo>
                  <a:pt x="3685197" y="-39260"/>
                  <a:pt x="4048583" y="19765"/>
                  <a:pt x="4311048" y="0"/>
                </a:cubicBezTo>
                <a:cubicBezTo>
                  <a:pt x="4573513" y="-19765"/>
                  <a:pt x="4761378" y="11925"/>
                  <a:pt x="4906496" y="0"/>
                </a:cubicBezTo>
                <a:cubicBezTo>
                  <a:pt x="5051614" y="-11925"/>
                  <a:pt x="5232037" y="40899"/>
                  <a:pt x="5359037" y="0"/>
                </a:cubicBezTo>
                <a:cubicBezTo>
                  <a:pt x="5486037" y="-40899"/>
                  <a:pt x="5756806" y="25910"/>
                  <a:pt x="5954486" y="0"/>
                </a:cubicBezTo>
                <a:cubicBezTo>
                  <a:pt x="6152166" y="-25910"/>
                  <a:pt x="6335619" y="16398"/>
                  <a:pt x="6478481" y="0"/>
                </a:cubicBezTo>
                <a:cubicBezTo>
                  <a:pt x="6621343" y="-16398"/>
                  <a:pt x="6839062" y="27754"/>
                  <a:pt x="7145383" y="0"/>
                </a:cubicBezTo>
                <a:cubicBezTo>
                  <a:pt x="7206283" y="133923"/>
                  <a:pt x="7103711" y="419678"/>
                  <a:pt x="7145383" y="525855"/>
                </a:cubicBezTo>
                <a:cubicBezTo>
                  <a:pt x="7187055" y="632033"/>
                  <a:pt x="7131915" y="835546"/>
                  <a:pt x="7145383" y="1130871"/>
                </a:cubicBezTo>
                <a:cubicBezTo>
                  <a:pt x="7158851" y="1426196"/>
                  <a:pt x="7110752" y="1478381"/>
                  <a:pt x="7145383" y="1656725"/>
                </a:cubicBezTo>
                <a:cubicBezTo>
                  <a:pt x="7180014" y="1835069"/>
                  <a:pt x="7111693" y="1982854"/>
                  <a:pt x="7145383" y="2182580"/>
                </a:cubicBezTo>
                <a:cubicBezTo>
                  <a:pt x="7179073" y="2382307"/>
                  <a:pt x="7088360" y="2577261"/>
                  <a:pt x="7145383" y="2708435"/>
                </a:cubicBezTo>
                <a:cubicBezTo>
                  <a:pt x="7202406" y="2839610"/>
                  <a:pt x="7143481" y="3016057"/>
                  <a:pt x="7145383" y="3155129"/>
                </a:cubicBezTo>
                <a:cubicBezTo>
                  <a:pt x="7147285" y="3294201"/>
                  <a:pt x="7089144" y="3750155"/>
                  <a:pt x="7145383" y="3958047"/>
                </a:cubicBezTo>
                <a:cubicBezTo>
                  <a:pt x="6809417" y="4004500"/>
                  <a:pt x="6770902" y="3941451"/>
                  <a:pt x="6407027" y="3958047"/>
                </a:cubicBezTo>
                <a:cubicBezTo>
                  <a:pt x="6043152" y="3974643"/>
                  <a:pt x="6029555" y="3933341"/>
                  <a:pt x="5883032" y="3958047"/>
                </a:cubicBezTo>
                <a:cubicBezTo>
                  <a:pt x="5736510" y="3982753"/>
                  <a:pt x="5500885" y="3885497"/>
                  <a:pt x="5216130" y="3958047"/>
                </a:cubicBezTo>
                <a:cubicBezTo>
                  <a:pt x="4931375" y="4030597"/>
                  <a:pt x="4797357" y="3904302"/>
                  <a:pt x="4620681" y="3958047"/>
                </a:cubicBezTo>
                <a:cubicBezTo>
                  <a:pt x="4444005" y="4011792"/>
                  <a:pt x="4298463" y="3895343"/>
                  <a:pt x="4096686" y="3958047"/>
                </a:cubicBezTo>
                <a:cubicBezTo>
                  <a:pt x="3894910" y="4020751"/>
                  <a:pt x="3742240" y="3946465"/>
                  <a:pt x="3644145" y="3958047"/>
                </a:cubicBezTo>
                <a:cubicBezTo>
                  <a:pt x="3546050" y="3969629"/>
                  <a:pt x="3170580" y="3950747"/>
                  <a:pt x="3048697" y="3958047"/>
                </a:cubicBezTo>
                <a:cubicBezTo>
                  <a:pt x="2926814" y="3965347"/>
                  <a:pt x="2713346" y="3952389"/>
                  <a:pt x="2453248" y="3958047"/>
                </a:cubicBezTo>
                <a:cubicBezTo>
                  <a:pt x="2193150" y="3963705"/>
                  <a:pt x="2124224" y="3932919"/>
                  <a:pt x="1857800" y="3958047"/>
                </a:cubicBezTo>
                <a:cubicBezTo>
                  <a:pt x="1591376" y="3983175"/>
                  <a:pt x="1456670" y="3902922"/>
                  <a:pt x="1262351" y="3958047"/>
                </a:cubicBezTo>
                <a:cubicBezTo>
                  <a:pt x="1068032" y="4013172"/>
                  <a:pt x="965981" y="3914388"/>
                  <a:pt x="809810" y="3958047"/>
                </a:cubicBezTo>
                <a:cubicBezTo>
                  <a:pt x="653639" y="4001706"/>
                  <a:pt x="346523" y="3950249"/>
                  <a:pt x="0" y="3958047"/>
                </a:cubicBezTo>
                <a:cubicBezTo>
                  <a:pt x="-55942" y="3775421"/>
                  <a:pt x="67709" y="3671968"/>
                  <a:pt x="0" y="3392612"/>
                </a:cubicBezTo>
                <a:cubicBezTo>
                  <a:pt x="-67709" y="3113257"/>
                  <a:pt x="9265" y="3026582"/>
                  <a:pt x="0" y="2787596"/>
                </a:cubicBezTo>
                <a:cubicBezTo>
                  <a:pt x="-9265" y="2548610"/>
                  <a:pt x="6046" y="2416781"/>
                  <a:pt x="0" y="2261741"/>
                </a:cubicBezTo>
                <a:cubicBezTo>
                  <a:pt x="-6046" y="2106701"/>
                  <a:pt x="44047" y="1839877"/>
                  <a:pt x="0" y="1696306"/>
                </a:cubicBezTo>
                <a:cubicBezTo>
                  <a:pt x="-44047" y="1552735"/>
                  <a:pt x="3243" y="1444244"/>
                  <a:pt x="0" y="1210032"/>
                </a:cubicBezTo>
                <a:cubicBezTo>
                  <a:pt x="-3243" y="975820"/>
                  <a:pt x="11633" y="780452"/>
                  <a:pt x="0" y="605016"/>
                </a:cubicBezTo>
                <a:cubicBezTo>
                  <a:pt x="-11633" y="429580"/>
                  <a:pt x="30238" y="282371"/>
                  <a:pt x="0" y="0"/>
                </a:cubicBezTo>
                <a:close/>
              </a:path>
              <a:path w="7145383" h="3958047" stroke="0" extrusionOk="0">
                <a:moveTo>
                  <a:pt x="0" y="0"/>
                </a:moveTo>
                <a:cubicBezTo>
                  <a:pt x="266842" y="-54156"/>
                  <a:pt x="370146" y="59539"/>
                  <a:pt x="666902" y="0"/>
                </a:cubicBezTo>
                <a:cubicBezTo>
                  <a:pt x="963658" y="-59539"/>
                  <a:pt x="959824" y="48098"/>
                  <a:pt x="1190897" y="0"/>
                </a:cubicBezTo>
                <a:cubicBezTo>
                  <a:pt x="1421970" y="-48098"/>
                  <a:pt x="1691897" y="27381"/>
                  <a:pt x="1929253" y="0"/>
                </a:cubicBezTo>
                <a:cubicBezTo>
                  <a:pt x="2166609" y="-27381"/>
                  <a:pt x="2221763" y="22386"/>
                  <a:pt x="2381794" y="0"/>
                </a:cubicBezTo>
                <a:cubicBezTo>
                  <a:pt x="2541825" y="-22386"/>
                  <a:pt x="2797075" y="36003"/>
                  <a:pt x="3048697" y="0"/>
                </a:cubicBezTo>
                <a:cubicBezTo>
                  <a:pt x="3300319" y="-36003"/>
                  <a:pt x="3295339" y="8766"/>
                  <a:pt x="3429784" y="0"/>
                </a:cubicBezTo>
                <a:cubicBezTo>
                  <a:pt x="3564229" y="-8766"/>
                  <a:pt x="3812071" y="33757"/>
                  <a:pt x="4168140" y="0"/>
                </a:cubicBezTo>
                <a:cubicBezTo>
                  <a:pt x="4524209" y="-33757"/>
                  <a:pt x="4459721" y="17036"/>
                  <a:pt x="4692135" y="0"/>
                </a:cubicBezTo>
                <a:cubicBezTo>
                  <a:pt x="4924549" y="-17036"/>
                  <a:pt x="5082032" y="57463"/>
                  <a:pt x="5359037" y="0"/>
                </a:cubicBezTo>
                <a:cubicBezTo>
                  <a:pt x="5636042" y="-57463"/>
                  <a:pt x="5772636" y="62311"/>
                  <a:pt x="5883032" y="0"/>
                </a:cubicBezTo>
                <a:cubicBezTo>
                  <a:pt x="5993428" y="-62311"/>
                  <a:pt x="6194229" y="25422"/>
                  <a:pt x="6335573" y="0"/>
                </a:cubicBezTo>
                <a:cubicBezTo>
                  <a:pt x="6476917" y="-25422"/>
                  <a:pt x="6946227" y="68063"/>
                  <a:pt x="7145383" y="0"/>
                </a:cubicBezTo>
                <a:cubicBezTo>
                  <a:pt x="7149745" y="133905"/>
                  <a:pt x="7104155" y="266181"/>
                  <a:pt x="7145383" y="486274"/>
                </a:cubicBezTo>
                <a:cubicBezTo>
                  <a:pt x="7186611" y="706367"/>
                  <a:pt x="7084370" y="945008"/>
                  <a:pt x="7145383" y="1091290"/>
                </a:cubicBezTo>
                <a:cubicBezTo>
                  <a:pt x="7206396" y="1237572"/>
                  <a:pt x="7123072" y="1446023"/>
                  <a:pt x="7145383" y="1537984"/>
                </a:cubicBezTo>
                <a:cubicBezTo>
                  <a:pt x="7167694" y="1629945"/>
                  <a:pt x="7118580" y="1890737"/>
                  <a:pt x="7145383" y="2143000"/>
                </a:cubicBezTo>
                <a:cubicBezTo>
                  <a:pt x="7172186" y="2395263"/>
                  <a:pt x="7102099" y="2429549"/>
                  <a:pt x="7145383" y="2668855"/>
                </a:cubicBezTo>
                <a:cubicBezTo>
                  <a:pt x="7188667" y="2908161"/>
                  <a:pt x="7101062" y="3113787"/>
                  <a:pt x="7145383" y="3273870"/>
                </a:cubicBezTo>
                <a:cubicBezTo>
                  <a:pt x="7189704" y="3433953"/>
                  <a:pt x="7065034" y="3646348"/>
                  <a:pt x="7145383" y="3958047"/>
                </a:cubicBezTo>
                <a:cubicBezTo>
                  <a:pt x="6832841" y="3962699"/>
                  <a:pt x="6714666" y="3895748"/>
                  <a:pt x="6407027" y="3958047"/>
                </a:cubicBezTo>
                <a:cubicBezTo>
                  <a:pt x="6099388" y="4020346"/>
                  <a:pt x="6033707" y="3930098"/>
                  <a:pt x="5811578" y="3958047"/>
                </a:cubicBezTo>
                <a:cubicBezTo>
                  <a:pt x="5589449" y="3985996"/>
                  <a:pt x="5244028" y="3897868"/>
                  <a:pt x="5073222" y="3958047"/>
                </a:cubicBezTo>
                <a:cubicBezTo>
                  <a:pt x="4902416" y="4018226"/>
                  <a:pt x="4617919" y="3904772"/>
                  <a:pt x="4477773" y="3958047"/>
                </a:cubicBezTo>
                <a:cubicBezTo>
                  <a:pt x="4337627" y="4011322"/>
                  <a:pt x="4236199" y="3954334"/>
                  <a:pt x="4096686" y="3958047"/>
                </a:cubicBezTo>
                <a:cubicBezTo>
                  <a:pt x="3957173" y="3961760"/>
                  <a:pt x="3737829" y="3929135"/>
                  <a:pt x="3429784" y="3958047"/>
                </a:cubicBezTo>
                <a:cubicBezTo>
                  <a:pt x="3121739" y="3986959"/>
                  <a:pt x="3016887" y="3934510"/>
                  <a:pt x="2905789" y="3958047"/>
                </a:cubicBezTo>
                <a:cubicBezTo>
                  <a:pt x="2794691" y="3981584"/>
                  <a:pt x="2612962" y="3925908"/>
                  <a:pt x="2453248" y="3958047"/>
                </a:cubicBezTo>
                <a:cubicBezTo>
                  <a:pt x="2293534" y="3990186"/>
                  <a:pt x="2138781" y="3928843"/>
                  <a:pt x="2000707" y="3958047"/>
                </a:cubicBezTo>
                <a:cubicBezTo>
                  <a:pt x="1862633" y="3987251"/>
                  <a:pt x="1728128" y="3916461"/>
                  <a:pt x="1476712" y="3958047"/>
                </a:cubicBezTo>
                <a:cubicBezTo>
                  <a:pt x="1225297" y="3999633"/>
                  <a:pt x="971792" y="3886282"/>
                  <a:pt x="809810" y="3958047"/>
                </a:cubicBezTo>
                <a:cubicBezTo>
                  <a:pt x="647828" y="4029812"/>
                  <a:pt x="260551" y="3882311"/>
                  <a:pt x="0" y="3958047"/>
                </a:cubicBezTo>
                <a:cubicBezTo>
                  <a:pt x="-52914" y="3820164"/>
                  <a:pt x="59863" y="3511320"/>
                  <a:pt x="0" y="3353031"/>
                </a:cubicBezTo>
                <a:cubicBezTo>
                  <a:pt x="-59863" y="3194742"/>
                  <a:pt x="47910" y="3009833"/>
                  <a:pt x="0" y="2708435"/>
                </a:cubicBezTo>
                <a:cubicBezTo>
                  <a:pt x="-47910" y="2407037"/>
                  <a:pt x="34263" y="2413078"/>
                  <a:pt x="0" y="2222161"/>
                </a:cubicBezTo>
                <a:cubicBezTo>
                  <a:pt x="-34263" y="2031244"/>
                  <a:pt x="67287" y="1846439"/>
                  <a:pt x="0" y="1617145"/>
                </a:cubicBezTo>
                <a:cubicBezTo>
                  <a:pt x="-67287" y="1387851"/>
                  <a:pt x="71440" y="1251123"/>
                  <a:pt x="0" y="1012129"/>
                </a:cubicBezTo>
                <a:cubicBezTo>
                  <a:pt x="-71440" y="773135"/>
                  <a:pt x="81645" y="321276"/>
                  <a:pt x="0" y="0"/>
                </a:cubicBezTo>
                <a:close/>
              </a:path>
            </a:pathLst>
          </a:custGeom>
          <a:solidFill>
            <a:schemeClr val="bg1"/>
          </a:solidFill>
          <a:ln w="63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77406129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709664" y="6566952"/>
            <a:ext cx="68580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72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571DD1B6-F002-21A3-BC29-C549A9680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10" y="2189162"/>
            <a:ext cx="6537335" cy="386007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681566" y="2249108"/>
            <a:ext cx="2167836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 err="1">
                <a:solidFill>
                  <a:srgbClr val="0070C0"/>
                </a:solidFill>
                <a:latin typeface="SimSun"/>
                <a:cs typeface="SimSun"/>
              </a:rPr>
              <a:t>模式</a:t>
            </a:r>
            <a:r>
              <a:rPr lang="en-US" sz="20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sz="20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52933" y="3082500"/>
            <a:ext cx="155043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 err="1">
                <a:solidFill>
                  <a:srgbClr val="0070C0"/>
                </a:solidFill>
                <a:latin typeface="SimSun"/>
                <a:cs typeface="SimSun"/>
              </a:rPr>
              <a:t>模式</a:t>
            </a:r>
            <a:r>
              <a:rPr lang="en-US" sz="20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abb</a:t>
            </a:r>
            <a:endParaRPr sz="20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42376" y="4816013"/>
            <a:ext cx="253428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 err="1">
                <a:solidFill>
                  <a:srgbClr val="0070C0"/>
                </a:solidFill>
                <a:latin typeface="SimSun"/>
                <a:cs typeface="SimSun"/>
              </a:rPr>
              <a:t>模式</a:t>
            </a:r>
            <a:r>
              <a:rPr lang="en-US" altLang="zh-CN" sz="2000" i="1" spc="-5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spc="-7" baseline="2430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2000" i="1" spc="-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0" spc="-7" baseline="2430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sz="2000" dirty="0">
              <a:solidFill>
                <a:srgbClr val="0070C0"/>
              </a:solidFill>
              <a:latin typeface="Palatino Linotype"/>
              <a:cs typeface="Palatino Linotype"/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BB4B5484-5C97-5DC7-3D87-17E07E1BC8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5190402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确定化</a:t>
            </a:r>
            <a:r>
              <a:rPr lang="en-US" altLang="zh-CN" spc="-10" dirty="0">
                <a:solidFill>
                  <a:schemeClr val="bg1"/>
                </a:solidFill>
                <a:cs typeface="Palatino Linotype"/>
              </a:rPr>
              <a:t>NF</a:t>
            </a:r>
            <a:r>
              <a:rPr lang="en-US" altLang="zh-CN" spc="-5" dirty="0">
                <a:solidFill>
                  <a:schemeClr val="bg1"/>
                </a:solidFill>
                <a:cs typeface="Palatino Linotype"/>
              </a:rPr>
              <a:t>A</a:t>
            </a:r>
            <a:r>
              <a:rPr lang="zh-CN" altLang="en-US" spc="-5" dirty="0">
                <a:solidFill>
                  <a:schemeClr val="bg1"/>
                </a:solidFill>
              </a:rPr>
              <a:t>后的处理</a:t>
            </a:r>
            <a:endParaRPr spc="-5" dirty="0">
              <a:solidFill>
                <a:schemeClr val="bg1"/>
              </a:solidFill>
              <a:latin typeface="Palatino Linotype"/>
              <a:cs typeface="Palatino Linotype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C16E7452-6860-BB21-1BA4-B6E84A392844}"/>
              </a:ext>
            </a:extLst>
          </p:cNvPr>
          <p:cNvSpPr txBox="1"/>
          <p:nvPr/>
        </p:nvSpPr>
        <p:spPr>
          <a:xfrm>
            <a:off x="438568" y="814129"/>
            <a:ext cx="1857057" cy="533416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94666" indent="-457200">
              <a:lnSpc>
                <a:spcPts val="36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85775" algn="l"/>
                <a:tab pos="486409" algn="l"/>
              </a:tabLst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例子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endParaRPr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F9B3248C-4F83-44AF-1EFE-FFCB470EE019}"/>
              </a:ext>
            </a:extLst>
          </p:cNvPr>
          <p:cNvSpPr txBox="1"/>
          <p:nvPr/>
        </p:nvSpPr>
        <p:spPr>
          <a:xfrm>
            <a:off x="864290" y="1326967"/>
            <a:ext cx="2076228" cy="47513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507366" indent="-457200">
              <a:lnSpc>
                <a:spcPct val="100000"/>
              </a:lnSpc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98475" algn="l"/>
                <a:tab pos="499109" algn="l"/>
              </a:tabLst>
            </a:pPr>
            <a:r>
              <a:rPr lang="zh-CN" altLang="en-US" sz="24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 Linotype"/>
              </a:rPr>
              <a:t>合并</a:t>
            </a:r>
            <a:r>
              <a:rPr sz="24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 Linotype"/>
              </a:rPr>
              <a:t>NFA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Palatino Linotype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DA0D213D-F9E5-E5EC-96F2-421FD0207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557" y="2843804"/>
            <a:ext cx="7557025" cy="3663336"/>
          </a:xfrm>
          <a:custGeom>
            <a:avLst/>
            <a:gdLst>
              <a:gd name="connsiteX0" fmla="*/ 0 w 7557025"/>
              <a:gd name="connsiteY0" fmla="*/ 0 h 3663336"/>
              <a:gd name="connsiteX1" fmla="*/ 838143 w 7557025"/>
              <a:gd name="connsiteY1" fmla="*/ 0 h 3663336"/>
              <a:gd name="connsiteX2" fmla="*/ 1374005 w 7557025"/>
              <a:gd name="connsiteY2" fmla="*/ 0 h 3663336"/>
              <a:gd name="connsiteX3" fmla="*/ 1834296 w 7557025"/>
              <a:gd name="connsiteY3" fmla="*/ 0 h 3663336"/>
              <a:gd name="connsiteX4" fmla="*/ 2445728 w 7557025"/>
              <a:gd name="connsiteY4" fmla="*/ 0 h 3663336"/>
              <a:gd name="connsiteX5" fmla="*/ 2906020 w 7557025"/>
              <a:gd name="connsiteY5" fmla="*/ 0 h 3663336"/>
              <a:gd name="connsiteX6" fmla="*/ 3517452 w 7557025"/>
              <a:gd name="connsiteY6" fmla="*/ 0 h 3663336"/>
              <a:gd name="connsiteX7" fmla="*/ 4128884 w 7557025"/>
              <a:gd name="connsiteY7" fmla="*/ 0 h 3663336"/>
              <a:gd name="connsiteX8" fmla="*/ 4891456 w 7557025"/>
              <a:gd name="connsiteY8" fmla="*/ 0 h 3663336"/>
              <a:gd name="connsiteX9" fmla="*/ 5427318 w 7557025"/>
              <a:gd name="connsiteY9" fmla="*/ 0 h 3663336"/>
              <a:gd name="connsiteX10" fmla="*/ 5887609 w 7557025"/>
              <a:gd name="connsiteY10" fmla="*/ 0 h 3663336"/>
              <a:gd name="connsiteX11" fmla="*/ 6423471 w 7557025"/>
              <a:gd name="connsiteY11" fmla="*/ 0 h 3663336"/>
              <a:gd name="connsiteX12" fmla="*/ 7557025 w 7557025"/>
              <a:gd name="connsiteY12" fmla="*/ 0 h 3663336"/>
              <a:gd name="connsiteX13" fmla="*/ 7557025 w 7557025"/>
              <a:gd name="connsiteY13" fmla="*/ 573923 h 3663336"/>
              <a:gd name="connsiteX14" fmla="*/ 7557025 w 7557025"/>
              <a:gd name="connsiteY14" fmla="*/ 1147845 h 3663336"/>
              <a:gd name="connsiteX15" fmla="*/ 7557025 w 7557025"/>
              <a:gd name="connsiteY15" fmla="*/ 1795035 h 3663336"/>
              <a:gd name="connsiteX16" fmla="*/ 7557025 w 7557025"/>
              <a:gd name="connsiteY16" fmla="*/ 2478857 h 3663336"/>
              <a:gd name="connsiteX17" fmla="*/ 7557025 w 7557025"/>
              <a:gd name="connsiteY17" fmla="*/ 3016147 h 3663336"/>
              <a:gd name="connsiteX18" fmla="*/ 7557025 w 7557025"/>
              <a:gd name="connsiteY18" fmla="*/ 3663336 h 3663336"/>
              <a:gd name="connsiteX19" fmla="*/ 6718882 w 7557025"/>
              <a:gd name="connsiteY19" fmla="*/ 3663336 h 3663336"/>
              <a:gd name="connsiteX20" fmla="*/ 6107450 w 7557025"/>
              <a:gd name="connsiteY20" fmla="*/ 3663336 h 3663336"/>
              <a:gd name="connsiteX21" fmla="*/ 5571588 w 7557025"/>
              <a:gd name="connsiteY21" fmla="*/ 3663336 h 3663336"/>
              <a:gd name="connsiteX22" fmla="*/ 5111297 w 7557025"/>
              <a:gd name="connsiteY22" fmla="*/ 3663336 h 3663336"/>
              <a:gd name="connsiteX23" fmla="*/ 4651005 w 7557025"/>
              <a:gd name="connsiteY23" fmla="*/ 3663336 h 3663336"/>
              <a:gd name="connsiteX24" fmla="*/ 4115144 w 7557025"/>
              <a:gd name="connsiteY24" fmla="*/ 3663336 h 3663336"/>
              <a:gd name="connsiteX25" fmla="*/ 3579282 w 7557025"/>
              <a:gd name="connsiteY25" fmla="*/ 3663336 h 3663336"/>
              <a:gd name="connsiteX26" fmla="*/ 3118990 w 7557025"/>
              <a:gd name="connsiteY26" fmla="*/ 3663336 h 3663336"/>
              <a:gd name="connsiteX27" fmla="*/ 2280848 w 7557025"/>
              <a:gd name="connsiteY27" fmla="*/ 3663336 h 3663336"/>
              <a:gd name="connsiteX28" fmla="*/ 1593845 w 7557025"/>
              <a:gd name="connsiteY28" fmla="*/ 3663336 h 3663336"/>
              <a:gd name="connsiteX29" fmla="*/ 1057983 w 7557025"/>
              <a:gd name="connsiteY29" fmla="*/ 3663336 h 3663336"/>
              <a:gd name="connsiteX30" fmla="*/ 0 w 7557025"/>
              <a:gd name="connsiteY30" fmla="*/ 3663336 h 3663336"/>
              <a:gd name="connsiteX31" fmla="*/ 0 w 7557025"/>
              <a:gd name="connsiteY31" fmla="*/ 3052780 h 3663336"/>
              <a:gd name="connsiteX32" fmla="*/ 0 w 7557025"/>
              <a:gd name="connsiteY32" fmla="*/ 2368957 h 3663336"/>
              <a:gd name="connsiteX33" fmla="*/ 0 w 7557025"/>
              <a:gd name="connsiteY33" fmla="*/ 1868301 h 3663336"/>
              <a:gd name="connsiteX34" fmla="*/ 0 w 7557025"/>
              <a:gd name="connsiteY34" fmla="*/ 1257745 h 3663336"/>
              <a:gd name="connsiteX35" fmla="*/ 0 w 7557025"/>
              <a:gd name="connsiteY35" fmla="*/ 573923 h 3663336"/>
              <a:gd name="connsiteX36" fmla="*/ 0 w 7557025"/>
              <a:gd name="connsiteY36" fmla="*/ 0 h 366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7557025" h="3663336" fill="none" extrusionOk="0">
                <a:moveTo>
                  <a:pt x="0" y="0"/>
                </a:moveTo>
                <a:cubicBezTo>
                  <a:pt x="190294" y="-25222"/>
                  <a:pt x="543919" y="-23372"/>
                  <a:pt x="838143" y="0"/>
                </a:cubicBezTo>
                <a:cubicBezTo>
                  <a:pt x="1132367" y="23372"/>
                  <a:pt x="1159587" y="25827"/>
                  <a:pt x="1374005" y="0"/>
                </a:cubicBezTo>
                <a:cubicBezTo>
                  <a:pt x="1588423" y="-25827"/>
                  <a:pt x="1638777" y="-15233"/>
                  <a:pt x="1834296" y="0"/>
                </a:cubicBezTo>
                <a:cubicBezTo>
                  <a:pt x="2029815" y="15233"/>
                  <a:pt x="2315068" y="24557"/>
                  <a:pt x="2445728" y="0"/>
                </a:cubicBezTo>
                <a:cubicBezTo>
                  <a:pt x="2576388" y="-24557"/>
                  <a:pt x="2746679" y="-9718"/>
                  <a:pt x="2906020" y="0"/>
                </a:cubicBezTo>
                <a:cubicBezTo>
                  <a:pt x="3065361" y="9718"/>
                  <a:pt x="3311017" y="-22559"/>
                  <a:pt x="3517452" y="0"/>
                </a:cubicBezTo>
                <a:cubicBezTo>
                  <a:pt x="3723887" y="22559"/>
                  <a:pt x="4005432" y="-6523"/>
                  <a:pt x="4128884" y="0"/>
                </a:cubicBezTo>
                <a:cubicBezTo>
                  <a:pt x="4252336" y="6523"/>
                  <a:pt x="4536864" y="33878"/>
                  <a:pt x="4891456" y="0"/>
                </a:cubicBezTo>
                <a:cubicBezTo>
                  <a:pt x="5246048" y="-33878"/>
                  <a:pt x="5169356" y="-8817"/>
                  <a:pt x="5427318" y="0"/>
                </a:cubicBezTo>
                <a:cubicBezTo>
                  <a:pt x="5685280" y="8817"/>
                  <a:pt x="5671422" y="11087"/>
                  <a:pt x="5887609" y="0"/>
                </a:cubicBezTo>
                <a:cubicBezTo>
                  <a:pt x="6103796" y="-11087"/>
                  <a:pt x="6209421" y="18978"/>
                  <a:pt x="6423471" y="0"/>
                </a:cubicBezTo>
                <a:cubicBezTo>
                  <a:pt x="6637521" y="-18978"/>
                  <a:pt x="7222589" y="-8343"/>
                  <a:pt x="7557025" y="0"/>
                </a:cubicBezTo>
                <a:cubicBezTo>
                  <a:pt x="7571538" y="171769"/>
                  <a:pt x="7584170" y="300998"/>
                  <a:pt x="7557025" y="573923"/>
                </a:cubicBezTo>
                <a:cubicBezTo>
                  <a:pt x="7529880" y="846848"/>
                  <a:pt x="7528655" y="969036"/>
                  <a:pt x="7557025" y="1147845"/>
                </a:cubicBezTo>
                <a:cubicBezTo>
                  <a:pt x="7585395" y="1326654"/>
                  <a:pt x="7544123" y="1554875"/>
                  <a:pt x="7557025" y="1795035"/>
                </a:cubicBezTo>
                <a:cubicBezTo>
                  <a:pt x="7569928" y="2035195"/>
                  <a:pt x="7558768" y="2152947"/>
                  <a:pt x="7557025" y="2478857"/>
                </a:cubicBezTo>
                <a:cubicBezTo>
                  <a:pt x="7555282" y="2804767"/>
                  <a:pt x="7541332" y="2762219"/>
                  <a:pt x="7557025" y="3016147"/>
                </a:cubicBezTo>
                <a:cubicBezTo>
                  <a:pt x="7572719" y="3270075"/>
                  <a:pt x="7555850" y="3437823"/>
                  <a:pt x="7557025" y="3663336"/>
                </a:cubicBezTo>
                <a:cubicBezTo>
                  <a:pt x="7253863" y="3690787"/>
                  <a:pt x="7000521" y="3697552"/>
                  <a:pt x="6718882" y="3663336"/>
                </a:cubicBezTo>
                <a:cubicBezTo>
                  <a:pt x="6437243" y="3629120"/>
                  <a:pt x="6275794" y="3684558"/>
                  <a:pt x="6107450" y="3663336"/>
                </a:cubicBezTo>
                <a:cubicBezTo>
                  <a:pt x="5939106" y="3642114"/>
                  <a:pt x="5739911" y="3683053"/>
                  <a:pt x="5571588" y="3663336"/>
                </a:cubicBezTo>
                <a:cubicBezTo>
                  <a:pt x="5403265" y="3643619"/>
                  <a:pt x="5283668" y="3661539"/>
                  <a:pt x="5111297" y="3663336"/>
                </a:cubicBezTo>
                <a:cubicBezTo>
                  <a:pt x="4938926" y="3665133"/>
                  <a:pt x="4769309" y="3665739"/>
                  <a:pt x="4651005" y="3663336"/>
                </a:cubicBezTo>
                <a:cubicBezTo>
                  <a:pt x="4532701" y="3660933"/>
                  <a:pt x="4307999" y="3660290"/>
                  <a:pt x="4115144" y="3663336"/>
                </a:cubicBezTo>
                <a:cubicBezTo>
                  <a:pt x="3922289" y="3666382"/>
                  <a:pt x="3709137" y="3684263"/>
                  <a:pt x="3579282" y="3663336"/>
                </a:cubicBezTo>
                <a:cubicBezTo>
                  <a:pt x="3449427" y="3642409"/>
                  <a:pt x="3316206" y="3676398"/>
                  <a:pt x="3118990" y="3663336"/>
                </a:cubicBezTo>
                <a:cubicBezTo>
                  <a:pt x="2921774" y="3650274"/>
                  <a:pt x="2690161" y="3664520"/>
                  <a:pt x="2280848" y="3663336"/>
                </a:cubicBezTo>
                <a:cubicBezTo>
                  <a:pt x="1871535" y="3662152"/>
                  <a:pt x="1924211" y="3669626"/>
                  <a:pt x="1593845" y="3663336"/>
                </a:cubicBezTo>
                <a:cubicBezTo>
                  <a:pt x="1263479" y="3657046"/>
                  <a:pt x="1295430" y="3656962"/>
                  <a:pt x="1057983" y="3663336"/>
                </a:cubicBezTo>
                <a:cubicBezTo>
                  <a:pt x="820536" y="3669710"/>
                  <a:pt x="494894" y="3627069"/>
                  <a:pt x="0" y="3663336"/>
                </a:cubicBezTo>
                <a:cubicBezTo>
                  <a:pt x="17109" y="3444455"/>
                  <a:pt x="-30171" y="3330219"/>
                  <a:pt x="0" y="3052780"/>
                </a:cubicBezTo>
                <a:cubicBezTo>
                  <a:pt x="30171" y="2775341"/>
                  <a:pt x="29454" y="2632309"/>
                  <a:pt x="0" y="2368957"/>
                </a:cubicBezTo>
                <a:cubicBezTo>
                  <a:pt x="-29454" y="2105605"/>
                  <a:pt x="8648" y="2116438"/>
                  <a:pt x="0" y="1868301"/>
                </a:cubicBezTo>
                <a:cubicBezTo>
                  <a:pt x="-8648" y="1620164"/>
                  <a:pt x="21555" y="1457042"/>
                  <a:pt x="0" y="1257745"/>
                </a:cubicBezTo>
                <a:cubicBezTo>
                  <a:pt x="-21555" y="1058448"/>
                  <a:pt x="-30551" y="892694"/>
                  <a:pt x="0" y="573923"/>
                </a:cubicBezTo>
                <a:cubicBezTo>
                  <a:pt x="30551" y="255152"/>
                  <a:pt x="-980" y="267256"/>
                  <a:pt x="0" y="0"/>
                </a:cubicBezTo>
                <a:close/>
              </a:path>
              <a:path w="7557025" h="3663336" stroke="0" extrusionOk="0">
                <a:moveTo>
                  <a:pt x="0" y="0"/>
                </a:moveTo>
                <a:cubicBezTo>
                  <a:pt x="113187" y="-16320"/>
                  <a:pt x="307033" y="-927"/>
                  <a:pt x="460292" y="0"/>
                </a:cubicBezTo>
                <a:cubicBezTo>
                  <a:pt x="613551" y="927"/>
                  <a:pt x="1041883" y="-38724"/>
                  <a:pt x="1298434" y="0"/>
                </a:cubicBezTo>
                <a:cubicBezTo>
                  <a:pt x="1554985" y="38724"/>
                  <a:pt x="1792086" y="11805"/>
                  <a:pt x="2061007" y="0"/>
                </a:cubicBezTo>
                <a:cubicBezTo>
                  <a:pt x="2329928" y="-11805"/>
                  <a:pt x="2596910" y="-26406"/>
                  <a:pt x="2748009" y="0"/>
                </a:cubicBezTo>
                <a:cubicBezTo>
                  <a:pt x="2899108" y="26406"/>
                  <a:pt x="3027281" y="-21972"/>
                  <a:pt x="3283871" y="0"/>
                </a:cubicBezTo>
                <a:cubicBezTo>
                  <a:pt x="3540461" y="21972"/>
                  <a:pt x="3650731" y="7564"/>
                  <a:pt x="3819733" y="0"/>
                </a:cubicBezTo>
                <a:cubicBezTo>
                  <a:pt x="3988735" y="-7564"/>
                  <a:pt x="4093922" y="-21030"/>
                  <a:pt x="4355594" y="0"/>
                </a:cubicBezTo>
                <a:cubicBezTo>
                  <a:pt x="4617266" y="21030"/>
                  <a:pt x="4739852" y="-7921"/>
                  <a:pt x="5042597" y="0"/>
                </a:cubicBezTo>
                <a:cubicBezTo>
                  <a:pt x="5345342" y="7921"/>
                  <a:pt x="5601922" y="14791"/>
                  <a:pt x="5880739" y="0"/>
                </a:cubicBezTo>
                <a:cubicBezTo>
                  <a:pt x="6159556" y="-14791"/>
                  <a:pt x="6477976" y="-11528"/>
                  <a:pt x="6643312" y="0"/>
                </a:cubicBezTo>
                <a:cubicBezTo>
                  <a:pt x="6808648" y="11528"/>
                  <a:pt x="7242869" y="-39809"/>
                  <a:pt x="7557025" y="0"/>
                </a:cubicBezTo>
                <a:cubicBezTo>
                  <a:pt x="7552874" y="259106"/>
                  <a:pt x="7526795" y="517226"/>
                  <a:pt x="7557025" y="683823"/>
                </a:cubicBezTo>
                <a:cubicBezTo>
                  <a:pt x="7587255" y="850420"/>
                  <a:pt x="7579702" y="1036077"/>
                  <a:pt x="7557025" y="1184479"/>
                </a:cubicBezTo>
                <a:cubicBezTo>
                  <a:pt x="7534348" y="1332881"/>
                  <a:pt x="7576625" y="1503724"/>
                  <a:pt x="7557025" y="1758401"/>
                </a:cubicBezTo>
                <a:cubicBezTo>
                  <a:pt x="7537425" y="2013078"/>
                  <a:pt x="7577189" y="2197681"/>
                  <a:pt x="7557025" y="2368957"/>
                </a:cubicBezTo>
                <a:cubicBezTo>
                  <a:pt x="7536861" y="2540233"/>
                  <a:pt x="7534252" y="2891814"/>
                  <a:pt x="7557025" y="3052780"/>
                </a:cubicBezTo>
                <a:cubicBezTo>
                  <a:pt x="7579798" y="3213746"/>
                  <a:pt x="7546630" y="3365891"/>
                  <a:pt x="7557025" y="3663336"/>
                </a:cubicBezTo>
                <a:cubicBezTo>
                  <a:pt x="7398548" y="3663670"/>
                  <a:pt x="7252115" y="3667485"/>
                  <a:pt x="7021163" y="3663336"/>
                </a:cubicBezTo>
                <a:cubicBezTo>
                  <a:pt x="6790211" y="3659187"/>
                  <a:pt x="6683927" y="3647909"/>
                  <a:pt x="6409731" y="3663336"/>
                </a:cubicBezTo>
                <a:cubicBezTo>
                  <a:pt x="6135535" y="3678763"/>
                  <a:pt x="6034282" y="3639907"/>
                  <a:pt x="5722729" y="3663336"/>
                </a:cubicBezTo>
                <a:cubicBezTo>
                  <a:pt x="5411176" y="3686765"/>
                  <a:pt x="5377549" y="3638606"/>
                  <a:pt x="5111297" y="3663336"/>
                </a:cubicBezTo>
                <a:cubicBezTo>
                  <a:pt x="4845045" y="3688066"/>
                  <a:pt x="4592758" y="3662918"/>
                  <a:pt x="4424295" y="3663336"/>
                </a:cubicBezTo>
                <a:cubicBezTo>
                  <a:pt x="4255832" y="3663754"/>
                  <a:pt x="3936610" y="3641080"/>
                  <a:pt x="3737292" y="3663336"/>
                </a:cubicBezTo>
                <a:cubicBezTo>
                  <a:pt x="3537974" y="3685592"/>
                  <a:pt x="3134669" y="3630065"/>
                  <a:pt x="2899150" y="3663336"/>
                </a:cubicBezTo>
                <a:cubicBezTo>
                  <a:pt x="2663631" y="3696607"/>
                  <a:pt x="2526296" y="3661813"/>
                  <a:pt x="2363288" y="3663336"/>
                </a:cubicBezTo>
                <a:cubicBezTo>
                  <a:pt x="2200280" y="3664859"/>
                  <a:pt x="2011028" y="3675485"/>
                  <a:pt x="1751856" y="3663336"/>
                </a:cubicBezTo>
                <a:cubicBezTo>
                  <a:pt x="1492684" y="3651187"/>
                  <a:pt x="1335234" y="3649358"/>
                  <a:pt x="1140424" y="3663336"/>
                </a:cubicBezTo>
                <a:cubicBezTo>
                  <a:pt x="945614" y="3677314"/>
                  <a:pt x="819043" y="3676584"/>
                  <a:pt x="680132" y="3663336"/>
                </a:cubicBezTo>
                <a:cubicBezTo>
                  <a:pt x="541221" y="3650088"/>
                  <a:pt x="304887" y="3670196"/>
                  <a:pt x="0" y="3663336"/>
                </a:cubicBezTo>
                <a:cubicBezTo>
                  <a:pt x="-14936" y="3366368"/>
                  <a:pt x="-23850" y="3300033"/>
                  <a:pt x="0" y="3016147"/>
                </a:cubicBezTo>
                <a:cubicBezTo>
                  <a:pt x="23850" y="2732261"/>
                  <a:pt x="4452" y="2576744"/>
                  <a:pt x="0" y="2368957"/>
                </a:cubicBezTo>
                <a:cubicBezTo>
                  <a:pt x="-4452" y="2161170"/>
                  <a:pt x="-20539" y="1989559"/>
                  <a:pt x="0" y="1685135"/>
                </a:cubicBezTo>
                <a:cubicBezTo>
                  <a:pt x="20539" y="1380711"/>
                  <a:pt x="-23494" y="1307787"/>
                  <a:pt x="0" y="1184479"/>
                </a:cubicBezTo>
                <a:cubicBezTo>
                  <a:pt x="23494" y="1061171"/>
                  <a:pt x="-19771" y="693239"/>
                  <a:pt x="0" y="537289"/>
                </a:cubicBezTo>
                <a:cubicBezTo>
                  <a:pt x="19771" y="381339"/>
                  <a:pt x="-3555" y="112557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1613622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73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014595" y="5780813"/>
            <a:ext cx="1080770" cy="462280"/>
          </a:xfrm>
          <a:prstGeom prst="rect">
            <a:avLst/>
          </a:prstGeom>
          <a:solidFill>
            <a:srgbClr val="FFFF00"/>
          </a:solidFill>
          <a:ln w="25907">
            <a:solidFill>
              <a:srgbClr val="C00000"/>
            </a:solidFill>
          </a:ln>
        </p:spPr>
        <p:txBody>
          <a:bodyPr vert="horz" wrap="square" lIns="0" tIns="22225" rIns="0" bIns="0" rtlCol="0">
            <a:spAutoFit/>
          </a:bodyPr>
          <a:lstStyle>
            <a:defPPr>
              <a:defRPr lang="zh-CN"/>
            </a:defPPr>
            <a:lvl1pPr marL="159385">
              <a:lnSpc>
                <a:spcPct val="100000"/>
              </a:lnSpc>
              <a:spcBef>
                <a:spcPts val="175"/>
              </a:spcBef>
              <a:defRPr sz="2400" spc="-5">
                <a:solidFill>
                  <a:srgbClr val="C00000"/>
                </a:solidFill>
                <a:latin typeface="SimSun"/>
                <a:cs typeface="SimSun"/>
              </a:defRPr>
            </a:lvl1pPr>
          </a:lstStyle>
          <a:p>
            <a:r>
              <a:rPr dirty="0"/>
              <a:t>模式3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923637" y="2645142"/>
            <a:ext cx="1080770" cy="462280"/>
          </a:xfrm>
          <a:prstGeom prst="rect">
            <a:avLst/>
          </a:prstGeom>
          <a:solidFill>
            <a:srgbClr val="FFFF00"/>
          </a:solidFill>
          <a:ln w="25907">
            <a:solidFill>
              <a:srgbClr val="C00000"/>
            </a:solidFill>
          </a:ln>
        </p:spPr>
        <p:txBody>
          <a:bodyPr vert="horz" wrap="square" lIns="0" tIns="22225" rIns="0" bIns="0" rtlCol="0">
            <a:spAutoFit/>
          </a:bodyPr>
          <a:lstStyle>
            <a:defPPr>
              <a:defRPr lang="zh-CN"/>
            </a:defPPr>
            <a:lvl1pPr marL="159385">
              <a:lnSpc>
                <a:spcPct val="100000"/>
              </a:lnSpc>
              <a:spcBef>
                <a:spcPts val="175"/>
              </a:spcBef>
              <a:defRPr sz="2400" spc="-5">
                <a:solidFill>
                  <a:srgbClr val="C00000"/>
                </a:solidFill>
                <a:latin typeface="SimSun"/>
                <a:cs typeface="SimSun"/>
              </a:defRPr>
            </a:lvl1pPr>
          </a:lstStyle>
          <a:p>
            <a:r>
              <a:rPr dirty="0"/>
              <a:t>模式1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500493" y="6395720"/>
            <a:ext cx="1592299" cy="391774"/>
          </a:xfrm>
          <a:prstGeom prst="rect">
            <a:avLst/>
          </a:prstGeom>
          <a:solidFill>
            <a:srgbClr val="FFFF00"/>
          </a:solidFill>
          <a:ln w="25907">
            <a:solidFill>
              <a:srgbClr val="C00000"/>
            </a:solidFill>
          </a:ln>
        </p:spPr>
        <p:txBody>
          <a:bodyPr vert="horz" wrap="square" lIns="0" tIns="22225" rIns="0" bIns="0" rtlCol="0">
            <a:spAutoFit/>
          </a:bodyPr>
          <a:lstStyle>
            <a:defPPr>
              <a:defRPr lang="zh-CN"/>
            </a:defPPr>
            <a:lvl1pPr marL="159385">
              <a:lnSpc>
                <a:spcPct val="100000"/>
              </a:lnSpc>
              <a:spcBef>
                <a:spcPts val="175"/>
              </a:spcBef>
              <a:defRPr sz="2400" spc="-5">
                <a:solidFill>
                  <a:srgbClr val="C00000"/>
                </a:solidFill>
                <a:latin typeface="SimSun"/>
                <a:cs typeface="SimSun"/>
              </a:defRPr>
            </a:lvl1pPr>
          </a:lstStyle>
          <a:p>
            <a:r>
              <a:rPr dirty="0"/>
              <a:t>模式2/3 ?</a:t>
            </a: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3836A1B3-DFFA-896F-086A-A43A1B4D05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5190402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确定化</a:t>
            </a:r>
            <a:r>
              <a:rPr lang="en-US" altLang="zh-CN" spc="-10" dirty="0">
                <a:solidFill>
                  <a:schemeClr val="bg1"/>
                </a:solidFill>
                <a:cs typeface="Palatino Linotype"/>
              </a:rPr>
              <a:t>NF</a:t>
            </a:r>
            <a:r>
              <a:rPr lang="en-US" altLang="zh-CN" spc="-5" dirty="0">
                <a:solidFill>
                  <a:schemeClr val="bg1"/>
                </a:solidFill>
                <a:cs typeface="Palatino Linotype"/>
              </a:rPr>
              <a:t>A</a:t>
            </a:r>
            <a:r>
              <a:rPr lang="zh-CN" altLang="en-US" spc="-5" dirty="0">
                <a:solidFill>
                  <a:schemeClr val="bg1"/>
                </a:solidFill>
              </a:rPr>
              <a:t>后的处理</a:t>
            </a:r>
            <a:endParaRPr spc="-5" dirty="0">
              <a:solidFill>
                <a:schemeClr val="bg1"/>
              </a:solidFill>
              <a:latin typeface="Palatino Linotype"/>
              <a:cs typeface="Palatino Linotype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794AB3B4-6C10-AC1C-DBED-6D5F99B35236}"/>
              </a:ext>
            </a:extLst>
          </p:cNvPr>
          <p:cNvSpPr txBox="1"/>
          <p:nvPr/>
        </p:nvSpPr>
        <p:spPr>
          <a:xfrm>
            <a:off x="438568" y="814129"/>
            <a:ext cx="1857057" cy="533416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94666" indent="-457200">
              <a:lnSpc>
                <a:spcPts val="36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85775" algn="l"/>
                <a:tab pos="486409" algn="l"/>
              </a:tabLst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例子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endParaRPr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76D9A85C-188D-BDA4-CE41-F19DC1CF5C12}"/>
              </a:ext>
            </a:extLst>
          </p:cNvPr>
          <p:cNvSpPr txBox="1"/>
          <p:nvPr/>
        </p:nvSpPr>
        <p:spPr>
          <a:xfrm>
            <a:off x="864289" y="1326967"/>
            <a:ext cx="4761677" cy="844462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507366" indent="-457200">
              <a:lnSpc>
                <a:spcPct val="100000"/>
              </a:lnSpc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98475" algn="l"/>
                <a:tab pos="499109" algn="l"/>
              </a:tabLst>
            </a:pPr>
            <a:r>
              <a:rPr lang="zh-CN" altLang="en-US" sz="24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 Linotype"/>
              </a:rPr>
              <a:t>确定化后得到</a:t>
            </a:r>
            <a:r>
              <a:rPr lang="en-US" altLang="zh-CN" sz="24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 Linotype"/>
              </a:rPr>
              <a:t>DFA</a:t>
            </a:r>
          </a:p>
          <a:p>
            <a:pPr marL="964566" lvl="1" indent="-457200"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98475" algn="l"/>
                <a:tab pos="499109" algn="l"/>
              </a:tabLst>
            </a:pP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Palatino Linotype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7F1727DC-4ABC-AC06-E28C-6F9B1A677EE1}"/>
              </a:ext>
            </a:extLst>
          </p:cNvPr>
          <p:cNvSpPr txBox="1"/>
          <p:nvPr/>
        </p:nvSpPr>
        <p:spPr>
          <a:xfrm>
            <a:off x="1328906" y="1694841"/>
            <a:ext cx="7122076" cy="97071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94666" indent="-457200">
              <a:lnSpc>
                <a:spcPts val="36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Arial" panose="020B0604020202020204" pitchFamily="34" charset="0"/>
              <a:buChar char="•"/>
              <a:tabLst>
                <a:tab pos="485775" algn="l"/>
                <a:tab pos="486409" algn="l"/>
              </a:tabLst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DFA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状态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68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对应的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NFA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状态子集为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{6, 8}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，其对应的模式是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abb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(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即模式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2)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，还是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 (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即模式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3)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？</a:t>
            </a:r>
            <a:endParaRPr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D7D1BD28-20CB-0884-4000-C62724A62AC7}"/>
              </a:ext>
            </a:extLst>
          </p:cNvPr>
          <p:cNvSpPr txBox="1"/>
          <p:nvPr/>
        </p:nvSpPr>
        <p:spPr>
          <a:xfrm>
            <a:off x="1549467" y="6213950"/>
            <a:ext cx="1080770" cy="392415"/>
          </a:xfrm>
          <a:prstGeom prst="rect">
            <a:avLst/>
          </a:prstGeom>
          <a:solidFill>
            <a:srgbClr val="FFFF00"/>
          </a:solidFill>
          <a:ln w="25907">
            <a:solidFill>
              <a:srgbClr val="C00000"/>
            </a:solidFill>
          </a:ln>
        </p:spPr>
        <p:txBody>
          <a:bodyPr vert="horz" wrap="square" lIns="0" tIns="22225" rIns="0" bIns="0" rtlCol="0">
            <a:spAutoFit/>
          </a:bodyPr>
          <a:lstStyle>
            <a:defPPr>
              <a:defRPr lang="zh-CN"/>
            </a:defPPr>
            <a:lvl1pPr marL="159385">
              <a:lnSpc>
                <a:spcPct val="100000"/>
              </a:lnSpc>
              <a:spcBef>
                <a:spcPts val="175"/>
              </a:spcBef>
              <a:defRPr sz="2400" spc="-5">
                <a:solidFill>
                  <a:srgbClr val="C00000"/>
                </a:solidFill>
                <a:latin typeface="SimSun"/>
                <a:cs typeface="SimSun"/>
              </a:defRPr>
            </a:lvl1pPr>
          </a:lstStyle>
          <a:p>
            <a:r>
              <a:rPr dirty="0"/>
              <a:t>模式3</a:t>
            </a:r>
          </a:p>
        </p:txBody>
      </p:sp>
      <p:sp>
        <p:nvSpPr>
          <p:cNvPr id="3" name="对话气泡: 圆角矩形 2">
            <a:extLst>
              <a:ext uri="{FF2B5EF4-FFF2-40B4-BE49-F238E27FC236}">
                <a16:creationId xmlns:a16="http://schemas.microsoft.com/office/drawing/2014/main" id="{8A4BF5B4-0CAC-0F61-1CB7-5F992B983938}"/>
              </a:ext>
            </a:extLst>
          </p:cNvPr>
          <p:cNvSpPr/>
          <p:nvPr/>
        </p:nvSpPr>
        <p:spPr>
          <a:xfrm rot="10800000" flipV="1">
            <a:off x="2703794" y="882039"/>
            <a:ext cx="1861788" cy="479936"/>
          </a:xfrm>
          <a:prstGeom prst="wedgeRoundRectCallout">
            <a:avLst>
              <a:gd name="adj1" fmla="val 79828"/>
              <a:gd name="adj2" fmla="val 73229"/>
              <a:gd name="adj3" fmla="val 16667"/>
            </a:avLst>
          </a:prstGeom>
          <a:solidFill>
            <a:srgbClr val="F5E7BD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700" dirty="0">
                <a:solidFill>
                  <a:sysClr val="windowText" lastClr="000000"/>
                </a:solidFill>
              </a:rPr>
              <a:t> 自己动手做一做</a:t>
            </a:r>
            <a:endParaRPr lang="en-US" altLang="zh-CN" sz="17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92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5" grpId="0" animBg="1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99340B8-D3F3-58E6-ABA1-6A2831875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271" y="4852775"/>
            <a:ext cx="3736540" cy="1900622"/>
          </a:xfrm>
          <a:custGeom>
            <a:avLst/>
            <a:gdLst>
              <a:gd name="connsiteX0" fmla="*/ 0 w 3736540"/>
              <a:gd name="connsiteY0" fmla="*/ 0 h 1900622"/>
              <a:gd name="connsiteX1" fmla="*/ 421695 w 3736540"/>
              <a:gd name="connsiteY1" fmla="*/ 0 h 1900622"/>
              <a:gd name="connsiteX2" fmla="*/ 992852 w 3736540"/>
              <a:gd name="connsiteY2" fmla="*/ 0 h 1900622"/>
              <a:gd name="connsiteX3" fmla="*/ 1526643 w 3736540"/>
              <a:gd name="connsiteY3" fmla="*/ 0 h 1900622"/>
              <a:gd name="connsiteX4" fmla="*/ 2060435 w 3736540"/>
              <a:gd name="connsiteY4" fmla="*/ 0 h 1900622"/>
              <a:gd name="connsiteX5" fmla="*/ 2594226 w 3736540"/>
              <a:gd name="connsiteY5" fmla="*/ 0 h 1900622"/>
              <a:gd name="connsiteX6" fmla="*/ 3202749 w 3736540"/>
              <a:gd name="connsiteY6" fmla="*/ 0 h 1900622"/>
              <a:gd name="connsiteX7" fmla="*/ 3736540 w 3736540"/>
              <a:gd name="connsiteY7" fmla="*/ 0 h 1900622"/>
              <a:gd name="connsiteX8" fmla="*/ 3736540 w 3736540"/>
              <a:gd name="connsiteY8" fmla="*/ 437143 h 1900622"/>
              <a:gd name="connsiteX9" fmla="*/ 3736540 w 3736540"/>
              <a:gd name="connsiteY9" fmla="*/ 893292 h 1900622"/>
              <a:gd name="connsiteX10" fmla="*/ 3736540 w 3736540"/>
              <a:gd name="connsiteY10" fmla="*/ 1368448 h 1900622"/>
              <a:gd name="connsiteX11" fmla="*/ 3736540 w 3736540"/>
              <a:gd name="connsiteY11" fmla="*/ 1900622 h 1900622"/>
              <a:gd name="connsiteX12" fmla="*/ 3314845 w 3736540"/>
              <a:gd name="connsiteY12" fmla="*/ 1900622 h 1900622"/>
              <a:gd name="connsiteX13" fmla="*/ 2818419 w 3736540"/>
              <a:gd name="connsiteY13" fmla="*/ 1900622 h 1900622"/>
              <a:gd name="connsiteX14" fmla="*/ 2321993 w 3736540"/>
              <a:gd name="connsiteY14" fmla="*/ 1900622 h 1900622"/>
              <a:gd name="connsiteX15" fmla="*/ 1825567 w 3736540"/>
              <a:gd name="connsiteY15" fmla="*/ 1900622 h 1900622"/>
              <a:gd name="connsiteX16" fmla="*/ 1329141 w 3736540"/>
              <a:gd name="connsiteY16" fmla="*/ 1900622 h 1900622"/>
              <a:gd name="connsiteX17" fmla="*/ 795349 w 3736540"/>
              <a:gd name="connsiteY17" fmla="*/ 1900622 h 1900622"/>
              <a:gd name="connsiteX18" fmla="*/ 0 w 3736540"/>
              <a:gd name="connsiteY18" fmla="*/ 1900622 h 1900622"/>
              <a:gd name="connsiteX19" fmla="*/ 0 w 3736540"/>
              <a:gd name="connsiteY19" fmla="*/ 1406460 h 1900622"/>
              <a:gd name="connsiteX20" fmla="*/ 0 w 3736540"/>
              <a:gd name="connsiteY20" fmla="*/ 931305 h 1900622"/>
              <a:gd name="connsiteX21" fmla="*/ 0 w 3736540"/>
              <a:gd name="connsiteY21" fmla="*/ 475156 h 1900622"/>
              <a:gd name="connsiteX22" fmla="*/ 0 w 3736540"/>
              <a:gd name="connsiteY22" fmla="*/ 0 h 1900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736540" h="1900622" fill="none" extrusionOk="0">
                <a:moveTo>
                  <a:pt x="0" y="0"/>
                </a:moveTo>
                <a:cubicBezTo>
                  <a:pt x="89154" y="-21032"/>
                  <a:pt x="251694" y="25996"/>
                  <a:pt x="421695" y="0"/>
                </a:cubicBezTo>
                <a:cubicBezTo>
                  <a:pt x="591697" y="-25996"/>
                  <a:pt x="835734" y="18974"/>
                  <a:pt x="992852" y="0"/>
                </a:cubicBezTo>
                <a:cubicBezTo>
                  <a:pt x="1149970" y="-18974"/>
                  <a:pt x="1336093" y="27333"/>
                  <a:pt x="1526643" y="0"/>
                </a:cubicBezTo>
                <a:cubicBezTo>
                  <a:pt x="1717193" y="-27333"/>
                  <a:pt x="1911220" y="37835"/>
                  <a:pt x="2060435" y="0"/>
                </a:cubicBezTo>
                <a:cubicBezTo>
                  <a:pt x="2209650" y="-37835"/>
                  <a:pt x="2347329" y="52813"/>
                  <a:pt x="2594226" y="0"/>
                </a:cubicBezTo>
                <a:cubicBezTo>
                  <a:pt x="2841123" y="-52813"/>
                  <a:pt x="3073870" y="42602"/>
                  <a:pt x="3202749" y="0"/>
                </a:cubicBezTo>
                <a:cubicBezTo>
                  <a:pt x="3331628" y="-42602"/>
                  <a:pt x="3470275" y="38983"/>
                  <a:pt x="3736540" y="0"/>
                </a:cubicBezTo>
                <a:cubicBezTo>
                  <a:pt x="3778097" y="209042"/>
                  <a:pt x="3733899" y="342798"/>
                  <a:pt x="3736540" y="437143"/>
                </a:cubicBezTo>
                <a:cubicBezTo>
                  <a:pt x="3739181" y="531488"/>
                  <a:pt x="3692436" y="755973"/>
                  <a:pt x="3736540" y="893292"/>
                </a:cubicBezTo>
                <a:cubicBezTo>
                  <a:pt x="3780644" y="1030611"/>
                  <a:pt x="3685826" y="1245457"/>
                  <a:pt x="3736540" y="1368448"/>
                </a:cubicBezTo>
                <a:cubicBezTo>
                  <a:pt x="3787254" y="1491439"/>
                  <a:pt x="3682073" y="1702068"/>
                  <a:pt x="3736540" y="1900622"/>
                </a:cubicBezTo>
                <a:cubicBezTo>
                  <a:pt x="3581519" y="1950994"/>
                  <a:pt x="3454826" y="1898875"/>
                  <a:pt x="3314845" y="1900622"/>
                </a:cubicBezTo>
                <a:cubicBezTo>
                  <a:pt x="3174864" y="1902369"/>
                  <a:pt x="3031506" y="1881502"/>
                  <a:pt x="2818419" y="1900622"/>
                </a:cubicBezTo>
                <a:cubicBezTo>
                  <a:pt x="2605332" y="1919742"/>
                  <a:pt x="2467454" y="1890256"/>
                  <a:pt x="2321993" y="1900622"/>
                </a:cubicBezTo>
                <a:cubicBezTo>
                  <a:pt x="2176532" y="1910988"/>
                  <a:pt x="1992552" y="1847039"/>
                  <a:pt x="1825567" y="1900622"/>
                </a:cubicBezTo>
                <a:cubicBezTo>
                  <a:pt x="1658582" y="1954205"/>
                  <a:pt x="1439430" y="1873056"/>
                  <a:pt x="1329141" y="1900622"/>
                </a:cubicBezTo>
                <a:cubicBezTo>
                  <a:pt x="1218852" y="1928188"/>
                  <a:pt x="974444" y="1855899"/>
                  <a:pt x="795349" y="1900622"/>
                </a:cubicBezTo>
                <a:cubicBezTo>
                  <a:pt x="616254" y="1945345"/>
                  <a:pt x="161346" y="1892495"/>
                  <a:pt x="0" y="1900622"/>
                </a:cubicBezTo>
                <a:cubicBezTo>
                  <a:pt x="-29267" y="1749083"/>
                  <a:pt x="55131" y="1520515"/>
                  <a:pt x="0" y="1406460"/>
                </a:cubicBezTo>
                <a:cubicBezTo>
                  <a:pt x="-55131" y="1292405"/>
                  <a:pt x="54214" y="1154038"/>
                  <a:pt x="0" y="931305"/>
                </a:cubicBezTo>
                <a:cubicBezTo>
                  <a:pt x="-54214" y="708572"/>
                  <a:pt x="20173" y="674155"/>
                  <a:pt x="0" y="475156"/>
                </a:cubicBezTo>
                <a:cubicBezTo>
                  <a:pt x="-20173" y="276157"/>
                  <a:pt x="37003" y="219463"/>
                  <a:pt x="0" y="0"/>
                </a:cubicBezTo>
                <a:close/>
              </a:path>
              <a:path w="3736540" h="1900622" stroke="0" extrusionOk="0">
                <a:moveTo>
                  <a:pt x="0" y="0"/>
                </a:moveTo>
                <a:cubicBezTo>
                  <a:pt x="239288" y="-39396"/>
                  <a:pt x="455018" y="30753"/>
                  <a:pt x="571157" y="0"/>
                </a:cubicBezTo>
                <a:cubicBezTo>
                  <a:pt x="687296" y="-30753"/>
                  <a:pt x="966069" y="27007"/>
                  <a:pt x="1104948" y="0"/>
                </a:cubicBezTo>
                <a:cubicBezTo>
                  <a:pt x="1243827" y="-27007"/>
                  <a:pt x="1345216" y="37938"/>
                  <a:pt x="1526643" y="0"/>
                </a:cubicBezTo>
                <a:cubicBezTo>
                  <a:pt x="1708071" y="-37938"/>
                  <a:pt x="1820679" y="34776"/>
                  <a:pt x="1948339" y="0"/>
                </a:cubicBezTo>
                <a:cubicBezTo>
                  <a:pt x="2075999" y="-34776"/>
                  <a:pt x="2219654" y="1441"/>
                  <a:pt x="2407399" y="0"/>
                </a:cubicBezTo>
                <a:cubicBezTo>
                  <a:pt x="2595144" y="-1441"/>
                  <a:pt x="2844992" y="52388"/>
                  <a:pt x="2978556" y="0"/>
                </a:cubicBezTo>
                <a:cubicBezTo>
                  <a:pt x="3112120" y="-52388"/>
                  <a:pt x="3536134" y="63841"/>
                  <a:pt x="3736540" y="0"/>
                </a:cubicBezTo>
                <a:cubicBezTo>
                  <a:pt x="3768518" y="180006"/>
                  <a:pt x="3729221" y="375340"/>
                  <a:pt x="3736540" y="494162"/>
                </a:cubicBezTo>
                <a:cubicBezTo>
                  <a:pt x="3743859" y="612984"/>
                  <a:pt x="3723840" y="835545"/>
                  <a:pt x="3736540" y="988323"/>
                </a:cubicBezTo>
                <a:cubicBezTo>
                  <a:pt x="3749240" y="1141101"/>
                  <a:pt x="3714330" y="1543068"/>
                  <a:pt x="3736540" y="1900622"/>
                </a:cubicBezTo>
                <a:cubicBezTo>
                  <a:pt x="3568741" y="1904937"/>
                  <a:pt x="3415770" y="1853495"/>
                  <a:pt x="3277479" y="1900622"/>
                </a:cubicBezTo>
                <a:cubicBezTo>
                  <a:pt x="3139188" y="1947749"/>
                  <a:pt x="2949886" y="1875370"/>
                  <a:pt x="2855784" y="1900622"/>
                </a:cubicBezTo>
                <a:cubicBezTo>
                  <a:pt x="2761682" y="1925874"/>
                  <a:pt x="2433418" y="1841884"/>
                  <a:pt x="2321993" y="1900622"/>
                </a:cubicBezTo>
                <a:cubicBezTo>
                  <a:pt x="2210568" y="1959360"/>
                  <a:pt x="2040125" y="1889802"/>
                  <a:pt x="1825567" y="1900622"/>
                </a:cubicBezTo>
                <a:cubicBezTo>
                  <a:pt x="1611009" y="1911442"/>
                  <a:pt x="1516270" y="1894312"/>
                  <a:pt x="1366506" y="1900622"/>
                </a:cubicBezTo>
                <a:cubicBezTo>
                  <a:pt x="1216742" y="1906932"/>
                  <a:pt x="948532" y="1873266"/>
                  <a:pt x="832715" y="1900622"/>
                </a:cubicBezTo>
                <a:cubicBezTo>
                  <a:pt x="716898" y="1927978"/>
                  <a:pt x="363821" y="1874165"/>
                  <a:pt x="0" y="1900622"/>
                </a:cubicBezTo>
                <a:cubicBezTo>
                  <a:pt x="-10485" y="1686067"/>
                  <a:pt x="18920" y="1580468"/>
                  <a:pt x="0" y="1425467"/>
                </a:cubicBezTo>
                <a:cubicBezTo>
                  <a:pt x="-18920" y="1270466"/>
                  <a:pt x="43415" y="1174649"/>
                  <a:pt x="0" y="950311"/>
                </a:cubicBezTo>
                <a:cubicBezTo>
                  <a:pt x="-43415" y="725973"/>
                  <a:pt x="23647" y="706643"/>
                  <a:pt x="0" y="513168"/>
                </a:cubicBezTo>
                <a:cubicBezTo>
                  <a:pt x="-23647" y="319693"/>
                  <a:pt x="59840" y="202460"/>
                  <a:pt x="0" y="0"/>
                </a:cubicBezTo>
                <a:close/>
              </a:path>
            </a:pathLst>
          </a:custGeom>
          <a:ln w="63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5207434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3" name="object 3"/>
          <p:cNvSpPr txBox="1"/>
          <p:nvPr/>
        </p:nvSpPr>
        <p:spPr>
          <a:xfrm>
            <a:off x="327062" y="838200"/>
            <a:ext cx="6124538" cy="4025461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词法分析器的作用</a:t>
            </a:r>
            <a:endParaRPr sz="2800" spc="-5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69266" indent="-457200">
              <a:lnSpc>
                <a:spcPct val="100000"/>
              </a:lnSpc>
              <a:spcBef>
                <a:spcPts val="6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词法单元的模式（正则表达式）</a:t>
            </a:r>
            <a:endParaRPr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469266" indent="-457200">
              <a:lnSpc>
                <a:spcPct val="100000"/>
              </a:lnSpc>
              <a:spcBef>
                <a:spcPts val="6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词法单元的识别（状态转换图）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469266" indent="-457200">
              <a:spcBef>
                <a:spcPts val="6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词法分析器生成工具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926466" lvl="1" indent="-457200">
              <a:spcBef>
                <a:spcPts val="675"/>
              </a:spcBef>
              <a:buClr>
                <a:srgbClr val="CC9900"/>
              </a:buClr>
              <a:buSzPct val="69642"/>
              <a:buFont typeface="宋体" panose="02010600030101010101" pitchFamily="2" charset="-122"/>
              <a:buChar char="-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有限状态自动机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1358265" lvl="2" indent="-440055">
              <a:spcBef>
                <a:spcPts val="605"/>
              </a:spcBef>
              <a:buClr>
                <a:srgbClr val="808080"/>
              </a:buClr>
              <a:buSzPct val="64583"/>
              <a:buFont typeface="Arial" panose="020B0604020202020204" pitchFamily="34" charset="0"/>
              <a:buChar char="•"/>
              <a:tabLst>
                <a:tab pos="901065" algn="l"/>
                <a:tab pos="901700" algn="l"/>
              </a:tabLst>
            </a:pPr>
            <a:r>
              <a:rPr lang="zh-CN" altLang="en-US" sz="24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非</a:t>
            </a:r>
            <a:r>
              <a:rPr lang="zh-CN" altLang="en-US"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确定有限状态自动机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1358265" lvl="2" indent="-440055">
              <a:spcBef>
                <a:spcPts val="575"/>
              </a:spcBef>
              <a:buClr>
                <a:srgbClr val="808080"/>
              </a:buClr>
              <a:buSzPct val="64583"/>
              <a:buFont typeface="Arial" panose="020B0604020202020204" pitchFamily="34" charset="0"/>
              <a:buChar char="•"/>
              <a:tabLst>
                <a:tab pos="901065" algn="l"/>
                <a:tab pos="901700" algn="l"/>
              </a:tabLst>
            </a:pPr>
            <a:r>
              <a:rPr lang="zh-CN" altLang="en-US" sz="24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确定有限状态自动机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926466" lvl="1" indent="-457200">
              <a:spcBef>
                <a:spcPts val="675"/>
              </a:spcBef>
              <a:buClr>
                <a:srgbClr val="CC9900"/>
              </a:buClr>
              <a:buSzPct val="69642"/>
              <a:buFont typeface="宋体" panose="02010600030101010101" pitchFamily="2" charset="-122"/>
              <a:buChar char="-"/>
              <a:tabLst>
                <a:tab pos="460375" algn="l"/>
                <a:tab pos="461009" algn="l"/>
              </a:tabLst>
            </a:pPr>
            <a:r>
              <a:rPr lang="en-US" altLang="zh-CN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Flex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19BA9EA-94D0-2F3A-5093-66C8251998B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01100" y="6553200"/>
            <a:ext cx="685800" cy="153888"/>
          </a:xfrm>
        </p:spPr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8</a:t>
            </a:fld>
            <a:endParaRPr lang="en-US" altLang="zh-CN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C9A9FBC1-33F0-278D-76E9-8A3BD6D9FA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062" y="50800"/>
            <a:ext cx="408559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本章内容</a:t>
            </a:r>
            <a:endParaRPr spc="-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865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DA0D213D-F9E5-E5EC-96F2-421FD0207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557" y="2843804"/>
            <a:ext cx="7557025" cy="3663336"/>
          </a:xfrm>
          <a:custGeom>
            <a:avLst/>
            <a:gdLst>
              <a:gd name="connsiteX0" fmla="*/ 0 w 7557025"/>
              <a:gd name="connsiteY0" fmla="*/ 0 h 3663336"/>
              <a:gd name="connsiteX1" fmla="*/ 838143 w 7557025"/>
              <a:gd name="connsiteY1" fmla="*/ 0 h 3663336"/>
              <a:gd name="connsiteX2" fmla="*/ 1374005 w 7557025"/>
              <a:gd name="connsiteY2" fmla="*/ 0 h 3663336"/>
              <a:gd name="connsiteX3" fmla="*/ 1834296 w 7557025"/>
              <a:gd name="connsiteY3" fmla="*/ 0 h 3663336"/>
              <a:gd name="connsiteX4" fmla="*/ 2445728 w 7557025"/>
              <a:gd name="connsiteY4" fmla="*/ 0 h 3663336"/>
              <a:gd name="connsiteX5" fmla="*/ 2906020 w 7557025"/>
              <a:gd name="connsiteY5" fmla="*/ 0 h 3663336"/>
              <a:gd name="connsiteX6" fmla="*/ 3517452 w 7557025"/>
              <a:gd name="connsiteY6" fmla="*/ 0 h 3663336"/>
              <a:gd name="connsiteX7" fmla="*/ 4128884 w 7557025"/>
              <a:gd name="connsiteY7" fmla="*/ 0 h 3663336"/>
              <a:gd name="connsiteX8" fmla="*/ 4891456 w 7557025"/>
              <a:gd name="connsiteY8" fmla="*/ 0 h 3663336"/>
              <a:gd name="connsiteX9" fmla="*/ 5427318 w 7557025"/>
              <a:gd name="connsiteY9" fmla="*/ 0 h 3663336"/>
              <a:gd name="connsiteX10" fmla="*/ 5887609 w 7557025"/>
              <a:gd name="connsiteY10" fmla="*/ 0 h 3663336"/>
              <a:gd name="connsiteX11" fmla="*/ 6423471 w 7557025"/>
              <a:gd name="connsiteY11" fmla="*/ 0 h 3663336"/>
              <a:gd name="connsiteX12" fmla="*/ 7557025 w 7557025"/>
              <a:gd name="connsiteY12" fmla="*/ 0 h 3663336"/>
              <a:gd name="connsiteX13" fmla="*/ 7557025 w 7557025"/>
              <a:gd name="connsiteY13" fmla="*/ 573923 h 3663336"/>
              <a:gd name="connsiteX14" fmla="*/ 7557025 w 7557025"/>
              <a:gd name="connsiteY14" fmla="*/ 1147845 h 3663336"/>
              <a:gd name="connsiteX15" fmla="*/ 7557025 w 7557025"/>
              <a:gd name="connsiteY15" fmla="*/ 1795035 h 3663336"/>
              <a:gd name="connsiteX16" fmla="*/ 7557025 w 7557025"/>
              <a:gd name="connsiteY16" fmla="*/ 2478857 h 3663336"/>
              <a:gd name="connsiteX17" fmla="*/ 7557025 w 7557025"/>
              <a:gd name="connsiteY17" fmla="*/ 3016147 h 3663336"/>
              <a:gd name="connsiteX18" fmla="*/ 7557025 w 7557025"/>
              <a:gd name="connsiteY18" fmla="*/ 3663336 h 3663336"/>
              <a:gd name="connsiteX19" fmla="*/ 6718882 w 7557025"/>
              <a:gd name="connsiteY19" fmla="*/ 3663336 h 3663336"/>
              <a:gd name="connsiteX20" fmla="*/ 6107450 w 7557025"/>
              <a:gd name="connsiteY20" fmla="*/ 3663336 h 3663336"/>
              <a:gd name="connsiteX21" fmla="*/ 5571588 w 7557025"/>
              <a:gd name="connsiteY21" fmla="*/ 3663336 h 3663336"/>
              <a:gd name="connsiteX22" fmla="*/ 5111297 w 7557025"/>
              <a:gd name="connsiteY22" fmla="*/ 3663336 h 3663336"/>
              <a:gd name="connsiteX23" fmla="*/ 4651005 w 7557025"/>
              <a:gd name="connsiteY23" fmla="*/ 3663336 h 3663336"/>
              <a:gd name="connsiteX24" fmla="*/ 4115144 w 7557025"/>
              <a:gd name="connsiteY24" fmla="*/ 3663336 h 3663336"/>
              <a:gd name="connsiteX25" fmla="*/ 3579282 w 7557025"/>
              <a:gd name="connsiteY25" fmla="*/ 3663336 h 3663336"/>
              <a:gd name="connsiteX26" fmla="*/ 3118990 w 7557025"/>
              <a:gd name="connsiteY26" fmla="*/ 3663336 h 3663336"/>
              <a:gd name="connsiteX27" fmla="*/ 2280848 w 7557025"/>
              <a:gd name="connsiteY27" fmla="*/ 3663336 h 3663336"/>
              <a:gd name="connsiteX28" fmla="*/ 1593845 w 7557025"/>
              <a:gd name="connsiteY28" fmla="*/ 3663336 h 3663336"/>
              <a:gd name="connsiteX29" fmla="*/ 1057983 w 7557025"/>
              <a:gd name="connsiteY29" fmla="*/ 3663336 h 3663336"/>
              <a:gd name="connsiteX30" fmla="*/ 0 w 7557025"/>
              <a:gd name="connsiteY30" fmla="*/ 3663336 h 3663336"/>
              <a:gd name="connsiteX31" fmla="*/ 0 w 7557025"/>
              <a:gd name="connsiteY31" fmla="*/ 3052780 h 3663336"/>
              <a:gd name="connsiteX32" fmla="*/ 0 w 7557025"/>
              <a:gd name="connsiteY32" fmla="*/ 2368957 h 3663336"/>
              <a:gd name="connsiteX33" fmla="*/ 0 w 7557025"/>
              <a:gd name="connsiteY33" fmla="*/ 1868301 h 3663336"/>
              <a:gd name="connsiteX34" fmla="*/ 0 w 7557025"/>
              <a:gd name="connsiteY34" fmla="*/ 1257745 h 3663336"/>
              <a:gd name="connsiteX35" fmla="*/ 0 w 7557025"/>
              <a:gd name="connsiteY35" fmla="*/ 573923 h 3663336"/>
              <a:gd name="connsiteX36" fmla="*/ 0 w 7557025"/>
              <a:gd name="connsiteY36" fmla="*/ 0 h 366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7557025" h="3663336" fill="none" extrusionOk="0">
                <a:moveTo>
                  <a:pt x="0" y="0"/>
                </a:moveTo>
                <a:cubicBezTo>
                  <a:pt x="190294" y="-25222"/>
                  <a:pt x="543919" y="-23372"/>
                  <a:pt x="838143" y="0"/>
                </a:cubicBezTo>
                <a:cubicBezTo>
                  <a:pt x="1132367" y="23372"/>
                  <a:pt x="1159587" y="25827"/>
                  <a:pt x="1374005" y="0"/>
                </a:cubicBezTo>
                <a:cubicBezTo>
                  <a:pt x="1588423" y="-25827"/>
                  <a:pt x="1638777" y="-15233"/>
                  <a:pt x="1834296" y="0"/>
                </a:cubicBezTo>
                <a:cubicBezTo>
                  <a:pt x="2029815" y="15233"/>
                  <a:pt x="2315068" y="24557"/>
                  <a:pt x="2445728" y="0"/>
                </a:cubicBezTo>
                <a:cubicBezTo>
                  <a:pt x="2576388" y="-24557"/>
                  <a:pt x="2746679" y="-9718"/>
                  <a:pt x="2906020" y="0"/>
                </a:cubicBezTo>
                <a:cubicBezTo>
                  <a:pt x="3065361" y="9718"/>
                  <a:pt x="3311017" y="-22559"/>
                  <a:pt x="3517452" y="0"/>
                </a:cubicBezTo>
                <a:cubicBezTo>
                  <a:pt x="3723887" y="22559"/>
                  <a:pt x="4005432" y="-6523"/>
                  <a:pt x="4128884" y="0"/>
                </a:cubicBezTo>
                <a:cubicBezTo>
                  <a:pt x="4252336" y="6523"/>
                  <a:pt x="4536864" y="33878"/>
                  <a:pt x="4891456" y="0"/>
                </a:cubicBezTo>
                <a:cubicBezTo>
                  <a:pt x="5246048" y="-33878"/>
                  <a:pt x="5169356" y="-8817"/>
                  <a:pt x="5427318" y="0"/>
                </a:cubicBezTo>
                <a:cubicBezTo>
                  <a:pt x="5685280" y="8817"/>
                  <a:pt x="5671422" y="11087"/>
                  <a:pt x="5887609" y="0"/>
                </a:cubicBezTo>
                <a:cubicBezTo>
                  <a:pt x="6103796" y="-11087"/>
                  <a:pt x="6209421" y="18978"/>
                  <a:pt x="6423471" y="0"/>
                </a:cubicBezTo>
                <a:cubicBezTo>
                  <a:pt x="6637521" y="-18978"/>
                  <a:pt x="7222589" y="-8343"/>
                  <a:pt x="7557025" y="0"/>
                </a:cubicBezTo>
                <a:cubicBezTo>
                  <a:pt x="7571538" y="171769"/>
                  <a:pt x="7584170" y="300998"/>
                  <a:pt x="7557025" y="573923"/>
                </a:cubicBezTo>
                <a:cubicBezTo>
                  <a:pt x="7529880" y="846848"/>
                  <a:pt x="7528655" y="969036"/>
                  <a:pt x="7557025" y="1147845"/>
                </a:cubicBezTo>
                <a:cubicBezTo>
                  <a:pt x="7585395" y="1326654"/>
                  <a:pt x="7544123" y="1554875"/>
                  <a:pt x="7557025" y="1795035"/>
                </a:cubicBezTo>
                <a:cubicBezTo>
                  <a:pt x="7569928" y="2035195"/>
                  <a:pt x="7558768" y="2152947"/>
                  <a:pt x="7557025" y="2478857"/>
                </a:cubicBezTo>
                <a:cubicBezTo>
                  <a:pt x="7555282" y="2804767"/>
                  <a:pt x="7541332" y="2762219"/>
                  <a:pt x="7557025" y="3016147"/>
                </a:cubicBezTo>
                <a:cubicBezTo>
                  <a:pt x="7572719" y="3270075"/>
                  <a:pt x="7555850" y="3437823"/>
                  <a:pt x="7557025" y="3663336"/>
                </a:cubicBezTo>
                <a:cubicBezTo>
                  <a:pt x="7253863" y="3690787"/>
                  <a:pt x="7000521" y="3697552"/>
                  <a:pt x="6718882" y="3663336"/>
                </a:cubicBezTo>
                <a:cubicBezTo>
                  <a:pt x="6437243" y="3629120"/>
                  <a:pt x="6275794" y="3684558"/>
                  <a:pt x="6107450" y="3663336"/>
                </a:cubicBezTo>
                <a:cubicBezTo>
                  <a:pt x="5939106" y="3642114"/>
                  <a:pt x="5739911" y="3683053"/>
                  <a:pt x="5571588" y="3663336"/>
                </a:cubicBezTo>
                <a:cubicBezTo>
                  <a:pt x="5403265" y="3643619"/>
                  <a:pt x="5283668" y="3661539"/>
                  <a:pt x="5111297" y="3663336"/>
                </a:cubicBezTo>
                <a:cubicBezTo>
                  <a:pt x="4938926" y="3665133"/>
                  <a:pt x="4769309" y="3665739"/>
                  <a:pt x="4651005" y="3663336"/>
                </a:cubicBezTo>
                <a:cubicBezTo>
                  <a:pt x="4532701" y="3660933"/>
                  <a:pt x="4307999" y="3660290"/>
                  <a:pt x="4115144" y="3663336"/>
                </a:cubicBezTo>
                <a:cubicBezTo>
                  <a:pt x="3922289" y="3666382"/>
                  <a:pt x="3709137" y="3684263"/>
                  <a:pt x="3579282" y="3663336"/>
                </a:cubicBezTo>
                <a:cubicBezTo>
                  <a:pt x="3449427" y="3642409"/>
                  <a:pt x="3316206" y="3676398"/>
                  <a:pt x="3118990" y="3663336"/>
                </a:cubicBezTo>
                <a:cubicBezTo>
                  <a:pt x="2921774" y="3650274"/>
                  <a:pt x="2690161" y="3664520"/>
                  <a:pt x="2280848" y="3663336"/>
                </a:cubicBezTo>
                <a:cubicBezTo>
                  <a:pt x="1871535" y="3662152"/>
                  <a:pt x="1924211" y="3669626"/>
                  <a:pt x="1593845" y="3663336"/>
                </a:cubicBezTo>
                <a:cubicBezTo>
                  <a:pt x="1263479" y="3657046"/>
                  <a:pt x="1295430" y="3656962"/>
                  <a:pt x="1057983" y="3663336"/>
                </a:cubicBezTo>
                <a:cubicBezTo>
                  <a:pt x="820536" y="3669710"/>
                  <a:pt x="494894" y="3627069"/>
                  <a:pt x="0" y="3663336"/>
                </a:cubicBezTo>
                <a:cubicBezTo>
                  <a:pt x="17109" y="3444455"/>
                  <a:pt x="-30171" y="3330219"/>
                  <a:pt x="0" y="3052780"/>
                </a:cubicBezTo>
                <a:cubicBezTo>
                  <a:pt x="30171" y="2775341"/>
                  <a:pt x="29454" y="2632309"/>
                  <a:pt x="0" y="2368957"/>
                </a:cubicBezTo>
                <a:cubicBezTo>
                  <a:pt x="-29454" y="2105605"/>
                  <a:pt x="8648" y="2116438"/>
                  <a:pt x="0" y="1868301"/>
                </a:cubicBezTo>
                <a:cubicBezTo>
                  <a:pt x="-8648" y="1620164"/>
                  <a:pt x="21555" y="1457042"/>
                  <a:pt x="0" y="1257745"/>
                </a:cubicBezTo>
                <a:cubicBezTo>
                  <a:pt x="-21555" y="1058448"/>
                  <a:pt x="-30551" y="892694"/>
                  <a:pt x="0" y="573923"/>
                </a:cubicBezTo>
                <a:cubicBezTo>
                  <a:pt x="30551" y="255152"/>
                  <a:pt x="-980" y="267256"/>
                  <a:pt x="0" y="0"/>
                </a:cubicBezTo>
                <a:close/>
              </a:path>
              <a:path w="7557025" h="3663336" stroke="0" extrusionOk="0">
                <a:moveTo>
                  <a:pt x="0" y="0"/>
                </a:moveTo>
                <a:cubicBezTo>
                  <a:pt x="113187" y="-16320"/>
                  <a:pt x="307033" y="-927"/>
                  <a:pt x="460292" y="0"/>
                </a:cubicBezTo>
                <a:cubicBezTo>
                  <a:pt x="613551" y="927"/>
                  <a:pt x="1041883" y="-38724"/>
                  <a:pt x="1298434" y="0"/>
                </a:cubicBezTo>
                <a:cubicBezTo>
                  <a:pt x="1554985" y="38724"/>
                  <a:pt x="1792086" y="11805"/>
                  <a:pt x="2061007" y="0"/>
                </a:cubicBezTo>
                <a:cubicBezTo>
                  <a:pt x="2329928" y="-11805"/>
                  <a:pt x="2596910" y="-26406"/>
                  <a:pt x="2748009" y="0"/>
                </a:cubicBezTo>
                <a:cubicBezTo>
                  <a:pt x="2899108" y="26406"/>
                  <a:pt x="3027281" y="-21972"/>
                  <a:pt x="3283871" y="0"/>
                </a:cubicBezTo>
                <a:cubicBezTo>
                  <a:pt x="3540461" y="21972"/>
                  <a:pt x="3650731" y="7564"/>
                  <a:pt x="3819733" y="0"/>
                </a:cubicBezTo>
                <a:cubicBezTo>
                  <a:pt x="3988735" y="-7564"/>
                  <a:pt x="4093922" y="-21030"/>
                  <a:pt x="4355594" y="0"/>
                </a:cubicBezTo>
                <a:cubicBezTo>
                  <a:pt x="4617266" y="21030"/>
                  <a:pt x="4739852" y="-7921"/>
                  <a:pt x="5042597" y="0"/>
                </a:cubicBezTo>
                <a:cubicBezTo>
                  <a:pt x="5345342" y="7921"/>
                  <a:pt x="5601922" y="14791"/>
                  <a:pt x="5880739" y="0"/>
                </a:cubicBezTo>
                <a:cubicBezTo>
                  <a:pt x="6159556" y="-14791"/>
                  <a:pt x="6477976" y="-11528"/>
                  <a:pt x="6643312" y="0"/>
                </a:cubicBezTo>
                <a:cubicBezTo>
                  <a:pt x="6808648" y="11528"/>
                  <a:pt x="7242869" y="-39809"/>
                  <a:pt x="7557025" y="0"/>
                </a:cubicBezTo>
                <a:cubicBezTo>
                  <a:pt x="7552874" y="259106"/>
                  <a:pt x="7526795" y="517226"/>
                  <a:pt x="7557025" y="683823"/>
                </a:cubicBezTo>
                <a:cubicBezTo>
                  <a:pt x="7587255" y="850420"/>
                  <a:pt x="7579702" y="1036077"/>
                  <a:pt x="7557025" y="1184479"/>
                </a:cubicBezTo>
                <a:cubicBezTo>
                  <a:pt x="7534348" y="1332881"/>
                  <a:pt x="7576625" y="1503724"/>
                  <a:pt x="7557025" y="1758401"/>
                </a:cubicBezTo>
                <a:cubicBezTo>
                  <a:pt x="7537425" y="2013078"/>
                  <a:pt x="7577189" y="2197681"/>
                  <a:pt x="7557025" y="2368957"/>
                </a:cubicBezTo>
                <a:cubicBezTo>
                  <a:pt x="7536861" y="2540233"/>
                  <a:pt x="7534252" y="2891814"/>
                  <a:pt x="7557025" y="3052780"/>
                </a:cubicBezTo>
                <a:cubicBezTo>
                  <a:pt x="7579798" y="3213746"/>
                  <a:pt x="7546630" y="3365891"/>
                  <a:pt x="7557025" y="3663336"/>
                </a:cubicBezTo>
                <a:cubicBezTo>
                  <a:pt x="7398548" y="3663670"/>
                  <a:pt x="7252115" y="3667485"/>
                  <a:pt x="7021163" y="3663336"/>
                </a:cubicBezTo>
                <a:cubicBezTo>
                  <a:pt x="6790211" y="3659187"/>
                  <a:pt x="6683927" y="3647909"/>
                  <a:pt x="6409731" y="3663336"/>
                </a:cubicBezTo>
                <a:cubicBezTo>
                  <a:pt x="6135535" y="3678763"/>
                  <a:pt x="6034282" y="3639907"/>
                  <a:pt x="5722729" y="3663336"/>
                </a:cubicBezTo>
                <a:cubicBezTo>
                  <a:pt x="5411176" y="3686765"/>
                  <a:pt x="5377549" y="3638606"/>
                  <a:pt x="5111297" y="3663336"/>
                </a:cubicBezTo>
                <a:cubicBezTo>
                  <a:pt x="4845045" y="3688066"/>
                  <a:pt x="4592758" y="3662918"/>
                  <a:pt x="4424295" y="3663336"/>
                </a:cubicBezTo>
                <a:cubicBezTo>
                  <a:pt x="4255832" y="3663754"/>
                  <a:pt x="3936610" y="3641080"/>
                  <a:pt x="3737292" y="3663336"/>
                </a:cubicBezTo>
                <a:cubicBezTo>
                  <a:pt x="3537974" y="3685592"/>
                  <a:pt x="3134669" y="3630065"/>
                  <a:pt x="2899150" y="3663336"/>
                </a:cubicBezTo>
                <a:cubicBezTo>
                  <a:pt x="2663631" y="3696607"/>
                  <a:pt x="2526296" y="3661813"/>
                  <a:pt x="2363288" y="3663336"/>
                </a:cubicBezTo>
                <a:cubicBezTo>
                  <a:pt x="2200280" y="3664859"/>
                  <a:pt x="2011028" y="3675485"/>
                  <a:pt x="1751856" y="3663336"/>
                </a:cubicBezTo>
                <a:cubicBezTo>
                  <a:pt x="1492684" y="3651187"/>
                  <a:pt x="1335234" y="3649358"/>
                  <a:pt x="1140424" y="3663336"/>
                </a:cubicBezTo>
                <a:cubicBezTo>
                  <a:pt x="945614" y="3677314"/>
                  <a:pt x="819043" y="3676584"/>
                  <a:pt x="680132" y="3663336"/>
                </a:cubicBezTo>
                <a:cubicBezTo>
                  <a:pt x="541221" y="3650088"/>
                  <a:pt x="304887" y="3670196"/>
                  <a:pt x="0" y="3663336"/>
                </a:cubicBezTo>
                <a:cubicBezTo>
                  <a:pt x="-14936" y="3366368"/>
                  <a:pt x="-23850" y="3300033"/>
                  <a:pt x="0" y="3016147"/>
                </a:cubicBezTo>
                <a:cubicBezTo>
                  <a:pt x="23850" y="2732261"/>
                  <a:pt x="4452" y="2576744"/>
                  <a:pt x="0" y="2368957"/>
                </a:cubicBezTo>
                <a:cubicBezTo>
                  <a:pt x="-4452" y="2161170"/>
                  <a:pt x="-20539" y="1989559"/>
                  <a:pt x="0" y="1685135"/>
                </a:cubicBezTo>
                <a:cubicBezTo>
                  <a:pt x="20539" y="1380711"/>
                  <a:pt x="-23494" y="1307787"/>
                  <a:pt x="0" y="1184479"/>
                </a:cubicBezTo>
                <a:cubicBezTo>
                  <a:pt x="23494" y="1061171"/>
                  <a:pt x="-19771" y="693239"/>
                  <a:pt x="0" y="537289"/>
                </a:cubicBezTo>
                <a:cubicBezTo>
                  <a:pt x="19771" y="381339"/>
                  <a:pt x="-3555" y="112557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1613622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73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014595" y="5780813"/>
            <a:ext cx="1080770" cy="462280"/>
          </a:xfrm>
          <a:prstGeom prst="rect">
            <a:avLst/>
          </a:prstGeom>
          <a:solidFill>
            <a:srgbClr val="FFFF00"/>
          </a:solidFill>
          <a:ln w="25907">
            <a:solidFill>
              <a:srgbClr val="C00000"/>
            </a:solidFill>
          </a:ln>
        </p:spPr>
        <p:txBody>
          <a:bodyPr vert="horz" wrap="square" lIns="0" tIns="22225" rIns="0" bIns="0" rtlCol="0">
            <a:spAutoFit/>
          </a:bodyPr>
          <a:lstStyle>
            <a:defPPr>
              <a:defRPr lang="zh-CN"/>
            </a:defPPr>
            <a:lvl1pPr marL="159385">
              <a:lnSpc>
                <a:spcPct val="100000"/>
              </a:lnSpc>
              <a:spcBef>
                <a:spcPts val="175"/>
              </a:spcBef>
              <a:defRPr sz="2400" spc="-5">
                <a:solidFill>
                  <a:srgbClr val="C00000"/>
                </a:solidFill>
                <a:latin typeface="SimSun"/>
                <a:cs typeface="SimSun"/>
              </a:defRPr>
            </a:lvl1pPr>
          </a:lstStyle>
          <a:p>
            <a:r>
              <a:rPr dirty="0"/>
              <a:t>模式3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923637" y="2645142"/>
            <a:ext cx="1080770" cy="462280"/>
          </a:xfrm>
          <a:prstGeom prst="rect">
            <a:avLst/>
          </a:prstGeom>
          <a:solidFill>
            <a:srgbClr val="FFFF00"/>
          </a:solidFill>
          <a:ln w="25907">
            <a:solidFill>
              <a:srgbClr val="C00000"/>
            </a:solidFill>
          </a:ln>
        </p:spPr>
        <p:txBody>
          <a:bodyPr vert="horz" wrap="square" lIns="0" tIns="22225" rIns="0" bIns="0" rtlCol="0">
            <a:spAutoFit/>
          </a:bodyPr>
          <a:lstStyle>
            <a:defPPr>
              <a:defRPr lang="zh-CN"/>
            </a:defPPr>
            <a:lvl1pPr marL="159385">
              <a:lnSpc>
                <a:spcPct val="100000"/>
              </a:lnSpc>
              <a:spcBef>
                <a:spcPts val="175"/>
              </a:spcBef>
              <a:defRPr sz="2400" spc="-5">
                <a:solidFill>
                  <a:srgbClr val="C00000"/>
                </a:solidFill>
                <a:latin typeface="SimSun"/>
                <a:cs typeface="SimSun"/>
              </a:defRPr>
            </a:lvl1pPr>
          </a:lstStyle>
          <a:p>
            <a:r>
              <a:rPr dirty="0"/>
              <a:t>模式1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683374" y="6400533"/>
            <a:ext cx="1115848" cy="391774"/>
          </a:xfrm>
          <a:prstGeom prst="rect">
            <a:avLst/>
          </a:prstGeom>
          <a:solidFill>
            <a:srgbClr val="FFFF00"/>
          </a:solidFill>
          <a:ln w="25907">
            <a:solidFill>
              <a:srgbClr val="C00000"/>
            </a:solidFill>
          </a:ln>
        </p:spPr>
        <p:txBody>
          <a:bodyPr vert="horz" wrap="square" lIns="0" tIns="22225" rIns="0" bIns="0" rtlCol="0">
            <a:spAutoFit/>
          </a:bodyPr>
          <a:lstStyle>
            <a:defPPr>
              <a:defRPr lang="zh-CN"/>
            </a:defPPr>
            <a:lvl1pPr marL="159385">
              <a:lnSpc>
                <a:spcPct val="100000"/>
              </a:lnSpc>
              <a:spcBef>
                <a:spcPts val="175"/>
              </a:spcBef>
              <a:defRPr sz="2400" spc="-5">
                <a:solidFill>
                  <a:srgbClr val="C00000"/>
                </a:solidFill>
                <a:latin typeface="SimSun"/>
                <a:cs typeface="SimSun"/>
              </a:defRPr>
            </a:lvl1pPr>
          </a:lstStyle>
          <a:p>
            <a:r>
              <a:rPr dirty="0"/>
              <a:t>模式2</a:t>
            </a: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3836A1B3-DFFA-896F-086A-A43A1B4D05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5190402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确定化</a:t>
            </a:r>
            <a:r>
              <a:rPr lang="en-US" altLang="zh-CN" spc="-10" dirty="0">
                <a:solidFill>
                  <a:schemeClr val="bg1"/>
                </a:solidFill>
                <a:cs typeface="Palatino Linotype"/>
              </a:rPr>
              <a:t>NF</a:t>
            </a:r>
            <a:r>
              <a:rPr lang="en-US" altLang="zh-CN" spc="-5" dirty="0">
                <a:solidFill>
                  <a:schemeClr val="bg1"/>
                </a:solidFill>
                <a:cs typeface="Palatino Linotype"/>
              </a:rPr>
              <a:t>A</a:t>
            </a:r>
            <a:r>
              <a:rPr lang="zh-CN" altLang="en-US" spc="-5" dirty="0">
                <a:solidFill>
                  <a:schemeClr val="bg1"/>
                </a:solidFill>
              </a:rPr>
              <a:t>后的处理</a:t>
            </a:r>
            <a:endParaRPr spc="-5" dirty="0">
              <a:solidFill>
                <a:schemeClr val="bg1"/>
              </a:solidFill>
              <a:latin typeface="Palatino Linotype"/>
              <a:cs typeface="Palatino Linotype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794AB3B4-6C10-AC1C-DBED-6D5F99B35236}"/>
              </a:ext>
            </a:extLst>
          </p:cNvPr>
          <p:cNvSpPr txBox="1"/>
          <p:nvPr/>
        </p:nvSpPr>
        <p:spPr>
          <a:xfrm>
            <a:off x="438568" y="814129"/>
            <a:ext cx="1857057" cy="533416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94666" indent="-457200">
              <a:lnSpc>
                <a:spcPts val="36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85775" algn="l"/>
                <a:tab pos="486409" algn="l"/>
              </a:tabLst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例子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endParaRPr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76D9A85C-188D-BDA4-CE41-F19DC1CF5C12}"/>
              </a:ext>
            </a:extLst>
          </p:cNvPr>
          <p:cNvSpPr txBox="1"/>
          <p:nvPr/>
        </p:nvSpPr>
        <p:spPr>
          <a:xfrm>
            <a:off x="864289" y="1326967"/>
            <a:ext cx="3481517" cy="844462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507366" indent="-457200">
              <a:lnSpc>
                <a:spcPct val="100000"/>
              </a:lnSpc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98475" algn="l"/>
                <a:tab pos="499109" algn="l"/>
              </a:tabLst>
            </a:pPr>
            <a:r>
              <a:rPr lang="zh-CN" altLang="en-US" sz="24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 Linotype"/>
              </a:rPr>
              <a:t>确定化后得到</a:t>
            </a:r>
            <a:r>
              <a:rPr lang="en-US" altLang="zh-CN" sz="24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alatino Linotype"/>
              </a:rPr>
              <a:t>DFA</a:t>
            </a:r>
          </a:p>
          <a:p>
            <a:pPr marL="964566" lvl="1" indent="-457200"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98475" algn="l"/>
                <a:tab pos="499109" algn="l"/>
              </a:tabLst>
            </a:pP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Palatino Linotype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7F1727DC-4ABC-AC06-E28C-6F9B1A677EE1}"/>
              </a:ext>
            </a:extLst>
          </p:cNvPr>
          <p:cNvSpPr txBox="1"/>
          <p:nvPr/>
        </p:nvSpPr>
        <p:spPr>
          <a:xfrm>
            <a:off x="1328906" y="1694841"/>
            <a:ext cx="7122076" cy="97071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94666" indent="-457200">
              <a:lnSpc>
                <a:spcPts val="36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Arial" panose="020B0604020202020204" pitchFamily="34" charset="0"/>
              <a:buChar char="•"/>
              <a:tabLst>
                <a:tab pos="485775" algn="l"/>
                <a:tab pos="486409" algn="l"/>
              </a:tabLst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DFA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状态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68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对应的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NFA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状态子集为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{6, 8}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，其对应的模式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abb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(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即模式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2)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，而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不是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 (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即模式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3)</a:t>
            </a:r>
            <a:endParaRPr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D7D1BD28-20CB-0884-4000-C62724A62AC7}"/>
              </a:ext>
            </a:extLst>
          </p:cNvPr>
          <p:cNvSpPr txBox="1"/>
          <p:nvPr/>
        </p:nvSpPr>
        <p:spPr>
          <a:xfrm>
            <a:off x="1549467" y="6213950"/>
            <a:ext cx="1080770" cy="392415"/>
          </a:xfrm>
          <a:prstGeom prst="rect">
            <a:avLst/>
          </a:prstGeom>
          <a:solidFill>
            <a:srgbClr val="FFFF00"/>
          </a:solidFill>
          <a:ln w="25907">
            <a:solidFill>
              <a:srgbClr val="C00000"/>
            </a:solidFill>
          </a:ln>
        </p:spPr>
        <p:txBody>
          <a:bodyPr vert="horz" wrap="square" lIns="0" tIns="22225" rIns="0" bIns="0" rtlCol="0">
            <a:spAutoFit/>
          </a:bodyPr>
          <a:lstStyle>
            <a:defPPr>
              <a:defRPr lang="zh-CN"/>
            </a:defPPr>
            <a:lvl1pPr marL="159385">
              <a:lnSpc>
                <a:spcPct val="100000"/>
              </a:lnSpc>
              <a:spcBef>
                <a:spcPts val="175"/>
              </a:spcBef>
              <a:defRPr sz="2400" spc="-5">
                <a:solidFill>
                  <a:srgbClr val="C00000"/>
                </a:solidFill>
                <a:latin typeface="SimSun"/>
                <a:cs typeface="SimSun"/>
              </a:defRPr>
            </a:lvl1pPr>
          </a:lstStyle>
          <a:p>
            <a:r>
              <a:rPr dirty="0"/>
              <a:t>模式3</a:t>
            </a:r>
          </a:p>
        </p:txBody>
      </p:sp>
    </p:spTree>
    <p:extLst>
      <p:ext uri="{BB962C8B-B14F-4D97-AF65-F5344CB8AC3E}">
        <p14:creationId xmlns:p14="http://schemas.microsoft.com/office/powerpoint/2010/main" val="22501018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73</a:t>
            </a: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3836A1B3-DFFA-896F-086A-A43A1B4D05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5190402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  <a:latin typeface="Palatino Linotype"/>
                <a:cs typeface="Palatino Linotype"/>
              </a:rPr>
              <a:t>一个稍微复杂点的例子</a:t>
            </a:r>
            <a:endParaRPr spc="-5" dirty="0">
              <a:solidFill>
                <a:schemeClr val="bg1"/>
              </a:solidFill>
              <a:latin typeface="Palatino Linotype"/>
              <a:cs typeface="Palatino Linotype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794AB3B4-6C10-AC1C-DBED-6D5F99B35236}"/>
              </a:ext>
            </a:extLst>
          </p:cNvPr>
          <p:cNvSpPr txBox="1"/>
          <p:nvPr/>
        </p:nvSpPr>
        <p:spPr>
          <a:xfrm>
            <a:off x="438568" y="814129"/>
            <a:ext cx="6691575" cy="533416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94666" indent="-457200">
              <a:lnSpc>
                <a:spcPts val="36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85775" algn="l"/>
                <a:tab pos="486409" algn="l"/>
              </a:tabLst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给定几个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token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的定义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endParaRPr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6" name="图片 15" descr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$\begin{array}{lll}&#10;\text{\bf IF} &amp; : &amp;  if \\&#10;\text{\bf ID} &amp; : &amp; [a-z][a-z0-9]^\ast \\&#10;\text{\bf NUM} &amp; : &amp; [0-9]^+\\&#10;\text{\bf REAL} &amp; : &amp; ([0 - 9]^+ “.” [0 - 9]^\ast) \textcolor[rgb]{1.00,0.00,0.00}{|} ([0 - 9]^\ast “.” [0 - 9]^+) \\&#10;whitespace &amp; : &amp; (“\; ” \textcolor[rgb]{1.00,0.00,0.00}{|} “ \backslash n ” \textcolor[rgb]{1.00,0.00,0.00}{|} “\backslash t”)^+ \\&#10;comment &amp; : &amp; “--” [a - z]^\ast “\backslash n”&#10;\end{array}$&#10;&#10;&#10;\end{document} " title="IguanaTex Bitmap Display">
            <a:extLst>
              <a:ext uri="{FF2B5EF4-FFF2-40B4-BE49-F238E27FC236}">
                <a16:creationId xmlns:a16="http://schemas.microsoft.com/office/drawing/2014/main" id="{4AC77B6F-22D0-63E9-E510-41679A5C98C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528" y="2163125"/>
            <a:ext cx="5372993" cy="158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6915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73</a:t>
            </a: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3836A1B3-DFFA-896F-086A-A43A1B4D05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5190402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  <a:latin typeface="Palatino Linotype"/>
                <a:cs typeface="Palatino Linotype"/>
              </a:rPr>
              <a:t>一个稍微复杂点的例子</a:t>
            </a:r>
            <a:endParaRPr spc="-5" dirty="0">
              <a:solidFill>
                <a:schemeClr val="bg1"/>
              </a:solidFill>
              <a:latin typeface="Palatino Linotype"/>
              <a:cs typeface="Palatino Linotype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794AB3B4-6C10-AC1C-DBED-6D5F99B35236}"/>
              </a:ext>
            </a:extLst>
          </p:cNvPr>
          <p:cNvSpPr txBox="1"/>
          <p:nvPr/>
        </p:nvSpPr>
        <p:spPr>
          <a:xfrm>
            <a:off x="438568" y="814129"/>
            <a:ext cx="6691575" cy="533416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94666" indent="-457200">
              <a:lnSpc>
                <a:spcPts val="36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85775" algn="l"/>
                <a:tab pos="486409" algn="l"/>
              </a:tabLst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构造各模式的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NFA</a:t>
            </a:r>
            <a:endParaRPr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28E03F09-97C7-1269-BA25-1CE27068915E}"/>
              </a:ext>
            </a:extLst>
          </p:cNvPr>
          <p:cNvGrpSpPr/>
          <p:nvPr/>
        </p:nvGrpSpPr>
        <p:grpSpPr>
          <a:xfrm>
            <a:off x="4813300" y="2736334"/>
            <a:ext cx="4035425" cy="1099066"/>
            <a:chOff x="4813300" y="2736334"/>
            <a:chExt cx="4035425" cy="1099066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B3BF32FD-7D0C-0095-A834-D922776A7939}"/>
                </a:ext>
              </a:extLst>
            </p:cNvPr>
            <p:cNvSpPr/>
            <p:nvPr/>
          </p:nvSpPr>
          <p:spPr>
            <a:xfrm>
              <a:off x="4813300" y="2794000"/>
              <a:ext cx="4035425" cy="1041400"/>
            </a:xfrm>
            <a:custGeom>
              <a:avLst/>
              <a:gdLst>
                <a:gd name="connsiteX0" fmla="*/ 0 w 4035425"/>
                <a:gd name="connsiteY0" fmla="*/ 0 h 1041400"/>
                <a:gd name="connsiteX1" fmla="*/ 495781 w 4035425"/>
                <a:gd name="connsiteY1" fmla="*/ 0 h 1041400"/>
                <a:gd name="connsiteX2" fmla="*/ 1152979 w 4035425"/>
                <a:gd name="connsiteY2" fmla="*/ 0 h 1041400"/>
                <a:gd name="connsiteX3" fmla="*/ 1729468 w 4035425"/>
                <a:gd name="connsiteY3" fmla="*/ 0 h 1041400"/>
                <a:gd name="connsiteX4" fmla="*/ 2305957 w 4035425"/>
                <a:gd name="connsiteY4" fmla="*/ 0 h 1041400"/>
                <a:gd name="connsiteX5" fmla="*/ 2882446 w 4035425"/>
                <a:gd name="connsiteY5" fmla="*/ 0 h 1041400"/>
                <a:gd name="connsiteX6" fmla="*/ 3499290 w 4035425"/>
                <a:gd name="connsiteY6" fmla="*/ 0 h 1041400"/>
                <a:gd name="connsiteX7" fmla="*/ 4035425 w 4035425"/>
                <a:gd name="connsiteY7" fmla="*/ 0 h 1041400"/>
                <a:gd name="connsiteX8" fmla="*/ 4035425 w 4035425"/>
                <a:gd name="connsiteY8" fmla="*/ 489458 h 1041400"/>
                <a:gd name="connsiteX9" fmla="*/ 4035425 w 4035425"/>
                <a:gd name="connsiteY9" fmla="*/ 1041400 h 1041400"/>
                <a:gd name="connsiteX10" fmla="*/ 3378227 w 4035425"/>
                <a:gd name="connsiteY10" fmla="*/ 1041400 h 1041400"/>
                <a:gd name="connsiteX11" fmla="*/ 2842092 w 4035425"/>
                <a:gd name="connsiteY11" fmla="*/ 1041400 h 1041400"/>
                <a:gd name="connsiteX12" fmla="*/ 2265603 w 4035425"/>
                <a:gd name="connsiteY12" fmla="*/ 1041400 h 1041400"/>
                <a:gd name="connsiteX13" fmla="*/ 1729468 w 4035425"/>
                <a:gd name="connsiteY13" fmla="*/ 1041400 h 1041400"/>
                <a:gd name="connsiteX14" fmla="*/ 1233687 w 4035425"/>
                <a:gd name="connsiteY14" fmla="*/ 1041400 h 1041400"/>
                <a:gd name="connsiteX15" fmla="*/ 778261 w 4035425"/>
                <a:gd name="connsiteY15" fmla="*/ 1041400 h 1041400"/>
                <a:gd name="connsiteX16" fmla="*/ 0 w 4035425"/>
                <a:gd name="connsiteY16" fmla="*/ 1041400 h 1041400"/>
                <a:gd name="connsiteX17" fmla="*/ 0 w 4035425"/>
                <a:gd name="connsiteY17" fmla="*/ 510286 h 1041400"/>
                <a:gd name="connsiteX18" fmla="*/ 0 w 4035425"/>
                <a:gd name="connsiteY18" fmla="*/ 0 h 104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35425" h="1041400" fill="none" extrusionOk="0">
                  <a:moveTo>
                    <a:pt x="0" y="0"/>
                  </a:moveTo>
                  <a:cubicBezTo>
                    <a:pt x="217490" y="-40442"/>
                    <a:pt x="259337" y="14033"/>
                    <a:pt x="495781" y="0"/>
                  </a:cubicBezTo>
                  <a:cubicBezTo>
                    <a:pt x="732225" y="-14033"/>
                    <a:pt x="868695" y="42752"/>
                    <a:pt x="1152979" y="0"/>
                  </a:cubicBezTo>
                  <a:cubicBezTo>
                    <a:pt x="1437263" y="-42752"/>
                    <a:pt x="1443532" y="63405"/>
                    <a:pt x="1729468" y="0"/>
                  </a:cubicBezTo>
                  <a:cubicBezTo>
                    <a:pt x="2015404" y="-63405"/>
                    <a:pt x="2142002" y="44599"/>
                    <a:pt x="2305957" y="0"/>
                  </a:cubicBezTo>
                  <a:cubicBezTo>
                    <a:pt x="2469912" y="-44599"/>
                    <a:pt x="2636798" y="54206"/>
                    <a:pt x="2882446" y="0"/>
                  </a:cubicBezTo>
                  <a:cubicBezTo>
                    <a:pt x="3128094" y="-54206"/>
                    <a:pt x="3270449" y="33236"/>
                    <a:pt x="3499290" y="0"/>
                  </a:cubicBezTo>
                  <a:cubicBezTo>
                    <a:pt x="3728131" y="-33236"/>
                    <a:pt x="3869293" y="23009"/>
                    <a:pt x="4035425" y="0"/>
                  </a:cubicBezTo>
                  <a:cubicBezTo>
                    <a:pt x="4059881" y="154644"/>
                    <a:pt x="3997780" y="291346"/>
                    <a:pt x="4035425" y="489458"/>
                  </a:cubicBezTo>
                  <a:cubicBezTo>
                    <a:pt x="4073070" y="687570"/>
                    <a:pt x="3992361" y="841241"/>
                    <a:pt x="4035425" y="1041400"/>
                  </a:cubicBezTo>
                  <a:cubicBezTo>
                    <a:pt x="3833902" y="1110368"/>
                    <a:pt x="3646690" y="1031604"/>
                    <a:pt x="3378227" y="1041400"/>
                  </a:cubicBezTo>
                  <a:cubicBezTo>
                    <a:pt x="3109764" y="1051196"/>
                    <a:pt x="2954816" y="1028591"/>
                    <a:pt x="2842092" y="1041400"/>
                  </a:cubicBezTo>
                  <a:cubicBezTo>
                    <a:pt x="2729369" y="1054209"/>
                    <a:pt x="2408365" y="1020381"/>
                    <a:pt x="2265603" y="1041400"/>
                  </a:cubicBezTo>
                  <a:cubicBezTo>
                    <a:pt x="2122841" y="1062419"/>
                    <a:pt x="1905983" y="977756"/>
                    <a:pt x="1729468" y="1041400"/>
                  </a:cubicBezTo>
                  <a:cubicBezTo>
                    <a:pt x="1552954" y="1105044"/>
                    <a:pt x="1413271" y="1020047"/>
                    <a:pt x="1233687" y="1041400"/>
                  </a:cubicBezTo>
                  <a:cubicBezTo>
                    <a:pt x="1054103" y="1062753"/>
                    <a:pt x="945597" y="1038291"/>
                    <a:pt x="778261" y="1041400"/>
                  </a:cubicBezTo>
                  <a:cubicBezTo>
                    <a:pt x="610925" y="1044509"/>
                    <a:pt x="302624" y="988593"/>
                    <a:pt x="0" y="1041400"/>
                  </a:cubicBezTo>
                  <a:cubicBezTo>
                    <a:pt x="-16256" y="897854"/>
                    <a:pt x="13655" y="740935"/>
                    <a:pt x="0" y="510286"/>
                  </a:cubicBezTo>
                  <a:cubicBezTo>
                    <a:pt x="-13655" y="279637"/>
                    <a:pt x="54275" y="125575"/>
                    <a:pt x="0" y="0"/>
                  </a:cubicBezTo>
                  <a:close/>
                </a:path>
                <a:path w="4035425" h="1041400" stroke="0" extrusionOk="0">
                  <a:moveTo>
                    <a:pt x="0" y="0"/>
                  </a:moveTo>
                  <a:cubicBezTo>
                    <a:pt x="129615" y="-3048"/>
                    <a:pt x="412437" y="17939"/>
                    <a:pt x="616844" y="0"/>
                  </a:cubicBezTo>
                  <a:cubicBezTo>
                    <a:pt x="821251" y="-17939"/>
                    <a:pt x="943861" y="41739"/>
                    <a:pt x="1152979" y="0"/>
                  </a:cubicBezTo>
                  <a:cubicBezTo>
                    <a:pt x="1362098" y="-41739"/>
                    <a:pt x="1547655" y="9893"/>
                    <a:pt x="1648759" y="0"/>
                  </a:cubicBezTo>
                  <a:cubicBezTo>
                    <a:pt x="1749863" y="-9893"/>
                    <a:pt x="2034587" y="52629"/>
                    <a:pt x="2144540" y="0"/>
                  </a:cubicBezTo>
                  <a:cubicBezTo>
                    <a:pt x="2254493" y="-52629"/>
                    <a:pt x="2398523" y="31724"/>
                    <a:pt x="2640321" y="0"/>
                  </a:cubicBezTo>
                  <a:cubicBezTo>
                    <a:pt x="2882119" y="-31724"/>
                    <a:pt x="2917061" y="23577"/>
                    <a:pt x="3095747" y="0"/>
                  </a:cubicBezTo>
                  <a:cubicBezTo>
                    <a:pt x="3274433" y="-23577"/>
                    <a:pt x="3646152" y="94317"/>
                    <a:pt x="4035425" y="0"/>
                  </a:cubicBezTo>
                  <a:cubicBezTo>
                    <a:pt x="4063382" y="165977"/>
                    <a:pt x="3973953" y="378738"/>
                    <a:pt x="4035425" y="531114"/>
                  </a:cubicBezTo>
                  <a:cubicBezTo>
                    <a:pt x="4096897" y="683490"/>
                    <a:pt x="3992575" y="801127"/>
                    <a:pt x="4035425" y="1041400"/>
                  </a:cubicBezTo>
                  <a:cubicBezTo>
                    <a:pt x="3856954" y="1058269"/>
                    <a:pt x="3605629" y="995968"/>
                    <a:pt x="3458936" y="1041400"/>
                  </a:cubicBezTo>
                  <a:cubicBezTo>
                    <a:pt x="3312243" y="1086832"/>
                    <a:pt x="3009489" y="1026685"/>
                    <a:pt x="2842092" y="1041400"/>
                  </a:cubicBezTo>
                  <a:cubicBezTo>
                    <a:pt x="2674695" y="1056115"/>
                    <a:pt x="2448852" y="1034403"/>
                    <a:pt x="2305957" y="1041400"/>
                  </a:cubicBezTo>
                  <a:cubicBezTo>
                    <a:pt x="2163063" y="1048397"/>
                    <a:pt x="1822377" y="982970"/>
                    <a:pt x="1689114" y="1041400"/>
                  </a:cubicBezTo>
                  <a:cubicBezTo>
                    <a:pt x="1555851" y="1099830"/>
                    <a:pt x="1381873" y="1037864"/>
                    <a:pt x="1152979" y="1041400"/>
                  </a:cubicBezTo>
                  <a:cubicBezTo>
                    <a:pt x="924085" y="1044936"/>
                    <a:pt x="850027" y="991861"/>
                    <a:pt x="697552" y="1041400"/>
                  </a:cubicBezTo>
                  <a:cubicBezTo>
                    <a:pt x="545077" y="1090939"/>
                    <a:pt x="289283" y="981185"/>
                    <a:pt x="0" y="1041400"/>
                  </a:cubicBezTo>
                  <a:cubicBezTo>
                    <a:pt x="-34483" y="802453"/>
                    <a:pt x="43279" y="668760"/>
                    <a:pt x="0" y="551942"/>
                  </a:cubicBezTo>
                  <a:cubicBezTo>
                    <a:pt x="-43279" y="435124"/>
                    <a:pt x="47244" y="274808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accent6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95404563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0C32D627-1C43-0E65-7EE4-53D6EF04F639}"/>
                </a:ext>
              </a:extLst>
            </p:cNvPr>
            <p:cNvGrpSpPr/>
            <p:nvPr/>
          </p:nvGrpSpPr>
          <p:grpSpPr>
            <a:xfrm>
              <a:off x="4824095" y="2736334"/>
              <a:ext cx="3856355" cy="1097479"/>
              <a:chOff x="3223895" y="3695184"/>
              <a:chExt cx="3856355" cy="1097479"/>
            </a:xfrm>
          </p:grpSpPr>
          <p:grpSp>
            <p:nvGrpSpPr>
              <p:cNvPr id="50" name="Group 4">
                <a:extLst>
                  <a:ext uri="{FF2B5EF4-FFF2-40B4-BE49-F238E27FC236}">
                    <a16:creationId xmlns:a16="http://schemas.microsoft.com/office/drawing/2014/main" id="{70DEC2EE-F03B-5295-2C02-894776AA693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48200" y="3814763"/>
                <a:ext cx="1638300" cy="665162"/>
                <a:chOff x="2928" y="2403"/>
                <a:chExt cx="1032" cy="419"/>
              </a:xfrm>
            </p:grpSpPr>
            <p:sp>
              <p:nvSpPr>
                <p:cNvPr id="51" name="Text Box 5">
                  <a:extLst>
                    <a:ext uri="{FF2B5EF4-FFF2-40B4-BE49-F238E27FC236}">
                      <a16:creationId xmlns:a16="http://schemas.microsoft.com/office/drawing/2014/main" id="{F1787F3F-B17F-E64E-B021-A4AD694149B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64" y="2403"/>
                  <a:ext cx="396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>
                      <a:solidFill>
                        <a:srgbClr val="0000FF"/>
                      </a:solidFill>
                      <a:latin typeface="Tahoma" panose="020B0604030504040204" pitchFamily="34" charset="0"/>
                    </a:rPr>
                    <a:t>0-9</a:t>
                  </a:r>
                </a:p>
              </p:txBody>
            </p:sp>
            <p:grpSp>
              <p:nvGrpSpPr>
                <p:cNvPr id="52" name="Group 6">
                  <a:extLst>
                    <a:ext uri="{FF2B5EF4-FFF2-40B4-BE49-F238E27FC236}">
                      <a16:creationId xmlns:a16="http://schemas.microsoft.com/office/drawing/2014/main" id="{2B1E0D73-A193-8E4C-3038-E926DA53D08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624" y="2486"/>
                  <a:ext cx="336" cy="336"/>
                  <a:chOff x="3624" y="2486"/>
                  <a:chExt cx="336" cy="336"/>
                </a:xfrm>
              </p:grpSpPr>
              <p:grpSp>
                <p:nvGrpSpPr>
                  <p:cNvPr id="54" name="Group 7">
                    <a:extLst>
                      <a:ext uri="{FF2B5EF4-FFF2-40B4-BE49-F238E27FC236}">
                        <a16:creationId xmlns:a16="http://schemas.microsoft.com/office/drawing/2014/main" id="{74B388FE-F882-1EE1-C9CA-F11CE0350BB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624" y="2486"/>
                    <a:ext cx="336" cy="336"/>
                    <a:chOff x="2713" y="2112"/>
                    <a:chExt cx="336" cy="336"/>
                  </a:xfrm>
                </p:grpSpPr>
                <p:sp>
                  <p:nvSpPr>
                    <p:cNvPr id="56" name="Oval 8">
                      <a:extLst>
                        <a:ext uri="{FF2B5EF4-FFF2-40B4-BE49-F238E27FC236}">
                          <a16:creationId xmlns:a16="http://schemas.microsoft.com/office/drawing/2014/main" id="{AFB6E922-6DDA-8E35-FCDD-516D1F3BC19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13" y="2112"/>
                      <a:ext cx="336" cy="336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7" name="Oval 9">
                      <a:extLst>
                        <a:ext uri="{FF2B5EF4-FFF2-40B4-BE49-F238E27FC236}">
                          <a16:creationId xmlns:a16="http://schemas.microsoft.com/office/drawing/2014/main" id="{5DA62669-00B3-7BF7-F661-D65D9FEF9EF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37" y="2136"/>
                      <a:ext cx="288" cy="288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55" name="Text Box 10">
                    <a:extLst>
                      <a:ext uri="{FF2B5EF4-FFF2-40B4-BE49-F238E27FC236}">
                        <a16:creationId xmlns:a16="http://schemas.microsoft.com/office/drawing/2014/main" id="{1CB8C936-81CB-6766-93ED-EDDEB0290C8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675" y="2505"/>
                    <a:ext cx="221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en-US">
                        <a:latin typeface="Tahoma" panose="020B0604030504040204" pitchFamily="34" charset="0"/>
                      </a:rPr>
                      <a:t>2</a:t>
                    </a:r>
                  </a:p>
                </p:txBody>
              </p:sp>
            </p:grpSp>
            <p:cxnSp>
              <p:nvCxnSpPr>
                <p:cNvPr id="53" name="AutoShape 11">
                  <a:extLst>
                    <a:ext uri="{FF2B5EF4-FFF2-40B4-BE49-F238E27FC236}">
                      <a16:creationId xmlns:a16="http://schemas.microsoft.com/office/drawing/2014/main" id="{A0EC4C45-4D0F-6632-CF98-3932BAAEA3C3}"/>
                    </a:ext>
                  </a:extLst>
                </p:cNvPr>
                <p:cNvCxnSpPr>
                  <a:cxnSpLocks noChangeShapeType="1"/>
                  <a:stCxn id="60" idx="6"/>
                  <a:endCxn id="56" idx="2"/>
                </p:cNvCxnSpPr>
                <p:nvPr/>
              </p:nvCxnSpPr>
              <p:spPr bwMode="auto">
                <a:xfrm>
                  <a:off x="2928" y="2654"/>
                  <a:ext cx="696" cy="0"/>
                </a:xfrm>
                <a:prstGeom prst="straightConnector1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58" name="Text Box 12">
                <a:extLst>
                  <a:ext uri="{FF2B5EF4-FFF2-40B4-BE49-F238E27FC236}">
                    <a16:creationId xmlns:a16="http://schemas.microsoft.com/office/drawing/2014/main" id="{0338014E-530C-FA73-F9C6-4576522AF2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7350" y="3963988"/>
                <a:ext cx="350838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latin typeface="Tahoma" panose="020B0604030504040204" pitchFamily="34" charset="0"/>
                  </a:rPr>
                  <a:t>1</a:t>
                </a:r>
              </a:p>
            </p:txBody>
          </p:sp>
          <p:cxnSp>
            <p:nvCxnSpPr>
              <p:cNvPr id="59" name="AutoShape 13">
                <a:extLst>
                  <a:ext uri="{FF2B5EF4-FFF2-40B4-BE49-F238E27FC236}">
                    <a16:creationId xmlns:a16="http://schemas.microsoft.com/office/drawing/2014/main" id="{10FD1EF8-7740-2E0A-476E-94638261F15B}"/>
                  </a:ext>
                </a:extLst>
              </p:cNvPr>
              <p:cNvCxnSpPr>
                <a:cxnSpLocks noChangeShapeType="1"/>
                <a:endCxn id="60" idx="2"/>
              </p:cNvCxnSpPr>
              <p:nvPr/>
            </p:nvCxnSpPr>
            <p:spPr bwMode="auto">
              <a:xfrm>
                <a:off x="3759200" y="4213225"/>
                <a:ext cx="355600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60" name="Oval 14">
                <a:extLst>
                  <a:ext uri="{FF2B5EF4-FFF2-40B4-BE49-F238E27FC236}">
                    <a16:creationId xmlns:a16="http://schemas.microsoft.com/office/drawing/2014/main" id="{EBCB3D1E-2D53-9744-630B-10578D8170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4800" y="3946525"/>
                <a:ext cx="533400" cy="5334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Text Box 15">
                <a:extLst>
                  <a:ext uri="{FF2B5EF4-FFF2-40B4-BE49-F238E27FC236}">
                    <a16:creationId xmlns:a16="http://schemas.microsoft.com/office/drawing/2014/main" id="{D9EE0883-597F-6AD7-D007-F088549D91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81400" y="3960813"/>
                <a:ext cx="492443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1200" dirty="0">
                    <a:latin typeface="Tahoma" panose="020B0604030504040204" pitchFamily="34" charset="0"/>
                  </a:rPr>
                  <a:t>start</a:t>
                </a:r>
              </a:p>
            </p:txBody>
          </p:sp>
          <p:sp>
            <p:nvSpPr>
              <p:cNvPr id="62" name="Rectangle 16">
                <a:extLst>
                  <a:ext uri="{FF2B5EF4-FFF2-40B4-BE49-F238E27FC236}">
                    <a16:creationId xmlns:a16="http://schemas.microsoft.com/office/drawing/2014/main" id="{3492B88B-0F81-209B-D302-57470A9FA9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3895" y="3695184"/>
                <a:ext cx="689611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b="1" dirty="0"/>
                  <a:t>NUM</a:t>
                </a:r>
              </a:p>
            </p:txBody>
          </p:sp>
          <p:grpSp>
            <p:nvGrpSpPr>
              <p:cNvPr id="63" name="Group 18">
                <a:extLst>
                  <a:ext uri="{FF2B5EF4-FFF2-40B4-BE49-F238E27FC236}">
                    <a16:creationId xmlns:a16="http://schemas.microsoft.com/office/drawing/2014/main" id="{CB9BE177-131C-8B7A-62BF-BFD2797BAC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19800" y="4213225"/>
                <a:ext cx="1060450" cy="579438"/>
                <a:chOff x="3792" y="2654"/>
                <a:chExt cx="668" cy="365"/>
              </a:xfrm>
            </p:grpSpPr>
            <p:cxnSp>
              <p:nvCxnSpPr>
                <p:cNvPr id="64" name="AutoShape 19">
                  <a:extLst>
                    <a:ext uri="{FF2B5EF4-FFF2-40B4-BE49-F238E27FC236}">
                      <a16:creationId xmlns:a16="http://schemas.microsoft.com/office/drawing/2014/main" id="{B4BC45CA-A07B-230F-AEC7-279FCDEB9A2D}"/>
                    </a:ext>
                  </a:extLst>
                </p:cNvPr>
                <p:cNvCxnSpPr>
                  <a:cxnSpLocks noChangeShapeType="1"/>
                  <a:stCxn id="56" idx="6"/>
                  <a:endCxn id="56" idx="4"/>
                </p:cNvCxnSpPr>
                <p:nvPr/>
              </p:nvCxnSpPr>
              <p:spPr bwMode="auto">
                <a:xfrm flipH="1">
                  <a:off x="3792" y="2654"/>
                  <a:ext cx="168" cy="168"/>
                </a:xfrm>
                <a:prstGeom prst="curvedConnector4">
                  <a:avLst>
                    <a:gd name="adj1" fmla="val -85713"/>
                    <a:gd name="adj2" fmla="val 185713"/>
                  </a:avLst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65" name="Text Box 20">
                  <a:extLst>
                    <a:ext uri="{FF2B5EF4-FFF2-40B4-BE49-F238E27FC236}">
                      <a16:creationId xmlns:a16="http://schemas.microsoft.com/office/drawing/2014/main" id="{50076240-FB8A-B3F4-4992-96D4FE51ACC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64" y="2731"/>
                  <a:ext cx="396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>
                      <a:solidFill>
                        <a:srgbClr val="0000FF"/>
                      </a:solidFill>
                      <a:latin typeface="Tahoma" panose="020B0604030504040204" pitchFamily="34" charset="0"/>
                    </a:rPr>
                    <a:t>0-9</a:t>
                  </a:r>
                </a:p>
              </p:txBody>
            </p:sp>
          </p:grpSp>
        </p:grp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A8155AD4-195E-7D20-86C4-573C6A00F305}"/>
              </a:ext>
            </a:extLst>
          </p:cNvPr>
          <p:cNvGrpSpPr/>
          <p:nvPr/>
        </p:nvGrpSpPr>
        <p:grpSpPr>
          <a:xfrm>
            <a:off x="904637" y="2461469"/>
            <a:ext cx="3695938" cy="1456482"/>
            <a:chOff x="2238137" y="2861519"/>
            <a:chExt cx="3695938" cy="1456482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B6598C01-E8BF-275E-67EE-E02EF1F15EA5}"/>
                </a:ext>
              </a:extLst>
            </p:cNvPr>
            <p:cNvSpPr/>
            <p:nvPr/>
          </p:nvSpPr>
          <p:spPr>
            <a:xfrm>
              <a:off x="2247901" y="2895601"/>
              <a:ext cx="3686174" cy="1422400"/>
            </a:xfrm>
            <a:custGeom>
              <a:avLst/>
              <a:gdLst>
                <a:gd name="connsiteX0" fmla="*/ 0 w 3686174"/>
                <a:gd name="connsiteY0" fmla="*/ 0 h 1422400"/>
                <a:gd name="connsiteX1" fmla="*/ 452873 w 3686174"/>
                <a:gd name="connsiteY1" fmla="*/ 0 h 1422400"/>
                <a:gd name="connsiteX2" fmla="*/ 979469 w 3686174"/>
                <a:gd name="connsiteY2" fmla="*/ 0 h 1422400"/>
                <a:gd name="connsiteX3" fmla="*/ 1506065 w 3686174"/>
                <a:gd name="connsiteY3" fmla="*/ 0 h 1422400"/>
                <a:gd name="connsiteX4" fmla="*/ 2069523 w 3686174"/>
                <a:gd name="connsiteY4" fmla="*/ 0 h 1422400"/>
                <a:gd name="connsiteX5" fmla="*/ 2596120 w 3686174"/>
                <a:gd name="connsiteY5" fmla="*/ 0 h 1422400"/>
                <a:gd name="connsiteX6" fmla="*/ 3012131 w 3686174"/>
                <a:gd name="connsiteY6" fmla="*/ 0 h 1422400"/>
                <a:gd name="connsiteX7" fmla="*/ 3686174 w 3686174"/>
                <a:gd name="connsiteY7" fmla="*/ 0 h 1422400"/>
                <a:gd name="connsiteX8" fmla="*/ 3686174 w 3686174"/>
                <a:gd name="connsiteY8" fmla="*/ 488357 h 1422400"/>
                <a:gd name="connsiteX9" fmla="*/ 3686174 w 3686174"/>
                <a:gd name="connsiteY9" fmla="*/ 962491 h 1422400"/>
                <a:gd name="connsiteX10" fmla="*/ 3686174 w 3686174"/>
                <a:gd name="connsiteY10" fmla="*/ 1422400 h 1422400"/>
                <a:gd name="connsiteX11" fmla="*/ 3196439 w 3686174"/>
                <a:gd name="connsiteY11" fmla="*/ 1422400 h 1422400"/>
                <a:gd name="connsiteX12" fmla="*/ 2743567 w 3686174"/>
                <a:gd name="connsiteY12" fmla="*/ 1422400 h 1422400"/>
                <a:gd name="connsiteX13" fmla="*/ 2327556 w 3686174"/>
                <a:gd name="connsiteY13" fmla="*/ 1422400 h 1422400"/>
                <a:gd name="connsiteX14" fmla="*/ 1911545 w 3686174"/>
                <a:gd name="connsiteY14" fmla="*/ 1422400 h 1422400"/>
                <a:gd name="connsiteX15" fmla="*/ 1348086 w 3686174"/>
                <a:gd name="connsiteY15" fmla="*/ 1422400 h 1422400"/>
                <a:gd name="connsiteX16" fmla="*/ 932075 w 3686174"/>
                <a:gd name="connsiteY16" fmla="*/ 1422400 h 1422400"/>
                <a:gd name="connsiteX17" fmla="*/ 0 w 3686174"/>
                <a:gd name="connsiteY17" fmla="*/ 1422400 h 1422400"/>
                <a:gd name="connsiteX18" fmla="*/ 0 w 3686174"/>
                <a:gd name="connsiteY18" fmla="*/ 990939 h 1422400"/>
                <a:gd name="connsiteX19" fmla="*/ 0 w 3686174"/>
                <a:gd name="connsiteY19" fmla="*/ 516805 h 1422400"/>
                <a:gd name="connsiteX20" fmla="*/ 0 w 3686174"/>
                <a:gd name="connsiteY20" fmla="*/ 0 h 142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86174" h="1422400" fill="none" extrusionOk="0">
                  <a:moveTo>
                    <a:pt x="0" y="0"/>
                  </a:moveTo>
                  <a:cubicBezTo>
                    <a:pt x="148999" y="-30773"/>
                    <a:pt x="260008" y="13716"/>
                    <a:pt x="452873" y="0"/>
                  </a:cubicBezTo>
                  <a:cubicBezTo>
                    <a:pt x="645738" y="-13716"/>
                    <a:pt x="822961" y="19149"/>
                    <a:pt x="979469" y="0"/>
                  </a:cubicBezTo>
                  <a:cubicBezTo>
                    <a:pt x="1135977" y="-19149"/>
                    <a:pt x="1391277" y="6916"/>
                    <a:pt x="1506065" y="0"/>
                  </a:cubicBezTo>
                  <a:cubicBezTo>
                    <a:pt x="1620853" y="-6916"/>
                    <a:pt x="1951316" y="55079"/>
                    <a:pt x="2069523" y="0"/>
                  </a:cubicBezTo>
                  <a:cubicBezTo>
                    <a:pt x="2187730" y="-55079"/>
                    <a:pt x="2462642" y="33637"/>
                    <a:pt x="2596120" y="0"/>
                  </a:cubicBezTo>
                  <a:cubicBezTo>
                    <a:pt x="2729598" y="-33637"/>
                    <a:pt x="2889689" y="43675"/>
                    <a:pt x="3012131" y="0"/>
                  </a:cubicBezTo>
                  <a:cubicBezTo>
                    <a:pt x="3134573" y="-43675"/>
                    <a:pt x="3350223" y="66364"/>
                    <a:pt x="3686174" y="0"/>
                  </a:cubicBezTo>
                  <a:cubicBezTo>
                    <a:pt x="3692497" y="107562"/>
                    <a:pt x="3658521" y="388185"/>
                    <a:pt x="3686174" y="488357"/>
                  </a:cubicBezTo>
                  <a:cubicBezTo>
                    <a:pt x="3713827" y="588529"/>
                    <a:pt x="3639371" y="823957"/>
                    <a:pt x="3686174" y="962491"/>
                  </a:cubicBezTo>
                  <a:cubicBezTo>
                    <a:pt x="3732977" y="1101025"/>
                    <a:pt x="3677778" y="1258814"/>
                    <a:pt x="3686174" y="1422400"/>
                  </a:cubicBezTo>
                  <a:cubicBezTo>
                    <a:pt x="3453592" y="1464566"/>
                    <a:pt x="3376412" y="1386158"/>
                    <a:pt x="3196439" y="1422400"/>
                  </a:cubicBezTo>
                  <a:cubicBezTo>
                    <a:pt x="3016466" y="1458642"/>
                    <a:pt x="2923572" y="1396654"/>
                    <a:pt x="2743567" y="1422400"/>
                  </a:cubicBezTo>
                  <a:cubicBezTo>
                    <a:pt x="2563562" y="1448146"/>
                    <a:pt x="2422117" y="1393865"/>
                    <a:pt x="2327556" y="1422400"/>
                  </a:cubicBezTo>
                  <a:cubicBezTo>
                    <a:pt x="2232995" y="1450935"/>
                    <a:pt x="2049376" y="1379633"/>
                    <a:pt x="1911545" y="1422400"/>
                  </a:cubicBezTo>
                  <a:cubicBezTo>
                    <a:pt x="1773714" y="1465167"/>
                    <a:pt x="1484874" y="1391038"/>
                    <a:pt x="1348086" y="1422400"/>
                  </a:cubicBezTo>
                  <a:cubicBezTo>
                    <a:pt x="1211298" y="1453762"/>
                    <a:pt x="1021496" y="1384503"/>
                    <a:pt x="932075" y="1422400"/>
                  </a:cubicBezTo>
                  <a:cubicBezTo>
                    <a:pt x="842654" y="1460297"/>
                    <a:pt x="457814" y="1375676"/>
                    <a:pt x="0" y="1422400"/>
                  </a:cubicBezTo>
                  <a:cubicBezTo>
                    <a:pt x="-45364" y="1220579"/>
                    <a:pt x="40740" y="1088986"/>
                    <a:pt x="0" y="990939"/>
                  </a:cubicBezTo>
                  <a:cubicBezTo>
                    <a:pt x="-40740" y="892892"/>
                    <a:pt x="3971" y="748118"/>
                    <a:pt x="0" y="516805"/>
                  </a:cubicBezTo>
                  <a:cubicBezTo>
                    <a:pt x="-3971" y="285492"/>
                    <a:pt x="14251" y="190101"/>
                    <a:pt x="0" y="0"/>
                  </a:cubicBezTo>
                  <a:close/>
                </a:path>
                <a:path w="3686174" h="1422400" stroke="0" extrusionOk="0">
                  <a:moveTo>
                    <a:pt x="0" y="0"/>
                  </a:moveTo>
                  <a:cubicBezTo>
                    <a:pt x="275059" y="-49330"/>
                    <a:pt x="339921" y="11710"/>
                    <a:pt x="563458" y="0"/>
                  </a:cubicBezTo>
                  <a:cubicBezTo>
                    <a:pt x="786995" y="-11710"/>
                    <a:pt x="890258" y="46565"/>
                    <a:pt x="1053193" y="0"/>
                  </a:cubicBezTo>
                  <a:cubicBezTo>
                    <a:pt x="1216129" y="-46565"/>
                    <a:pt x="1316608" y="41015"/>
                    <a:pt x="1506065" y="0"/>
                  </a:cubicBezTo>
                  <a:cubicBezTo>
                    <a:pt x="1695522" y="-41015"/>
                    <a:pt x="1791818" y="39166"/>
                    <a:pt x="1958938" y="0"/>
                  </a:cubicBezTo>
                  <a:cubicBezTo>
                    <a:pt x="2126058" y="-39166"/>
                    <a:pt x="2205934" y="25326"/>
                    <a:pt x="2411811" y="0"/>
                  </a:cubicBezTo>
                  <a:cubicBezTo>
                    <a:pt x="2617688" y="-25326"/>
                    <a:pt x="2653200" y="2196"/>
                    <a:pt x="2827822" y="0"/>
                  </a:cubicBezTo>
                  <a:cubicBezTo>
                    <a:pt x="3002444" y="-2196"/>
                    <a:pt x="3307872" y="61134"/>
                    <a:pt x="3686174" y="0"/>
                  </a:cubicBezTo>
                  <a:cubicBezTo>
                    <a:pt x="3690295" y="227634"/>
                    <a:pt x="3680195" y="314650"/>
                    <a:pt x="3686174" y="488357"/>
                  </a:cubicBezTo>
                  <a:cubicBezTo>
                    <a:pt x="3692153" y="662064"/>
                    <a:pt x="3676467" y="779012"/>
                    <a:pt x="3686174" y="934043"/>
                  </a:cubicBezTo>
                  <a:cubicBezTo>
                    <a:pt x="3695881" y="1089074"/>
                    <a:pt x="3667166" y="1224612"/>
                    <a:pt x="3686174" y="1422400"/>
                  </a:cubicBezTo>
                  <a:cubicBezTo>
                    <a:pt x="3471381" y="1431550"/>
                    <a:pt x="3325606" y="1365668"/>
                    <a:pt x="3159578" y="1422400"/>
                  </a:cubicBezTo>
                  <a:cubicBezTo>
                    <a:pt x="2993550" y="1479132"/>
                    <a:pt x="2876658" y="1401700"/>
                    <a:pt x="2669843" y="1422400"/>
                  </a:cubicBezTo>
                  <a:cubicBezTo>
                    <a:pt x="2463029" y="1443100"/>
                    <a:pt x="2326054" y="1375117"/>
                    <a:pt x="2106385" y="1422400"/>
                  </a:cubicBezTo>
                  <a:cubicBezTo>
                    <a:pt x="1886716" y="1469683"/>
                    <a:pt x="1786648" y="1380259"/>
                    <a:pt x="1616651" y="1422400"/>
                  </a:cubicBezTo>
                  <a:cubicBezTo>
                    <a:pt x="1446654" y="1464541"/>
                    <a:pt x="1345423" y="1398749"/>
                    <a:pt x="1200640" y="1422400"/>
                  </a:cubicBezTo>
                  <a:cubicBezTo>
                    <a:pt x="1055857" y="1446051"/>
                    <a:pt x="964469" y="1408610"/>
                    <a:pt x="784628" y="1422400"/>
                  </a:cubicBezTo>
                  <a:cubicBezTo>
                    <a:pt x="604787" y="1436190"/>
                    <a:pt x="231909" y="1340354"/>
                    <a:pt x="0" y="1422400"/>
                  </a:cubicBezTo>
                  <a:cubicBezTo>
                    <a:pt x="-39987" y="1282196"/>
                    <a:pt x="43481" y="1105199"/>
                    <a:pt x="0" y="919819"/>
                  </a:cubicBezTo>
                  <a:cubicBezTo>
                    <a:pt x="-43481" y="734439"/>
                    <a:pt x="29639" y="669715"/>
                    <a:pt x="0" y="474133"/>
                  </a:cubicBezTo>
                  <a:cubicBezTo>
                    <a:pt x="-29639" y="278551"/>
                    <a:pt x="8468" y="156417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accent6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95404563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E424451E-4AC5-B5DD-CDA2-A7B3BF7D7808}"/>
                </a:ext>
              </a:extLst>
            </p:cNvPr>
            <p:cNvGrpSpPr/>
            <p:nvPr/>
          </p:nvGrpSpPr>
          <p:grpSpPr>
            <a:xfrm>
              <a:off x="2238137" y="2861519"/>
              <a:ext cx="3564856" cy="1445822"/>
              <a:chOff x="3515394" y="3346841"/>
              <a:chExt cx="3564856" cy="1445822"/>
            </a:xfrm>
          </p:grpSpPr>
          <p:grpSp>
            <p:nvGrpSpPr>
              <p:cNvPr id="29" name="Group 60">
                <a:extLst>
                  <a:ext uri="{FF2B5EF4-FFF2-40B4-BE49-F238E27FC236}">
                    <a16:creationId xmlns:a16="http://schemas.microsoft.com/office/drawing/2014/main" id="{01DCAD60-322C-AF1F-0E28-0E0B879A8F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48200" y="3814763"/>
                <a:ext cx="1638300" cy="665162"/>
                <a:chOff x="2928" y="2403"/>
                <a:chExt cx="1032" cy="419"/>
              </a:xfrm>
            </p:grpSpPr>
            <p:sp>
              <p:nvSpPr>
                <p:cNvPr id="30" name="Text Box 24">
                  <a:extLst>
                    <a:ext uri="{FF2B5EF4-FFF2-40B4-BE49-F238E27FC236}">
                      <a16:creationId xmlns:a16="http://schemas.microsoft.com/office/drawing/2014/main" id="{216D9680-6925-BDC2-5071-03D206DE7CE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64" y="2403"/>
                  <a:ext cx="37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>
                      <a:solidFill>
                        <a:srgbClr val="0000FF"/>
                      </a:solidFill>
                      <a:latin typeface="Tahoma" panose="020B0604030504040204" pitchFamily="34" charset="0"/>
                    </a:rPr>
                    <a:t>a-z</a:t>
                  </a:r>
                </a:p>
              </p:txBody>
            </p:sp>
            <p:grpSp>
              <p:nvGrpSpPr>
                <p:cNvPr id="31" name="Group 59">
                  <a:extLst>
                    <a:ext uri="{FF2B5EF4-FFF2-40B4-BE49-F238E27FC236}">
                      <a16:creationId xmlns:a16="http://schemas.microsoft.com/office/drawing/2014/main" id="{8331A84E-63FD-F560-465D-35FBCFD2C94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624" y="2486"/>
                  <a:ext cx="336" cy="336"/>
                  <a:chOff x="3624" y="2486"/>
                  <a:chExt cx="336" cy="336"/>
                </a:xfrm>
              </p:grpSpPr>
              <p:grpSp>
                <p:nvGrpSpPr>
                  <p:cNvPr id="33" name="Group 26">
                    <a:extLst>
                      <a:ext uri="{FF2B5EF4-FFF2-40B4-BE49-F238E27FC236}">
                        <a16:creationId xmlns:a16="http://schemas.microsoft.com/office/drawing/2014/main" id="{93B2E3BC-793E-9673-E462-88F147FDFAE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624" y="2486"/>
                    <a:ext cx="336" cy="336"/>
                    <a:chOff x="2713" y="2112"/>
                    <a:chExt cx="336" cy="336"/>
                  </a:xfrm>
                </p:grpSpPr>
                <p:sp>
                  <p:nvSpPr>
                    <p:cNvPr id="35" name="Oval 27">
                      <a:extLst>
                        <a:ext uri="{FF2B5EF4-FFF2-40B4-BE49-F238E27FC236}">
                          <a16:creationId xmlns:a16="http://schemas.microsoft.com/office/drawing/2014/main" id="{28B7A9D7-F560-E81A-A9DE-B2B3240895E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13" y="2112"/>
                      <a:ext cx="336" cy="336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" name="Oval 28">
                      <a:extLst>
                        <a:ext uri="{FF2B5EF4-FFF2-40B4-BE49-F238E27FC236}">
                          <a16:creationId xmlns:a16="http://schemas.microsoft.com/office/drawing/2014/main" id="{9625343F-BA20-D5E8-B7A9-B0FBFA586FC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37" y="2136"/>
                      <a:ext cx="288" cy="288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4" name="Text Box 29">
                    <a:extLst>
                      <a:ext uri="{FF2B5EF4-FFF2-40B4-BE49-F238E27FC236}">
                        <a16:creationId xmlns:a16="http://schemas.microsoft.com/office/drawing/2014/main" id="{76DFB426-9E7D-A7BB-CEBB-645C7A30BCE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675" y="2505"/>
                    <a:ext cx="221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en-US">
                        <a:latin typeface="Tahoma" panose="020B0604030504040204" pitchFamily="34" charset="0"/>
                      </a:rPr>
                      <a:t>2</a:t>
                    </a:r>
                  </a:p>
                </p:txBody>
              </p:sp>
            </p:grpSp>
            <p:cxnSp>
              <p:nvCxnSpPr>
                <p:cNvPr id="32" name="AutoShape 30">
                  <a:extLst>
                    <a:ext uri="{FF2B5EF4-FFF2-40B4-BE49-F238E27FC236}">
                      <a16:creationId xmlns:a16="http://schemas.microsoft.com/office/drawing/2014/main" id="{6076ED87-7837-9BC5-E4AB-19CDAF4D007B}"/>
                    </a:ext>
                  </a:extLst>
                </p:cNvPr>
                <p:cNvCxnSpPr>
                  <a:cxnSpLocks noChangeShapeType="1"/>
                  <a:stCxn id="39" idx="6"/>
                  <a:endCxn id="35" idx="2"/>
                </p:cNvCxnSpPr>
                <p:nvPr/>
              </p:nvCxnSpPr>
              <p:spPr bwMode="auto">
                <a:xfrm>
                  <a:off x="2928" y="2654"/>
                  <a:ext cx="696" cy="0"/>
                </a:xfrm>
                <a:prstGeom prst="straightConnector1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37" name="Text Box 32">
                <a:extLst>
                  <a:ext uri="{FF2B5EF4-FFF2-40B4-BE49-F238E27FC236}">
                    <a16:creationId xmlns:a16="http://schemas.microsoft.com/office/drawing/2014/main" id="{F5454E1C-4E3A-31E2-962D-6C6D9692107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7350" y="3963988"/>
                <a:ext cx="350838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latin typeface="Tahoma" panose="020B0604030504040204" pitchFamily="34" charset="0"/>
                  </a:rPr>
                  <a:t>1</a:t>
                </a:r>
              </a:p>
            </p:txBody>
          </p:sp>
          <p:cxnSp>
            <p:nvCxnSpPr>
              <p:cNvPr id="38" name="AutoShape 33">
                <a:extLst>
                  <a:ext uri="{FF2B5EF4-FFF2-40B4-BE49-F238E27FC236}">
                    <a16:creationId xmlns:a16="http://schemas.microsoft.com/office/drawing/2014/main" id="{5A6D6B37-CADF-882B-0A53-26FD32B649EC}"/>
                  </a:ext>
                </a:extLst>
              </p:cNvPr>
              <p:cNvCxnSpPr>
                <a:cxnSpLocks noChangeShapeType="1"/>
                <a:endCxn id="39" idx="2"/>
              </p:cNvCxnSpPr>
              <p:nvPr/>
            </p:nvCxnSpPr>
            <p:spPr bwMode="auto">
              <a:xfrm>
                <a:off x="3645807" y="4213225"/>
                <a:ext cx="468993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9" name="Oval 34">
                <a:extLst>
                  <a:ext uri="{FF2B5EF4-FFF2-40B4-BE49-F238E27FC236}">
                    <a16:creationId xmlns:a16="http://schemas.microsoft.com/office/drawing/2014/main" id="{AF1C93B6-64F5-10E2-FD31-F5B4368075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4800" y="3946525"/>
                <a:ext cx="533400" cy="5334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1" name="Rectangle 49">
                <a:extLst>
                  <a:ext uri="{FF2B5EF4-FFF2-40B4-BE49-F238E27FC236}">
                    <a16:creationId xmlns:a16="http://schemas.microsoft.com/office/drawing/2014/main" id="{5D70F801-C796-32CE-68D8-FA2880F08A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5394" y="3346841"/>
                <a:ext cx="391453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b="1" dirty="0"/>
                  <a:t>ID</a:t>
                </a:r>
              </a:p>
            </p:txBody>
          </p:sp>
          <p:grpSp>
            <p:nvGrpSpPr>
              <p:cNvPr id="42" name="Group 62">
                <a:extLst>
                  <a:ext uri="{FF2B5EF4-FFF2-40B4-BE49-F238E27FC236}">
                    <a16:creationId xmlns:a16="http://schemas.microsoft.com/office/drawing/2014/main" id="{D0E87852-A277-8136-6D46-B1BD509CB8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19800" y="4213225"/>
                <a:ext cx="1060450" cy="579438"/>
                <a:chOff x="3792" y="2654"/>
                <a:chExt cx="668" cy="365"/>
              </a:xfrm>
            </p:grpSpPr>
            <p:cxnSp>
              <p:nvCxnSpPr>
                <p:cNvPr id="43" name="AutoShape 55">
                  <a:extLst>
                    <a:ext uri="{FF2B5EF4-FFF2-40B4-BE49-F238E27FC236}">
                      <a16:creationId xmlns:a16="http://schemas.microsoft.com/office/drawing/2014/main" id="{26E76157-D8E8-9CD4-7F7E-3530766BC73A}"/>
                    </a:ext>
                  </a:extLst>
                </p:cNvPr>
                <p:cNvCxnSpPr>
                  <a:cxnSpLocks noChangeShapeType="1"/>
                  <a:stCxn id="35" idx="6"/>
                  <a:endCxn id="35" idx="4"/>
                </p:cNvCxnSpPr>
                <p:nvPr/>
              </p:nvCxnSpPr>
              <p:spPr bwMode="auto">
                <a:xfrm flipH="1">
                  <a:off x="3792" y="2654"/>
                  <a:ext cx="168" cy="168"/>
                </a:xfrm>
                <a:prstGeom prst="curvedConnector4">
                  <a:avLst>
                    <a:gd name="adj1" fmla="val -85713"/>
                    <a:gd name="adj2" fmla="val 185713"/>
                  </a:avLst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44" name="Text Box 56">
                  <a:extLst>
                    <a:ext uri="{FF2B5EF4-FFF2-40B4-BE49-F238E27FC236}">
                      <a16:creationId xmlns:a16="http://schemas.microsoft.com/office/drawing/2014/main" id="{0857166F-A590-523B-63BF-691C65CD2F5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64" y="2731"/>
                  <a:ext cx="396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>
                      <a:solidFill>
                        <a:srgbClr val="0000FF"/>
                      </a:solidFill>
                      <a:latin typeface="Tahoma" panose="020B0604030504040204" pitchFamily="34" charset="0"/>
                    </a:rPr>
                    <a:t>0-9</a:t>
                  </a:r>
                </a:p>
              </p:txBody>
            </p:sp>
          </p:grpSp>
          <p:grpSp>
            <p:nvGrpSpPr>
              <p:cNvPr id="45" name="Group 61">
                <a:extLst>
                  <a:ext uri="{FF2B5EF4-FFF2-40B4-BE49-F238E27FC236}">
                    <a16:creationId xmlns:a16="http://schemas.microsoft.com/office/drawing/2014/main" id="{541A511C-19B7-A264-0686-1507B2ED2DE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30891" y="3440112"/>
                <a:ext cx="855663" cy="585787"/>
                <a:chOff x="3673" y="2167"/>
                <a:chExt cx="539" cy="369"/>
              </a:xfrm>
            </p:grpSpPr>
            <p:sp>
              <p:nvSpPr>
                <p:cNvPr id="46" name="Text Box 54">
                  <a:extLst>
                    <a:ext uri="{FF2B5EF4-FFF2-40B4-BE49-F238E27FC236}">
                      <a16:creationId xmlns:a16="http://schemas.microsoft.com/office/drawing/2014/main" id="{721DE34F-0B03-5C70-4B7C-183B5A6BA1C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840" y="2167"/>
                  <a:ext cx="37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dirty="0">
                      <a:solidFill>
                        <a:srgbClr val="0000FF"/>
                      </a:solidFill>
                      <a:latin typeface="Tahoma" panose="020B0604030504040204" pitchFamily="34" charset="0"/>
                    </a:rPr>
                    <a:t>a-z</a:t>
                  </a:r>
                </a:p>
              </p:txBody>
            </p:sp>
            <p:cxnSp>
              <p:nvCxnSpPr>
                <p:cNvPr id="47" name="AutoShape 58">
                  <a:extLst>
                    <a:ext uri="{FF2B5EF4-FFF2-40B4-BE49-F238E27FC236}">
                      <a16:creationId xmlns:a16="http://schemas.microsoft.com/office/drawing/2014/main" id="{E8F3CA8F-98CA-F02A-4F87-8327BB51D9A1}"/>
                    </a:ext>
                  </a:extLst>
                </p:cNvPr>
                <p:cNvCxnSpPr>
                  <a:cxnSpLocks noChangeShapeType="1"/>
                  <a:stCxn id="35" idx="1"/>
                  <a:endCxn id="35" idx="7"/>
                </p:cNvCxnSpPr>
                <p:nvPr/>
              </p:nvCxnSpPr>
              <p:spPr bwMode="auto">
                <a:xfrm rot="5400000" flipV="1">
                  <a:off x="3791" y="2417"/>
                  <a:ext cx="1" cy="238"/>
                </a:xfrm>
                <a:prstGeom prst="curvedConnector3">
                  <a:avLst>
                    <a:gd name="adj1" fmla="val -31300005"/>
                  </a:avLst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sp>
          <p:nvSpPr>
            <p:cNvPr id="69" name="Text Box 138">
              <a:extLst>
                <a:ext uri="{FF2B5EF4-FFF2-40B4-BE49-F238E27FC236}">
                  <a16:creationId xmlns:a16="http://schemas.microsoft.com/office/drawing/2014/main" id="{E9E996CA-BD6D-4FEE-5C11-088CF41F10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2351" y="3477306"/>
              <a:ext cx="539750" cy="276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start</a:t>
              </a: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FD9A36B9-9532-F1D7-D49C-3EB8B7A50150}"/>
              </a:ext>
            </a:extLst>
          </p:cNvPr>
          <p:cNvGrpSpPr/>
          <p:nvPr/>
        </p:nvGrpSpPr>
        <p:grpSpPr>
          <a:xfrm>
            <a:off x="887029" y="1338427"/>
            <a:ext cx="4875597" cy="995197"/>
            <a:chOff x="1810954" y="1662277"/>
            <a:chExt cx="4875597" cy="995197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EE48A3AB-BC01-ED88-C55B-ADA752C7E8EB}"/>
                </a:ext>
              </a:extLst>
            </p:cNvPr>
            <p:cNvSpPr/>
            <p:nvPr/>
          </p:nvSpPr>
          <p:spPr>
            <a:xfrm>
              <a:off x="1841501" y="1733549"/>
              <a:ext cx="4845050" cy="923925"/>
            </a:xfrm>
            <a:custGeom>
              <a:avLst/>
              <a:gdLst>
                <a:gd name="connsiteX0" fmla="*/ 0 w 4845050"/>
                <a:gd name="connsiteY0" fmla="*/ 0 h 923925"/>
                <a:gd name="connsiteX1" fmla="*/ 489888 w 4845050"/>
                <a:gd name="connsiteY1" fmla="*/ 0 h 923925"/>
                <a:gd name="connsiteX2" fmla="*/ 882876 w 4845050"/>
                <a:gd name="connsiteY2" fmla="*/ 0 h 923925"/>
                <a:gd name="connsiteX3" fmla="*/ 1518116 w 4845050"/>
                <a:gd name="connsiteY3" fmla="*/ 0 h 923925"/>
                <a:gd name="connsiteX4" fmla="*/ 2104905 w 4845050"/>
                <a:gd name="connsiteY4" fmla="*/ 0 h 923925"/>
                <a:gd name="connsiteX5" fmla="*/ 2497892 w 4845050"/>
                <a:gd name="connsiteY5" fmla="*/ 0 h 923925"/>
                <a:gd name="connsiteX6" fmla="*/ 3084682 w 4845050"/>
                <a:gd name="connsiteY6" fmla="*/ 0 h 923925"/>
                <a:gd name="connsiteX7" fmla="*/ 3623021 w 4845050"/>
                <a:gd name="connsiteY7" fmla="*/ 0 h 923925"/>
                <a:gd name="connsiteX8" fmla="*/ 4258261 w 4845050"/>
                <a:gd name="connsiteY8" fmla="*/ 0 h 923925"/>
                <a:gd name="connsiteX9" fmla="*/ 4845050 w 4845050"/>
                <a:gd name="connsiteY9" fmla="*/ 0 h 923925"/>
                <a:gd name="connsiteX10" fmla="*/ 4845050 w 4845050"/>
                <a:gd name="connsiteY10" fmla="*/ 434245 h 923925"/>
                <a:gd name="connsiteX11" fmla="*/ 4845050 w 4845050"/>
                <a:gd name="connsiteY11" fmla="*/ 923925 h 923925"/>
                <a:gd name="connsiteX12" fmla="*/ 4258261 w 4845050"/>
                <a:gd name="connsiteY12" fmla="*/ 923925 h 923925"/>
                <a:gd name="connsiteX13" fmla="*/ 3671471 w 4845050"/>
                <a:gd name="connsiteY13" fmla="*/ 923925 h 923925"/>
                <a:gd name="connsiteX14" fmla="*/ 3278484 w 4845050"/>
                <a:gd name="connsiteY14" fmla="*/ 923925 h 923925"/>
                <a:gd name="connsiteX15" fmla="*/ 2788595 w 4845050"/>
                <a:gd name="connsiteY15" fmla="*/ 923925 h 923925"/>
                <a:gd name="connsiteX16" fmla="*/ 2395608 w 4845050"/>
                <a:gd name="connsiteY16" fmla="*/ 923925 h 923925"/>
                <a:gd name="connsiteX17" fmla="*/ 1808819 w 4845050"/>
                <a:gd name="connsiteY17" fmla="*/ 923925 h 923925"/>
                <a:gd name="connsiteX18" fmla="*/ 1415831 w 4845050"/>
                <a:gd name="connsiteY18" fmla="*/ 923925 h 923925"/>
                <a:gd name="connsiteX19" fmla="*/ 1022844 w 4845050"/>
                <a:gd name="connsiteY19" fmla="*/ 923925 h 923925"/>
                <a:gd name="connsiteX20" fmla="*/ 532955 w 4845050"/>
                <a:gd name="connsiteY20" fmla="*/ 923925 h 923925"/>
                <a:gd name="connsiteX21" fmla="*/ 0 w 4845050"/>
                <a:gd name="connsiteY21" fmla="*/ 923925 h 923925"/>
                <a:gd name="connsiteX22" fmla="*/ 0 w 4845050"/>
                <a:gd name="connsiteY22" fmla="*/ 461963 h 923925"/>
                <a:gd name="connsiteX23" fmla="*/ 0 w 4845050"/>
                <a:gd name="connsiteY23" fmla="*/ 0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845050" h="923925" fill="none" extrusionOk="0">
                  <a:moveTo>
                    <a:pt x="0" y="0"/>
                  </a:moveTo>
                  <a:cubicBezTo>
                    <a:pt x="104782" y="-48451"/>
                    <a:pt x="299149" y="8796"/>
                    <a:pt x="489888" y="0"/>
                  </a:cubicBezTo>
                  <a:cubicBezTo>
                    <a:pt x="680627" y="-8796"/>
                    <a:pt x="800392" y="18287"/>
                    <a:pt x="882876" y="0"/>
                  </a:cubicBezTo>
                  <a:cubicBezTo>
                    <a:pt x="965360" y="-18287"/>
                    <a:pt x="1207910" y="8395"/>
                    <a:pt x="1518116" y="0"/>
                  </a:cubicBezTo>
                  <a:cubicBezTo>
                    <a:pt x="1828322" y="-8395"/>
                    <a:pt x="1818105" y="1061"/>
                    <a:pt x="2104905" y="0"/>
                  </a:cubicBezTo>
                  <a:cubicBezTo>
                    <a:pt x="2391705" y="-1061"/>
                    <a:pt x="2336777" y="19034"/>
                    <a:pt x="2497892" y="0"/>
                  </a:cubicBezTo>
                  <a:cubicBezTo>
                    <a:pt x="2659007" y="-19034"/>
                    <a:pt x="2963281" y="59030"/>
                    <a:pt x="3084682" y="0"/>
                  </a:cubicBezTo>
                  <a:cubicBezTo>
                    <a:pt x="3206083" y="-59030"/>
                    <a:pt x="3469322" y="62597"/>
                    <a:pt x="3623021" y="0"/>
                  </a:cubicBezTo>
                  <a:cubicBezTo>
                    <a:pt x="3776720" y="-62597"/>
                    <a:pt x="3985280" y="26315"/>
                    <a:pt x="4258261" y="0"/>
                  </a:cubicBezTo>
                  <a:cubicBezTo>
                    <a:pt x="4531242" y="-26315"/>
                    <a:pt x="4636249" y="41591"/>
                    <a:pt x="4845050" y="0"/>
                  </a:cubicBezTo>
                  <a:cubicBezTo>
                    <a:pt x="4860205" y="110313"/>
                    <a:pt x="4824906" y="310007"/>
                    <a:pt x="4845050" y="434245"/>
                  </a:cubicBezTo>
                  <a:cubicBezTo>
                    <a:pt x="4865194" y="558483"/>
                    <a:pt x="4845034" y="761264"/>
                    <a:pt x="4845050" y="923925"/>
                  </a:cubicBezTo>
                  <a:cubicBezTo>
                    <a:pt x="4604722" y="983735"/>
                    <a:pt x="4426602" y="860182"/>
                    <a:pt x="4258261" y="923925"/>
                  </a:cubicBezTo>
                  <a:cubicBezTo>
                    <a:pt x="4089920" y="987668"/>
                    <a:pt x="3848853" y="879658"/>
                    <a:pt x="3671471" y="923925"/>
                  </a:cubicBezTo>
                  <a:cubicBezTo>
                    <a:pt x="3494089" y="968192"/>
                    <a:pt x="3441152" y="893147"/>
                    <a:pt x="3278484" y="923925"/>
                  </a:cubicBezTo>
                  <a:cubicBezTo>
                    <a:pt x="3115816" y="954703"/>
                    <a:pt x="2930104" y="893861"/>
                    <a:pt x="2788595" y="923925"/>
                  </a:cubicBezTo>
                  <a:cubicBezTo>
                    <a:pt x="2647086" y="953989"/>
                    <a:pt x="2530672" y="876892"/>
                    <a:pt x="2395608" y="923925"/>
                  </a:cubicBezTo>
                  <a:cubicBezTo>
                    <a:pt x="2260544" y="970958"/>
                    <a:pt x="2015473" y="878296"/>
                    <a:pt x="1808819" y="923925"/>
                  </a:cubicBezTo>
                  <a:cubicBezTo>
                    <a:pt x="1602165" y="969554"/>
                    <a:pt x="1523566" y="887099"/>
                    <a:pt x="1415831" y="923925"/>
                  </a:cubicBezTo>
                  <a:cubicBezTo>
                    <a:pt x="1308096" y="960751"/>
                    <a:pt x="1190833" y="923671"/>
                    <a:pt x="1022844" y="923925"/>
                  </a:cubicBezTo>
                  <a:cubicBezTo>
                    <a:pt x="854855" y="924179"/>
                    <a:pt x="736200" y="875236"/>
                    <a:pt x="532955" y="923925"/>
                  </a:cubicBezTo>
                  <a:cubicBezTo>
                    <a:pt x="329710" y="972614"/>
                    <a:pt x="256163" y="871098"/>
                    <a:pt x="0" y="923925"/>
                  </a:cubicBezTo>
                  <a:cubicBezTo>
                    <a:pt x="-2080" y="754333"/>
                    <a:pt x="31257" y="625155"/>
                    <a:pt x="0" y="461963"/>
                  </a:cubicBezTo>
                  <a:cubicBezTo>
                    <a:pt x="-31257" y="298771"/>
                    <a:pt x="45883" y="198848"/>
                    <a:pt x="0" y="0"/>
                  </a:cubicBezTo>
                  <a:close/>
                </a:path>
                <a:path w="4845050" h="923925" stroke="0" extrusionOk="0">
                  <a:moveTo>
                    <a:pt x="0" y="0"/>
                  </a:moveTo>
                  <a:cubicBezTo>
                    <a:pt x="192829" y="-64022"/>
                    <a:pt x="332705" y="38450"/>
                    <a:pt x="586789" y="0"/>
                  </a:cubicBezTo>
                  <a:cubicBezTo>
                    <a:pt x="840873" y="-38450"/>
                    <a:pt x="883288" y="10827"/>
                    <a:pt x="1076678" y="0"/>
                  </a:cubicBezTo>
                  <a:cubicBezTo>
                    <a:pt x="1270068" y="-10827"/>
                    <a:pt x="1394880" y="21398"/>
                    <a:pt x="1518116" y="0"/>
                  </a:cubicBezTo>
                  <a:cubicBezTo>
                    <a:pt x="1641352" y="-21398"/>
                    <a:pt x="1788114" y="6670"/>
                    <a:pt x="1959554" y="0"/>
                  </a:cubicBezTo>
                  <a:cubicBezTo>
                    <a:pt x="2130994" y="-6670"/>
                    <a:pt x="2271801" y="42625"/>
                    <a:pt x="2400991" y="0"/>
                  </a:cubicBezTo>
                  <a:cubicBezTo>
                    <a:pt x="2530181" y="-42625"/>
                    <a:pt x="2612570" y="1231"/>
                    <a:pt x="2793979" y="0"/>
                  </a:cubicBezTo>
                  <a:cubicBezTo>
                    <a:pt x="2975388" y="-1231"/>
                    <a:pt x="3083210" y="34623"/>
                    <a:pt x="3283867" y="0"/>
                  </a:cubicBezTo>
                  <a:cubicBezTo>
                    <a:pt x="3484524" y="-34623"/>
                    <a:pt x="3645123" y="19726"/>
                    <a:pt x="3870657" y="0"/>
                  </a:cubicBezTo>
                  <a:cubicBezTo>
                    <a:pt x="4096191" y="-19726"/>
                    <a:pt x="4189640" y="15370"/>
                    <a:pt x="4312094" y="0"/>
                  </a:cubicBezTo>
                  <a:cubicBezTo>
                    <a:pt x="4434548" y="-15370"/>
                    <a:pt x="4712450" y="19034"/>
                    <a:pt x="4845050" y="0"/>
                  </a:cubicBezTo>
                  <a:cubicBezTo>
                    <a:pt x="4898541" y="226887"/>
                    <a:pt x="4804961" y="294513"/>
                    <a:pt x="4845050" y="461963"/>
                  </a:cubicBezTo>
                  <a:cubicBezTo>
                    <a:pt x="4885139" y="629413"/>
                    <a:pt x="4799283" y="764014"/>
                    <a:pt x="4845050" y="923925"/>
                  </a:cubicBezTo>
                  <a:cubicBezTo>
                    <a:pt x="4578177" y="975679"/>
                    <a:pt x="4504183" y="923460"/>
                    <a:pt x="4306711" y="923925"/>
                  </a:cubicBezTo>
                  <a:cubicBezTo>
                    <a:pt x="4109239" y="924390"/>
                    <a:pt x="3991286" y="905686"/>
                    <a:pt x="3816823" y="923925"/>
                  </a:cubicBezTo>
                  <a:cubicBezTo>
                    <a:pt x="3642360" y="942164"/>
                    <a:pt x="3556670" y="898814"/>
                    <a:pt x="3423835" y="923925"/>
                  </a:cubicBezTo>
                  <a:cubicBezTo>
                    <a:pt x="3291000" y="949036"/>
                    <a:pt x="3183957" y="903762"/>
                    <a:pt x="3030848" y="923925"/>
                  </a:cubicBezTo>
                  <a:cubicBezTo>
                    <a:pt x="2877739" y="944088"/>
                    <a:pt x="2754828" y="897255"/>
                    <a:pt x="2637861" y="923925"/>
                  </a:cubicBezTo>
                  <a:cubicBezTo>
                    <a:pt x="2520894" y="950595"/>
                    <a:pt x="2237193" y="874063"/>
                    <a:pt x="2002621" y="923925"/>
                  </a:cubicBezTo>
                  <a:cubicBezTo>
                    <a:pt x="1768049" y="973787"/>
                    <a:pt x="1767496" y="893702"/>
                    <a:pt x="1561183" y="923925"/>
                  </a:cubicBezTo>
                  <a:cubicBezTo>
                    <a:pt x="1354870" y="954148"/>
                    <a:pt x="1338727" y="871119"/>
                    <a:pt x="1119745" y="923925"/>
                  </a:cubicBezTo>
                  <a:cubicBezTo>
                    <a:pt x="900763" y="976731"/>
                    <a:pt x="801258" y="882738"/>
                    <a:pt x="581406" y="923925"/>
                  </a:cubicBezTo>
                  <a:cubicBezTo>
                    <a:pt x="361554" y="965112"/>
                    <a:pt x="166652" y="891576"/>
                    <a:pt x="0" y="923925"/>
                  </a:cubicBezTo>
                  <a:cubicBezTo>
                    <a:pt x="-27672" y="827345"/>
                    <a:pt x="1899" y="614654"/>
                    <a:pt x="0" y="480441"/>
                  </a:cubicBezTo>
                  <a:cubicBezTo>
                    <a:pt x="-1899" y="346228"/>
                    <a:pt x="40483" y="22450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accent6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95404563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155">
              <a:extLst>
                <a:ext uri="{FF2B5EF4-FFF2-40B4-BE49-F238E27FC236}">
                  <a16:creationId xmlns:a16="http://schemas.microsoft.com/office/drawing/2014/main" id="{F99C4320-BA5D-C1C8-D654-D74EEDBD6A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24400" y="1889806"/>
              <a:ext cx="1638300" cy="665162"/>
              <a:chOff x="3648" y="3419"/>
              <a:chExt cx="1032" cy="419"/>
            </a:xfrm>
          </p:grpSpPr>
          <p:sp>
            <p:nvSpPr>
              <p:cNvPr id="4" name="Text Box 130">
                <a:extLst>
                  <a:ext uri="{FF2B5EF4-FFF2-40B4-BE49-F238E27FC236}">
                    <a16:creationId xmlns:a16="http://schemas.microsoft.com/office/drawing/2014/main" id="{8B9C0287-2309-B19C-DDDC-D3E2778036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20" y="3419"/>
                <a:ext cx="17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00FF"/>
                    </a:solidFill>
                    <a:latin typeface="Tahoma" panose="020B0604030504040204" pitchFamily="34" charset="0"/>
                  </a:rPr>
                  <a:t>f</a:t>
                </a:r>
              </a:p>
            </p:txBody>
          </p:sp>
          <p:grpSp>
            <p:nvGrpSpPr>
              <p:cNvPr id="5" name="Group 154">
                <a:extLst>
                  <a:ext uri="{FF2B5EF4-FFF2-40B4-BE49-F238E27FC236}">
                    <a16:creationId xmlns:a16="http://schemas.microsoft.com/office/drawing/2014/main" id="{F54EF663-1080-3ED7-CF45-4C6F434223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44" y="3502"/>
                <a:ext cx="336" cy="336"/>
                <a:chOff x="4344" y="3502"/>
                <a:chExt cx="336" cy="336"/>
              </a:xfrm>
            </p:grpSpPr>
            <p:grpSp>
              <p:nvGrpSpPr>
                <p:cNvPr id="7" name="Group 134">
                  <a:extLst>
                    <a:ext uri="{FF2B5EF4-FFF2-40B4-BE49-F238E27FC236}">
                      <a16:creationId xmlns:a16="http://schemas.microsoft.com/office/drawing/2014/main" id="{71A416A3-5766-B12D-B40A-EDC75338D28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44" y="3502"/>
                  <a:ext cx="336" cy="336"/>
                  <a:chOff x="2713" y="2112"/>
                  <a:chExt cx="336" cy="336"/>
                </a:xfrm>
              </p:grpSpPr>
              <p:sp>
                <p:nvSpPr>
                  <p:cNvPr id="9" name="Oval 135">
                    <a:extLst>
                      <a:ext uri="{FF2B5EF4-FFF2-40B4-BE49-F238E27FC236}">
                        <a16:creationId xmlns:a16="http://schemas.microsoft.com/office/drawing/2014/main" id="{C2F402ED-354F-9B4B-CBCE-66DE906541E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13" y="2112"/>
                    <a:ext cx="336" cy="336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" name="Oval 136">
                    <a:extLst>
                      <a:ext uri="{FF2B5EF4-FFF2-40B4-BE49-F238E27FC236}">
                        <a16:creationId xmlns:a16="http://schemas.microsoft.com/office/drawing/2014/main" id="{71D0E0C0-A749-38FE-26C3-B353EF7FC93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37" y="2136"/>
                    <a:ext cx="288" cy="28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" name="Text Box 137">
                  <a:extLst>
                    <a:ext uri="{FF2B5EF4-FFF2-40B4-BE49-F238E27FC236}">
                      <a16:creationId xmlns:a16="http://schemas.microsoft.com/office/drawing/2014/main" id="{CDDCF0AC-1510-D6D8-D562-B9E75CC8415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402" y="3526"/>
                  <a:ext cx="221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>
                      <a:latin typeface="Tahoma" panose="020B0604030504040204" pitchFamily="34" charset="0"/>
                    </a:rPr>
                    <a:t>3</a:t>
                  </a:r>
                </a:p>
              </p:txBody>
            </p:sp>
          </p:grpSp>
          <p:cxnSp>
            <p:nvCxnSpPr>
              <p:cNvPr id="6" name="AutoShape 140">
                <a:extLst>
                  <a:ext uri="{FF2B5EF4-FFF2-40B4-BE49-F238E27FC236}">
                    <a16:creationId xmlns:a16="http://schemas.microsoft.com/office/drawing/2014/main" id="{B6A14830-98DA-B86E-D6C1-CA107854809B}"/>
                  </a:ext>
                </a:extLst>
              </p:cNvPr>
              <p:cNvCxnSpPr>
                <a:cxnSpLocks noChangeShapeType="1"/>
                <a:stCxn id="21" idx="6"/>
                <a:endCxn id="9" idx="2"/>
              </p:cNvCxnSpPr>
              <p:nvPr/>
            </p:nvCxnSpPr>
            <p:spPr bwMode="auto">
              <a:xfrm>
                <a:off x="3648" y="3670"/>
                <a:ext cx="696" cy="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3" name="Group 158">
              <a:extLst>
                <a:ext uri="{FF2B5EF4-FFF2-40B4-BE49-F238E27FC236}">
                  <a16:creationId xmlns:a16="http://schemas.microsoft.com/office/drawing/2014/main" id="{86278D06-493F-BCEF-251F-00C8F204AF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92313" y="1864406"/>
              <a:ext cx="2732088" cy="690562"/>
              <a:chOff x="1927" y="3403"/>
              <a:chExt cx="1721" cy="435"/>
            </a:xfrm>
          </p:grpSpPr>
          <p:grpSp>
            <p:nvGrpSpPr>
              <p:cNvPr id="14" name="Group 157">
                <a:extLst>
                  <a:ext uri="{FF2B5EF4-FFF2-40B4-BE49-F238E27FC236}">
                    <a16:creationId xmlns:a16="http://schemas.microsoft.com/office/drawing/2014/main" id="{6D2BCDFA-25C4-1A91-7381-8122FA5607C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27" y="3502"/>
                <a:ext cx="697" cy="336"/>
                <a:chOff x="1927" y="3502"/>
                <a:chExt cx="697" cy="336"/>
              </a:xfrm>
            </p:grpSpPr>
            <p:cxnSp>
              <p:nvCxnSpPr>
                <p:cNvPr id="22" name="AutoShape 131">
                  <a:extLst>
                    <a:ext uri="{FF2B5EF4-FFF2-40B4-BE49-F238E27FC236}">
                      <a16:creationId xmlns:a16="http://schemas.microsoft.com/office/drawing/2014/main" id="{69F11497-980D-FB5A-36E9-BE1852D817D5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1927" y="3670"/>
                  <a:ext cx="351" cy="2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grpSp>
              <p:nvGrpSpPr>
                <p:cNvPr id="23" name="Group 153">
                  <a:extLst>
                    <a:ext uri="{FF2B5EF4-FFF2-40B4-BE49-F238E27FC236}">
                      <a16:creationId xmlns:a16="http://schemas.microsoft.com/office/drawing/2014/main" id="{2BD24918-37A8-B672-0456-8C9FC2AF3F0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88" y="3502"/>
                  <a:ext cx="336" cy="336"/>
                  <a:chOff x="2288" y="3502"/>
                  <a:chExt cx="336" cy="336"/>
                </a:xfrm>
              </p:grpSpPr>
              <p:sp>
                <p:nvSpPr>
                  <p:cNvPr id="25" name="Oval 128">
                    <a:extLst>
                      <a:ext uri="{FF2B5EF4-FFF2-40B4-BE49-F238E27FC236}">
                        <a16:creationId xmlns:a16="http://schemas.microsoft.com/office/drawing/2014/main" id="{E0859239-16DF-1970-9B7C-A3ECF4C8666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88" y="3502"/>
                    <a:ext cx="336" cy="336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" name="Text Box 132">
                    <a:extLst>
                      <a:ext uri="{FF2B5EF4-FFF2-40B4-BE49-F238E27FC236}">
                        <a16:creationId xmlns:a16="http://schemas.microsoft.com/office/drawing/2014/main" id="{EF22AFBF-2894-6619-587B-AE3649061D4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46" y="3526"/>
                    <a:ext cx="221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en-US">
                        <a:latin typeface="Tahoma" panose="020B0604030504040204" pitchFamily="34" charset="0"/>
                      </a:rPr>
                      <a:t>1</a:t>
                    </a:r>
                  </a:p>
                </p:txBody>
              </p:sp>
            </p:grpSp>
            <p:sp>
              <p:nvSpPr>
                <p:cNvPr id="24" name="Text Box 138">
                  <a:extLst>
                    <a:ext uri="{FF2B5EF4-FFF2-40B4-BE49-F238E27FC236}">
                      <a16:creationId xmlns:a16="http://schemas.microsoft.com/office/drawing/2014/main" id="{D745DE46-5989-0F83-D02A-92C0837194E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36" y="3523"/>
                  <a:ext cx="340" cy="17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r>
                    <a:rPr lang="en-US" altLang="en-US" sz="12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start</a:t>
                  </a:r>
                </a:p>
              </p:txBody>
            </p:sp>
          </p:grpSp>
          <p:grpSp>
            <p:nvGrpSpPr>
              <p:cNvPr id="15" name="Group 156">
                <a:extLst>
                  <a:ext uri="{FF2B5EF4-FFF2-40B4-BE49-F238E27FC236}">
                    <a16:creationId xmlns:a16="http://schemas.microsoft.com/office/drawing/2014/main" id="{609CC9EB-C5CD-81CF-31EA-6047E7425F1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24" y="3403"/>
                <a:ext cx="1024" cy="435"/>
                <a:chOff x="2624" y="3403"/>
                <a:chExt cx="1024" cy="435"/>
              </a:xfrm>
            </p:grpSpPr>
            <p:cxnSp>
              <p:nvCxnSpPr>
                <p:cNvPr id="17" name="AutoShape 129">
                  <a:extLst>
                    <a:ext uri="{FF2B5EF4-FFF2-40B4-BE49-F238E27FC236}">
                      <a16:creationId xmlns:a16="http://schemas.microsoft.com/office/drawing/2014/main" id="{A99310A6-DC52-7F21-9088-835B3711B44A}"/>
                    </a:ext>
                  </a:extLst>
                </p:cNvPr>
                <p:cNvCxnSpPr>
                  <a:cxnSpLocks noChangeShapeType="1"/>
                  <a:stCxn id="25" idx="6"/>
                  <a:endCxn id="21" idx="2"/>
                </p:cNvCxnSpPr>
                <p:nvPr/>
              </p:nvCxnSpPr>
              <p:spPr bwMode="auto">
                <a:xfrm>
                  <a:off x="2624" y="3670"/>
                  <a:ext cx="688" cy="0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grpSp>
              <p:nvGrpSpPr>
                <p:cNvPr id="18" name="Group 152">
                  <a:extLst>
                    <a:ext uri="{FF2B5EF4-FFF2-40B4-BE49-F238E27FC236}">
                      <a16:creationId xmlns:a16="http://schemas.microsoft.com/office/drawing/2014/main" id="{657B45CC-7218-5400-A672-7E36D91968F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312" y="3502"/>
                  <a:ext cx="336" cy="336"/>
                  <a:chOff x="3312" y="3502"/>
                  <a:chExt cx="336" cy="336"/>
                </a:xfrm>
              </p:grpSpPr>
              <p:sp>
                <p:nvSpPr>
                  <p:cNvPr id="20" name="Text Box 120">
                    <a:extLst>
                      <a:ext uri="{FF2B5EF4-FFF2-40B4-BE49-F238E27FC236}">
                        <a16:creationId xmlns:a16="http://schemas.microsoft.com/office/drawing/2014/main" id="{02EC33DB-8CB1-3B92-E4C8-D8F06F1D564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69" y="3526"/>
                    <a:ext cx="221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en-US">
                        <a:latin typeface="Tahoma" panose="020B0604030504040204" pitchFamily="34" charset="0"/>
                      </a:rPr>
                      <a:t>2</a:t>
                    </a:r>
                  </a:p>
                </p:txBody>
              </p:sp>
              <p:sp>
                <p:nvSpPr>
                  <p:cNvPr id="21" name="Oval 139">
                    <a:extLst>
                      <a:ext uri="{FF2B5EF4-FFF2-40B4-BE49-F238E27FC236}">
                        <a16:creationId xmlns:a16="http://schemas.microsoft.com/office/drawing/2014/main" id="{8E6A02CD-3BB4-83B1-A2D4-5209CE8A3A5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12" y="3502"/>
                    <a:ext cx="336" cy="336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9" name="Text Box 141">
                  <a:extLst>
                    <a:ext uri="{FF2B5EF4-FFF2-40B4-BE49-F238E27FC236}">
                      <a16:creationId xmlns:a16="http://schemas.microsoft.com/office/drawing/2014/main" id="{29D21380-9266-5E35-FCCB-52AC12556E7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896" y="3403"/>
                  <a:ext cx="160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>
                      <a:solidFill>
                        <a:srgbClr val="0000FF"/>
                      </a:solidFill>
                      <a:latin typeface="Tahoma" panose="020B0604030504040204" pitchFamily="34" charset="0"/>
                    </a:rPr>
                    <a:t>i</a:t>
                  </a:r>
                </a:p>
              </p:txBody>
            </p:sp>
          </p:grpSp>
        </p:grpSp>
        <p:sp>
          <p:nvSpPr>
            <p:cNvPr id="72" name="Rectangle 148">
              <a:extLst>
                <a:ext uri="{FF2B5EF4-FFF2-40B4-BE49-F238E27FC236}">
                  <a16:creationId xmlns:a16="http://schemas.microsoft.com/office/drawing/2014/main" id="{8D549CF1-6114-C7BA-2BA6-90F1DE9967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0954" y="1662277"/>
              <a:ext cx="351378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b="1" dirty="0"/>
                <a:t>IF</a:t>
              </a:r>
            </a:p>
          </p:txBody>
        </p:sp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1674A4D4-79F9-A923-E61D-D6AF6EC50FF0}"/>
              </a:ext>
            </a:extLst>
          </p:cNvPr>
          <p:cNvGrpSpPr/>
          <p:nvPr/>
        </p:nvGrpSpPr>
        <p:grpSpPr>
          <a:xfrm>
            <a:off x="2146300" y="4143375"/>
            <a:ext cx="5254625" cy="2457450"/>
            <a:chOff x="2603500" y="4400550"/>
            <a:chExt cx="5254625" cy="2457450"/>
          </a:xfrm>
        </p:grpSpPr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A8C8D240-0EFB-ED13-3E43-47F31EAC462B}"/>
                </a:ext>
              </a:extLst>
            </p:cNvPr>
            <p:cNvSpPr/>
            <p:nvPr/>
          </p:nvSpPr>
          <p:spPr>
            <a:xfrm>
              <a:off x="2603500" y="4400550"/>
              <a:ext cx="5254625" cy="2457450"/>
            </a:xfrm>
            <a:custGeom>
              <a:avLst/>
              <a:gdLst>
                <a:gd name="connsiteX0" fmla="*/ 0 w 5254625"/>
                <a:gd name="connsiteY0" fmla="*/ 0 h 2457450"/>
                <a:gd name="connsiteX1" fmla="*/ 583847 w 5254625"/>
                <a:gd name="connsiteY1" fmla="*/ 0 h 2457450"/>
                <a:gd name="connsiteX2" fmla="*/ 1167694 w 5254625"/>
                <a:gd name="connsiteY2" fmla="*/ 0 h 2457450"/>
                <a:gd name="connsiteX3" fmla="*/ 1856634 w 5254625"/>
                <a:gd name="connsiteY3" fmla="*/ 0 h 2457450"/>
                <a:gd name="connsiteX4" fmla="*/ 2335389 w 5254625"/>
                <a:gd name="connsiteY4" fmla="*/ 0 h 2457450"/>
                <a:gd name="connsiteX5" fmla="*/ 2761597 w 5254625"/>
                <a:gd name="connsiteY5" fmla="*/ 0 h 2457450"/>
                <a:gd name="connsiteX6" fmla="*/ 3345445 w 5254625"/>
                <a:gd name="connsiteY6" fmla="*/ 0 h 2457450"/>
                <a:gd name="connsiteX7" fmla="*/ 4034384 w 5254625"/>
                <a:gd name="connsiteY7" fmla="*/ 0 h 2457450"/>
                <a:gd name="connsiteX8" fmla="*/ 4723324 w 5254625"/>
                <a:gd name="connsiteY8" fmla="*/ 0 h 2457450"/>
                <a:gd name="connsiteX9" fmla="*/ 5254625 w 5254625"/>
                <a:gd name="connsiteY9" fmla="*/ 0 h 2457450"/>
                <a:gd name="connsiteX10" fmla="*/ 5254625 w 5254625"/>
                <a:gd name="connsiteY10" fmla="*/ 540639 h 2457450"/>
                <a:gd name="connsiteX11" fmla="*/ 5254625 w 5254625"/>
                <a:gd name="connsiteY11" fmla="*/ 1056704 h 2457450"/>
                <a:gd name="connsiteX12" fmla="*/ 5254625 w 5254625"/>
                <a:gd name="connsiteY12" fmla="*/ 1548194 h 2457450"/>
                <a:gd name="connsiteX13" fmla="*/ 5254625 w 5254625"/>
                <a:gd name="connsiteY13" fmla="*/ 2457450 h 2457450"/>
                <a:gd name="connsiteX14" fmla="*/ 4565685 w 5254625"/>
                <a:gd name="connsiteY14" fmla="*/ 2457450 h 2457450"/>
                <a:gd name="connsiteX15" fmla="*/ 4034384 w 5254625"/>
                <a:gd name="connsiteY15" fmla="*/ 2457450 h 2457450"/>
                <a:gd name="connsiteX16" fmla="*/ 3397991 w 5254625"/>
                <a:gd name="connsiteY16" fmla="*/ 2457450 h 2457450"/>
                <a:gd name="connsiteX17" fmla="*/ 2814144 w 5254625"/>
                <a:gd name="connsiteY17" fmla="*/ 2457450 h 2457450"/>
                <a:gd name="connsiteX18" fmla="*/ 2230296 w 5254625"/>
                <a:gd name="connsiteY18" fmla="*/ 2457450 h 2457450"/>
                <a:gd name="connsiteX19" fmla="*/ 1751542 w 5254625"/>
                <a:gd name="connsiteY19" fmla="*/ 2457450 h 2457450"/>
                <a:gd name="connsiteX20" fmla="*/ 1115148 w 5254625"/>
                <a:gd name="connsiteY20" fmla="*/ 2457450 h 2457450"/>
                <a:gd name="connsiteX21" fmla="*/ 583847 w 5254625"/>
                <a:gd name="connsiteY21" fmla="*/ 2457450 h 2457450"/>
                <a:gd name="connsiteX22" fmla="*/ 0 w 5254625"/>
                <a:gd name="connsiteY22" fmla="*/ 2457450 h 2457450"/>
                <a:gd name="connsiteX23" fmla="*/ 0 w 5254625"/>
                <a:gd name="connsiteY23" fmla="*/ 2015109 h 2457450"/>
                <a:gd name="connsiteX24" fmla="*/ 0 w 5254625"/>
                <a:gd name="connsiteY24" fmla="*/ 1499045 h 2457450"/>
                <a:gd name="connsiteX25" fmla="*/ 0 w 5254625"/>
                <a:gd name="connsiteY25" fmla="*/ 1032129 h 2457450"/>
                <a:gd name="connsiteX26" fmla="*/ 0 w 5254625"/>
                <a:gd name="connsiteY26" fmla="*/ 565214 h 2457450"/>
                <a:gd name="connsiteX27" fmla="*/ 0 w 5254625"/>
                <a:gd name="connsiteY27" fmla="*/ 0 h 2457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54625" h="2457450" fill="none" extrusionOk="0">
                  <a:moveTo>
                    <a:pt x="0" y="0"/>
                  </a:moveTo>
                  <a:cubicBezTo>
                    <a:pt x="130568" y="-25229"/>
                    <a:pt x="331843" y="53583"/>
                    <a:pt x="583847" y="0"/>
                  </a:cubicBezTo>
                  <a:cubicBezTo>
                    <a:pt x="835851" y="-53583"/>
                    <a:pt x="1027059" y="9989"/>
                    <a:pt x="1167694" y="0"/>
                  </a:cubicBezTo>
                  <a:cubicBezTo>
                    <a:pt x="1308329" y="-9989"/>
                    <a:pt x="1669513" y="60386"/>
                    <a:pt x="1856634" y="0"/>
                  </a:cubicBezTo>
                  <a:cubicBezTo>
                    <a:pt x="2043755" y="-60386"/>
                    <a:pt x="2223471" y="18649"/>
                    <a:pt x="2335389" y="0"/>
                  </a:cubicBezTo>
                  <a:cubicBezTo>
                    <a:pt x="2447308" y="-18649"/>
                    <a:pt x="2616088" y="49226"/>
                    <a:pt x="2761597" y="0"/>
                  </a:cubicBezTo>
                  <a:cubicBezTo>
                    <a:pt x="2907106" y="-49226"/>
                    <a:pt x="3121720" y="42758"/>
                    <a:pt x="3345445" y="0"/>
                  </a:cubicBezTo>
                  <a:cubicBezTo>
                    <a:pt x="3569170" y="-42758"/>
                    <a:pt x="3696463" y="44999"/>
                    <a:pt x="4034384" y="0"/>
                  </a:cubicBezTo>
                  <a:cubicBezTo>
                    <a:pt x="4372305" y="-44999"/>
                    <a:pt x="4410919" y="76874"/>
                    <a:pt x="4723324" y="0"/>
                  </a:cubicBezTo>
                  <a:cubicBezTo>
                    <a:pt x="5035729" y="-76874"/>
                    <a:pt x="5026519" y="45561"/>
                    <a:pt x="5254625" y="0"/>
                  </a:cubicBezTo>
                  <a:cubicBezTo>
                    <a:pt x="5291721" y="186472"/>
                    <a:pt x="5235187" y="270418"/>
                    <a:pt x="5254625" y="540639"/>
                  </a:cubicBezTo>
                  <a:cubicBezTo>
                    <a:pt x="5274063" y="810860"/>
                    <a:pt x="5238598" y="889558"/>
                    <a:pt x="5254625" y="1056704"/>
                  </a:cubicBezTo>
                  <a:cubicBezTo>
                    <a:pt x="5270652" y="1223850"/>
                    <a:pt x="5205205" y="1358680"/>
                    <a:pt x="5254625" y="1548194"/>
                  </a:cubicBezTo>
                  <a:cubicBezTo>
                    <a:pt x="5304045" y="1737708"/>
                    <a:pt x="5250898" y="2218388"/>
                    <a:pt x="5254625" y="2457450"/>
                  </a:cubicBezTo>
                  <a:cubicBezTo>
                    <a:pt x="5115585" y="2512608"/>
                    <a:pt x="4761810" y="2399966"/>
                    <a:pt x="4565685" y="2457450"/>
                  </a:cubicBezTo>
                  <a:cubicBezTo>
                    <a:pt x="4369560" y="2514934"/>
                    <a:pt x="4238686" y="2394267"/>
                    <a:pt x="4034384" y="2457450"/>
                  </a:cubicBezTo>
                  <a:cubicBezTo>
                    <a:pt x="3830082" y="2520633"/>
                    <a:pt x="3685878" y="2393110"/>
                    <a:pt x="3397991" y="2457450"/>
                  </a:cubicBezTo>
                  <a:cubicBezTo>
                    <a:pt x="3110104" y="2521790"/>
                    <a:pt x="3005088" y="2447103"/>
                    <a:pt x="2814144" y="2457450"/>
                  </a:cubicBezTo>
                  <a:cubicBezTo>
                    <a:pt x="2623200" y="2467797"/>
                    <a:pt x="2484522" y="2401598"/>
                    <a:pt x="2230296" y="2457450"/>
                  </a:cubicBezTo>
                  <a:cubicBezTo>
                    <a:pt x="1976070" y="2513302"/>
                    <a:pt x="1919486" y="2454295"/>
                    <a:pt x="1751542" y="2457450"/>
                  </a:cubicBezTo>
                  <a:cubicBezTo>
                    <a:pt x="1583598" y="2460605"/>
                    <a:pt x="1330418" y="2449736"/>
                    <a:pt x="1115148" y="2457450"/>
                  </a:cubicBezTo>
                  <a:cubicBezTo>
                    <a:pt x="899878" y="2465164"/>
                    <a:pt x="800314" y="2401806"/>
                    <a:pt x="583847" y="2457450"/>
                  </a:cubicBezTo>
                  <a:cubicBezTo>
                    <a:pt x="367380" y="2513094"/>
                    <a:pt x="260485" y="2426955"/>
                    <a:pt x="0" y="2457450"/>
                  </a:cubicBezTo>
                  <a:cubicBezTo>
                    <a:pt x="-39567" y="2304053"/>
                    <a:pt x="10926" y="2167509"/>
                    <a:pt x="0" y="2015109"/>
                  </a:cubicBezTo>
                  <a:cubicBezTo>
                    <a:pt x="-10926" y="1862709"/>
                    <a:pt x="12702" y="1661795"/>
                    <a:pt x="0" y="1499045"/>
                  </a:cubicBezTo>
                  <a:cubicBezTo>
                    <a:pt x="-12702" y="1336295"/>
                    <a:pt x="20922" y="1143824"/>
                    <a:pt x="0" y="1032129"/>
                  </a:cubicBezTo>
                  <a:cubicBezTo>
                    <a:pt x="-20922" y="920434"/>
                    <a:pt x="36194" y="680539"/>
                    <a:pt x="0" y="565214"/>
                  </a:cubicBezTo>
                  <a:cubicBezTo>
                    <a:pt x="-36194" y="449890"/>
                    <a:pt x="51668" y="245915"/>
                    <a:pt x="0" y="0"/>
                  </a:cubicBezTo>
                  <a:close/>
                </a:path>
                <a:path w="5254625" h="2457450" stroke="0" extrusionOk="0">
                  <a:moveTo>
                    <a:pt x="0" y="0"/>
                  </a:moveTo>
                  <a:cubicBezTo>
                    <a:pt x="156120" y="-22860"/>
                    <a:pt x="437781" y="68913"/>
                    <a:pt x="636393" y="0"/>
                  </a:cubicBezTo>
                  <a:cubicBezTo>
                    <a:pt x="835005" y="-68913"/>
                    <a:pt x="995803" y="62762"/>
                    <a:pt x="1167694" y="0"/>
                  </a:cubicBezTo>
                  <a:cubicBezTo>
                    <a:pt x="1339585" y="-62762"/>
                    <a:pt x="1412283" y="5496"/>
                    <a:pt x="1646449" y="0"/>
                  </a:cubicBezTo>
                  <a:cubicBezTo>
                    <a:pt x="1880616" y="-5496"/>
                    <a:pt x="1966225" y="45747"/>
                    <a:pt x="2125204" y="0"/>
                  </a:cubicBezTo>
                  <a:cubicBezTo>
                    <a:pt x="2284183" y="-45747"/>
                    <a:pt x="2504685" y="4859"/>
                    <a:pt x="2603959" y="0"/>
                  </a:cubicBezTo>
                  <a:cubicBezTo>
                    <a:pt x="2703234" y="-4859"/>
                    <a:pt x="2897726" y="43758"/>
                    <a:pt x="3030167" y="0"/>
                  </a:cubicBezTo>
                  <a:cubicBezTo>
                    <a:pt x="3162608" y="-43758"/>
                    <a:pt x="3334595" y="7198"/>
                    <a:pt x="3561468" y="0"/>
                  </a:cubicBezTo>
                  <a:cubicBezTo>
                    <a:pt x="3788341" y="-7198"/>
                    <a:pt x="3951179" y="16320"/>
                    <a:pt x="4197862" y="0"/>
                  </a:cubicBezTo>
                  <a:cubicBezTo>
                    <a:pt x="4444545" y="-16320"/>
                    <a:pt x="4520562" y="45261"/>
                    <a:pt x="4676616" y="0"/>
                  </a:cubicBezTo>
                  <a:cubicBezTo>
                    <a:pt x="4832670" y="-45261"/>
                    <a:pt x="4972147" y="69115"/>
                    <a:pt x="5254625" y="0"/>
                  </a:cubicBezTo>
                  <a:cubicBezTo>
                    <a:pt x="5277616" y="141840"/>
                    <a:pt x="5198820" y="343657"/>
                    <a:pt x="5254625" y="491490"/>
                  </a:cubicBezTo>
                  <a:cubicBezTo>
                    <a:pt x="5310430" y="639323"/>
                    <a:pt x="5243753" y="785364"/>
                    <a:pt x="5254625" y="909257"/>
                  </a:cubicBezTo>
                  <a:cubicBezTo>
                    <a:pt x="5265497" y="1033150"/>
                    <a:pt x="5245287" y="1270785"/>
                    <a:pt x="5254625" y="1400747"/>
                  </a:cubicBezTo>
                  <a:cubicBezTo>
                    <a:pt x="5263963" y="1530709"/>
                    <a:pt x="5243964" y="1674865"/>
                    <a:pt x="5254625" y="1818513"/>
                  </a:cubicBezTo>
                  <a:cubicBezTo>
                    <a:pt x="5265286" y="1962161"/>
                    <a:pt x="5238827" y="2150451"/>
                    <a:pt x="5254625" y="2457450"/>
                  </a:cubicBezTo>
                  <a:cubicBezTo>
                    <a:pt x="5040276" y="2462429"/>
                    <a:pt x="5008143" y="2415150"/>
                    <a:pt x="4775870" y="2457450"/>
                  </a:cubicBezTo>
                  <a:cubicBezTo>
                    <a:pt x="4543598" y="2499750"/>
                    <a:pt x="4478526" y="2415630"/>
                    <a:pt x="4349662" y="2457450"/>
                  </a:cubicBezTo>
                  <a:cubicBezTo>
                    <a:pt x="4220798" y="2499270"/>
                    <a:pt x="3809891" y="2426097"/>
                    <a:pt x="3660722" y="2457450"/>
                  </a:cubicBezTo>
                  <a:cubicBezTo>
                    <a:pt x="3511553" y="2488803"/>
                    <a:pt x="3360530" y="2406864"/>
                    <a:pt x="3181967" y="2457450"/>
                  </a:cubicBezTo>
                  <a:cubicBezTo>
                    <a:pt x="3003404" y="2508036"/>
                    <a:pt x="2829390" y="2421720"/>
                    <a:pt x="2703213" y="2457450"/>
                  </a:cubicBezTo>
                  <a:cubicBezTo>
                    <a:pt x="2577036" y="2493180"/>
                    <a:pt x="2293540" y="2410192"/>
                    <a:pt x="2119365" y="2457450"/>
                  </a:cubicBezTo>
                  <a:cubicBezTo>
                    <a:pt x="1945190" y="2504708"/>
                    <a:pt x="1843028" y="2434245"/>
                    <a:pt x="1640611" y="2457450"/>
                  </a:cubicBezTo>
                  <a:cubicBezTo>
                    <a:pt x="1438194" y="2480655"/>
                    <a:pt x="1322269" y="2413322"/>
                    <a:pt x="1161856" y="2457450"/>
                  </a:cubicBezTo>
                  <a:cubicBezTo>
                    <a:pt x="1001444" y="2501578"/>
                    <a:pt x="404652" y="2443845"/>
                    <a:pt x="0" y="2457450"/>
                  </a:cubicBezTo>
                  <a:cubicBezTo>
                    <a:pt x="-23399" y="2331319"/>
                    <a:pt x="11087" y="2234156"/>
                    <a:pt x="0" y="2039684"/>
                  </a:cubicBezTo>
                  <a:cubicBezTo>
                    <a:pt x="-11087" y="1845212"/>
                    <a:pt x="8850" y="1714674"/>
                    <a:pt x="0" y="1621917"/>
                  </a:cubicBezTo>
                  <a:cubicBezTo>
                    <a:pt x="-8850" y="1529160"/>
                    <a:pt x="35171" y="1313370"/>
                    <a:pt x="0" y="1105853"/>
                  </a:cubicBezTo>
                  <a:cubicBezTo>
                    <a:pt x="-35171" y="898336"/>
                    <a:pt x="1094" y="785445"/>
                    <a:pt x="0" y="688086"/>
                  </a:cubicBezTo>
                  <a:cubicBezTo>
                    <a:pt x="-1094" y="590727"/>
                    <a:pt x="37079" y="33685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accent6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95404563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84515441-5EFE-B1BA-1192-7F603301ECDE}"/>
                </a:ext>
              </a:extLst>
            </p:cNvPr>
            <p:cNvGrpSpPr/>
            <p:nvPr/>
          </p:nvGrpSpPr>
          <p:grpSpPr>
            <a:xfrm>
              <a:off x="2625354" y="4434959"/>
              <a:ext cx="5148636" cy="2378591"/>
              <a:chOff x="3120654" y="3320534"/>
              <a:chExt cx="5148636" cy="2378591"/>
            </a:xfrm>
          </p:grpSpPr>
          <p:sp>
            <p:nvSpPr>
              <p:cNvPr id="76" name="Text Box 12">
                <a:extLst>
                  <a:ext uri="{FF2B5EF4-FFF2-40B4-BE49-F238E27FC236}">
                    <a16:creationId xmlns:a16="http://schemas.microsoft.com/office/drawing/2014/main" id="{AA2D2606-E7BE-3820-DD86-015F7B22D7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7350" y="3963988"/>
                <a:ext cx="350838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latin typeface="Tahoma" panose="020B0604030504040204" pitchFamily="34" charset="0"/>
                  </a:rPr>
                  <a:t>1</a:t>
                </a:r>
              </a:p>
            </p:txBody>
          </p:sp>
          <p:cxnSp>
            <p:nvCxnSpPr>
              <p:cNvPr id="77" name="AutoShape 13">
                <a:extLst>
                  <a:ext uri="{FF2B5EF4-FFF2-40B4-BE49-F238E27FC236}">
                    <a16:creationId xmlns:a16="http://schemas.microsoft.com/office/drawing/2014/main" id="{EAE94005-F5DF-3FBB-6EF7-971A69EAAC0A}"/>
                  </a:ext>
                </a:extLst>
              </p:cNvPr>
              <p:cNvCxnSpPr>
                <a:cxnSpLocks noChangeShapeType="1"/>
                <a:endCxn id="78" idx="2"/>
              </p:cNvCxnSpPr>
              <p:nvPr/>
            </p:nvCxnSpPr>
            <p:spPr bwMode="auto">
              <a:xfrm>
                <a:off x="3562350" y="4213225"/>
                <a:ext cx="552450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78" name="Oval 14">
                <a:extLst>
                  <a:ext uri="{FF2B5EF4-FFF2-40B4-BE49-F238E27FC236}">
                    <a16:creationId xmlns:a16="http://schemas.microsoft.com/office/drawing/2014/main" id="{B86377A5-7B7E-9FA7-A80E-DE7A11CA9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4800" y="3946525"/>
                <a:ext cx="533400" cy="5334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Text Box 15">
                <a:extLst>
                  <a:ext uri="{FF2B5EF4-FFF2-40B4-BE49-F238E27FC236}">
                    <a16:creationId xmlns:a16="http://schemas.microsoft.com/office/drawing/2014/main" id="{EE5EE8F7-82E1-1E4F-06D6-5FF7B6C0A5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21075" y="3967163"/>
                <a:ext cx="492443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1200" dirty="0">
                    <a:latin typeface="Tahoma" panose="020B0604030504040204" pitchFamily="34" charset="0"/>
                  </a:rPr>
                  <a:t>start</a:t>
                </a:r>
              </a:p>
            </p:txBody>
          </p:sp>
          <p:sp>
            <p:nvSpPr>
              <p:cNvPr id="80" name="Rectangle 16">
                <a:extLst>
                  <a:ext uri="{FF2B5EF4-FFF2-40B4-BE49-F238E27FC236}">
                    <a16:creationId xmlns:a16="http://schemas.microsoft.com/office/drawing/2014/main" id="{9C3B596B-2760-0F35-BC35-9D18BF5326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654" y="3320534"/>
                <a:ext cx="661142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b="1" dirty="0"/>
                  <a:t>REAL</a:t>
                </a:r>
              </a:p>
            </p:txBody>
          </p:sp>
          <p:grpSp>
            <p:nvGrpSpPr>
              <p:cNvPr id="81" name="Group 41">
                <a:extLst>
                  <a:ext uri="{FF2B5EF4-FFF2-40B4-BE49-F238E27FC236}">
                    <a16:creationId xmlns:a16="http://schemas.microsoft.com/office/drawing/2014/main" id="{BE9A7847-512C-9706-D72C-22B985D729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48200" y="3421062"/>
                <a:ext cx="1985963" cy="1058862"/>
                <a:chOff x="2928" y="2155"/>
                <a:chExt cx="1251" cy="667"/>
              </a:xfrm>
            </p:grpSpPr>
            <p:sp>
              <p:nvSpPr>
                <p:cNvPr id="82" name="Text Box 5">
                  <a:extLst>
                    <a:ext uri="{FF2B5EF4-FFF2-40B4-BE49-F238E27FC236}">
                      <a16:creationId xmlns:a16="http://schemas.microsoft.com/office/drawing/2014/main" id="{0F4C8813-3139-96D6-CDAE-3051FB8CB1C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64" y="2403"/>
                  <a:ext cx="39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>
                      <a:solidFill>
                        <a:srgbClr val="0000FF"/>
                      </a:solidFill>
                      <a:latin typeface="Tahoma" panose="020B0604030504040204" pitchFamily="34" charset="0"/>
                    </a:rPr>
                    <a:t>0-9</a:t>
                  </a:r>
                </a:p>
              </p:txBody>
            </p:sp>
            <p:cxnSp>
              <p:nvCxnSpPr>
                <p:cNvPr id="83" name="AutoShape 11">
                  <a:extLst>
                    <a:ext uri="{FF2B5EF4-FFF2-40B4-BE49-F238E27FC236}">
                      <a16:creationId xmlns:a16="http://schemas.microsoft.com/office/drawing/2014/main" id="{497CA887-5128-DBF2-6B06-F9C2928DC456}"/>
                    </a:ext>
                  </a:extLst>
                </p:cNvPr>
                <p:cNvCxnSpPr>
                  <a:cxnSpLocks noChangeShapeType="1"/>
                  <a:stCxn id="78" idx="6"/>
                  <a:endCxn id="86" idx="2"/>
                </p:cNvCxnSpPr>
                <p:nvPr/>
              </p:nvCxnSpPr>
              <p:spPr bwMode="auto">
                <a:xfrm>
                  <a:off x="2928" y="2654"/>
                  <a:ext cx="624" cy="0"/>
                </a:xfrm>
                <a:prstGeom prst="straightConnector1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84" name="AutoShape 19">
                  <a:extLst>
                    <a:ext uri="{FF2B5EF4-FFF2-40B4-BE49-F238E27FC236}">
                      <a16:creationId xmlns:a16="http://schemas.microsoft.com/office/drawing/2014/main" id="{4242E87D-C8E9-40F5-CBC9-EA41C822E397}"/>
                    </a:ext>
                  </a:extLst>
                </p:cNvPr>
                <p:cNvCxnSpPr>
                  <a:cxnSpLocks noChangeShapeType="1"/>
                  <a:stCxn id="86" idx="1"/>
                  <a:endCxn id="86" idx="7"/>
                </p:cNvCxnSpPr>
                <p:nvPr/>
              </p:nvCxnSpPr>
              <p:spPr bwMode="auto">
                <a:xfrm rot="5400000" flipV="1">
                  <a:off x="3719" y="2417"/>
                  <a:ext cx="1" cy="238"/>
                </a:xfrm>
                <a:prstGeom prst="curvedConnector3">
                  <a:avLst>
                    <a:gd name="adj1" fmla="val -33700005"/>
                  </a:avLst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85" name="Text Box 20">
                  <a:extLst>
                    <a:ext uri="{FF2B5EF4-FFF2-40B4-BE49-F238E27FC236}">
                      <a16:creationId xmlns:a16="http://schemas.microsoft.com/office/drawing/2014/main" id="{38AC0C28-6FB4-FB6E-1018-58AEA957E32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84" y="2155"/>
                  <a:ext cx="39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dirty="0">
                      <a:solidFill>
                        <a:srgbClr val="0000FF"/>
                      </a:solidFill>
                      <a:latin typeface="Tahoma" panose="020B0604030504040204" pitchFamily="34" charset="0"/>
                    </a:rPr>
                    <a:t>0-9</a:t>
                  </a:r>
                </a:p>
              </p:txBody>
            </p:sp>
            <p:sp>
              <p:nvSpPr>
                <p:cNvPr id="86" name="Oval 21">
                  <a:extLst>
                    <a:ext uri="{FF2B5EF4-FFF2-40B4-BE49-F238E27FC236}">
                      <a16:creationId xmlns:a16="http://schemas.microsoft.com/office/drawing/2014/main" id="{9DDB045D-F8DB-D5EE-6664-21B2472CBF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2486"/>
                  <a:ext cx="336" cy="33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7" name="Text Box 24">
                  <a:extLst>
                    <a:ext uri="{FF2B5EF4-FFF2-40B4-BE49-F238E27FC236}">
                      <a16:creationId xmlns:a16="http://schemas.microsoft.com/office/drawing/2014/main" id="{52B92FE4-8707-F6E7-282A-7ED9B397949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96" y="2513"/>
                  <a:ext cx="221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>
                      <a:latin typeface="Tahoma" panose="020B0604030504040204" pitchFamily="34" charset="0"/>
                    </a:rPr>
                    <a:t>2</a:t>
                  </a:r>
                </a:p>
              </p:txBody>
            </p:sp>
          </p:grpSp>
          <p:grpSp>
            <p:nvGrpSpPr>
              <p:cNvPr id="88" name="Group 44">
                <a:extLst>
                  <a:ext uri="{FF2B5EF4-FFF2-40B4-BE49-F238E27FC236}">
                    <a16:creationId xmlns:a16="http://schemas.microsoft.com/office/drawing/2014/main" id="{0DC61735-20FB-29FC-9CC2-4A5138401B8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172200" y="3776663"/>
                <a:ext cx="1600200" cy="703262"/>
                <a:chOff x="3888" y="2379"/>
                <a:chExt cx="1008" cy="443"/>
              </a:xfrm>
            </p:grpSpPr>
            <p:sp>
              <p:nvSpPr>
                <p:cNvPr id="89" name="Oval 8">
                  <a:extLst>
                    <a:ext uri="{FF2B5EF4-FFF2-40B4-BE49-F238E27FC236}">
                      <a16:creationId xmlns:a16="http://schemas.microsoft.com/office/drawing/2014/main" id="{5CEC54E8-70A9-B47E-4085-A327D13680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60" y="2486"/>
                  <a:ext cx="336" cy="33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0" name="Oval 9">
                  <a:extLst>
                    <a:ext uri="{FF2B5EF4-FFF2-40B4-BE49-F238E27FC236}">
                      <a16:creationId xmlns:a16="http://schemas.microsoft.com/office/drawing/2014/main" id="{5E9D7459-52DB-23BF-B0AA-A45E981BD5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84" y="2510"/>
                  <a:ext cx="288" cy="28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Text Box 10">
                  <a:extLst>
                    <a:ext uri="{FF2B5EF4-FFF2-40B4-BE49-F238E27FC236}">
                      <a16:creationId xmlns:a16="http://schemas.microsoft.com/office/drawing/2014/main" id="{52F80AD4-85F6-D0AE-EBAF-4BA0E19D7C7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603" y="2513"/>
                  <a:ext cx="221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>
                      <a:latin typeface="Tahoma" panose="020B0604030504040204" pitchFamily="34" charset="0"/>
                    </a:rPr>
                    <a:t>3</a:t>
                  </a:r>
                </a:p>
              </p:txBody>
            </p:sp>
            <p:cxnSp>
              <p:nvCxnSpPr>
                <p:cNvPr id="92" name="AutoShape 22">
                  <a:extLst>
                    <a:ext uri="{FF2B5EF4-FFF2-40B4-BE49-F238E27FC236}">
                      <a16:creationId xmlns:a16="http://schemas.microsoft.com/office/drawing/2014/main" id="{2F5C7057-E976-55CA-D3F6-FCD88810630E}"/>
                    </a:ext>
                  </a:extLst>
                </p:cNvPr>
                <p:cNvCxnSpPr>
                  <a:cxnSpLocks noChangeShapeType="1"/>
                  <a:stCxn id="86" idx="6"/>
                  <a:endCxn id="89" idx="2"/>
                </p:cNvCxnSpPr>
                <p:nvPr/>
              </p:nvCxnSpPr>
              <p:spPr bwMode="auto">
                <a:xfrm>
                  <a:off x="3888" y="2654"/>
                  <a:ext cx="672" cy="0"/>
                </a:xfrm>
                <a:prstGeom prst="straightConnector1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93" name="Text Box 23">
                  <a:extLst>
                    <a:ext uri="{FF2B5EF4-FFF2-40B4-BE49-F238E27FC236}">
                      <a16:creationId xmlns:a16="http://schemas.microsoft.com/office/drawing/2014/main" id="{CC4D438A-F884-1DD2-30D0-F620F0A29AA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60" y="2379"/>
                  <a:ext cx="17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>
                      <a:solidFill>
                        <a:srgbClr val="0000FF"/>
                      </a:solidFill>
                      <a:latin typeface="Tahoma" panose="020B0604030504040204" pitchFamily="34" charset="0"/>
                    </a:rPr>
                    <a:t>.</a:t>
                  </a:r>
                </a:p>
              </p:txBody>
            </p:sp>
          </p:grpSp>
          <p:grpSp>
            <p:nvGrpSpPr>
              <p:cNvPr id="94" name="Group 45">
                <a:extLst>
                  <a:ext uri="{FF2B5EF4-FFF2-40B4-BE49-F238E27FC236}">
                    <a16:creationId xmlns:a16="http://schemas.microsoft.com/office/drawing/2014/main" id="{C156129B-BC1F-12F9-5F21-33B1F87B03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316789" y="3421062"/>
                <a:ext cx="952501" cy="604837"/>
                <a:chOff x="4609" y="2155"/>
                <a:chExt cx="600" cy="381"/>
              </a:xfrm>
            </p:grpSpPr>
            <p:cxnSp>
              <p:nvCxnSpPr>
                <p:cNvPr id="95" name="AutoShape 27">
                  <a:extLst>
                    <a:ext uri="{FF2B5EF4-FFF2-40B4-BE49-F238E27FC236}">
                      <a16:creationId xmlns:a16="http://schemas.microsoft.com/office/drawing/2014/main" id="{CDDCD115-91A5-EBBA-933B-97031F867D68}"/>
                    </a:ext>
                  </a:extLst>
                </p:cNvPr>
                <p:cNvCxnSpPr>
                  <a:cxnSpLocks noChangeShapeType="1"/>
                  <a:stCxn id="89" idx="1"/>
                  <a:endCxn id="89" idx="7"/>
                </p:cNvCxnSpPr>
                <p:nvPr/>
              </p:nvCxnSpPr>
              <p:spPr bwMode="auto">
                <a:xfrm rot="5400000" flipV="1">
                  <a:off x="4727" y="2417"/>
                  <a:ext cx="1" cy="238"/>
                </a:xfrm>
                <a:prstGeom prst="curvedConnector3">
                  <a:avLst>
                    <a:gd name="adj1" fmla="val -36100005"/>
                  </a:avLst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96" name="Text Box 28">
                  <a:extLst>
                    <a:ext uri="{FF2B5EF4-FFF2-40B4-BE49-F238E27FC236}">
                      <a16:creationId xmlns:a16="http://schemas.microsoft.com/office/drawing/2014/main" id="{002D14BF-FAEB-5011-58FC-E4EA557DE40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14" y="2155"/>
                  <a:ext cx="39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dirty="0">
                      <a:solidFill>
                        <a:srgbClr val="0000FF"/>
                      </a:solidFill>
                      <a:latin typeface="Tahoma" panose="020B0604030504040204" pitchFamily="34" charset="0"/>
                    </a:rPr>
                    <a:t>0-9</a:t>
                  </a:r>
                </a:p>
              </p:txBody>
            </p:sp>
          </p:grpSp>
          <p:grpSp>
            <p:nvGrpSpPr>
              <p:cNvPr id="97" name="Group 52">
                <a:extLst>
                  <a:ext uri="{FF2B5EF4-FFF2-40B4-BE49-F238E27FC236}">
                    <a16:creationId xmlns:a16="http://schemas.microsoft.com/office/drawing/2014/main" id="{6B03C18F-044A-2754-191A-DC000605199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76900" y="4932363"/>
                <a:ext cx="2354263" cy="766762"/>
                <a:chOff x="3576" y="3107"/>
                <a:chExt cx="1483" cy="483"/>
              </a:xfrm>
            </p:grpSpPr>
            <p:grpSp>
              <p:nvGrpSpPr>
                <p:cNvPr id="98" name="Group 48">
                  <a:extLst>
                    <a:ext uri="{FF2B5EF4-FFF2-40B4-BE49-F238E27FC236}">
                      <a16:creationId xmlns:a16="http://schemas.microsoft.com/office/drawing/2014/main" id="{C1D6BCDB-155C-5451-CE34-77ACD67AD5B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99" y="3259"/>
                  <a:ext cx="660" cy="288"/>
                  <a:chOff x="4399" y="3259"/>
                  <a:chExt cx="660" cy="288"/>
                </a:xfrm>
              </p:grpSpPr>
              <p:cxnSp>
                <p:nvCxnSpPr>
                  <p:cNvPr id="106" name="AutoShape 35">
                    <a:extLst>
                      <a:ext uri="{FF2B5EF4-FFF2-40B4-BE49-F238E27FC236}">
                        <a16:creationId xmlns:a16="http://schemas.microsoft.com/office/drawing/2014/main" id="{B63427CB-0159-4217-C5B1-11CC9CC87D9A}"/>
                      </a:ext>
                    </a:extLst>
                  </p:cNvPr>
                  <p:cNvCxnSpPr>
                    <a:cxnSpLocks noChangeShapeType="1"/>
                    <a:stCxn id="104" idx="7"/>
                    <a:endCxn id="104" idx="5"/>
                  </p:cNvCxnSpPr>
                  <p:nvPr/>
                </p:nvCxnSpPr>
                <p:spPr bwMode="auto">
                  <a:xfrm rot="5400000" flipV="1">
                    <a:off x="4281" y="3421"/>
                    <a:ext cx="238" cy="1"/>
                  </a:xfrm>
                  <a:prstGeom prst="curvedConnector5">
                    <a:avLst>
                      <a:gd name="adj1" fmla="val -30676"/>
                      <a:gd name="adj2" fmla="val 29399995"/>
                      <a:gd name="adj3" fmla="val 117644"/>
                    </a:avLst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107" name="Text Box 36">
                    <a:extLst>
                      <a:ext uri="{FF2B5EF4-FFF2-40B4-BE49-F238E27FC236}">
                        <a16:creationId xmlns:a16="http://schemas.microsoft.com/office/drawing/2014/main" id="{BD66A04C-6807-F656-F9D9-5D11620BCA0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664" y="3259"/>
                    <a:ext cx="395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en-US">
                        <a:solidFill>
                          <a:srgbClr val="0000FF"/>
                        </a:solidFill>
                        <a:latin typeface="Tahoma" panose="020B0604030504040204" pitchFamily="34" charset="0"/>
                      </a:rPr>
                      <a:t>0-9</a:t>
                    </a:r>
                  </a:p>
                </p:txBody>
              </p:sp>
            </p:grpSp>
            <p:grpSp>
              <p:nvGrpSpPr>
                <p:cNvPr id="99" name="Group 47">
                  <a:extLst>
                    <a:ext uri="{FF2B5EF4-FFF2-40B4-BE49-F238E27FC236}">
                      <a16:creationId xmlns:a16="http://schemas.microsoft.com/office/drawing/2014/main" id="{92659489-923A-061C-CCA7-2420D15AA62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76" y="3107"/>
                  <a:ext cx="872" cy="483"/>
                  <a:chOff x="3576" y="3107"/>
                  <a:chExt cx="872" cy="483"/>
                </a:xfrm>
              </p:grpSpPr>
              <p:grpSp>
                <p:nvGrpSpPr>
                  <p:cNvPr id="100" name="Group 30">
                    <a:extLst>
                      <a:ext uri="{FF2B5EF4-FFF2-40B4-BE49-F238E27FC236}">
                        <a16:creationId xmlns:a16="http://schemas.microsoft.com/office/drawing/2014/main" id="{35C717AA-BAD7-9D38-3FDF-150E7ACFBA2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112" y="3254"/>
                    <a:ext cx="336" cy="336"/>
                    <a:chOff x="2713" y="2112"/>
                    <a:chExt cx="336" cy="336"/>
                  </a:xfrm>
                </p:grpSpPr>
                <p:sp>
                  <p:nvSpPr>
                    <p:cNvPr id="104" name="Oval 31">
                      <a:extLst>
                        <a:ext uri="{FF2B5EF4-FFF2-40B4-BE49-F238E27FC236}">
                          <a16:creationId xmlns:a16="http://schemas.microsoft.com/office/drawing/2014/main" id="{B0FFEC1F-A608-7E6A-3694-71FD02D2DA7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13" y="2112"/>
                      <a:ext cx="336" cy="336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5" name="Oval 32">
                      <a:extLst>
                        <a:ext uri="{FF2B5EF4-FFF2-40B4-BE49-F238E27FC236}">
                          <a16:creationId xmlns:a16="http://schemas.microsoft.com/office/drawing/2014/main" id="{506A36A8-6AB6-29FB-35B1-09F96A9E0A7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37" y="2136"/>
                      <a:ext cx="288" cy="288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1" name="Text Box 34">
                    <a:extLst>
                      <a:ext uri="{FF2B5EF4-FFF2-40B4-BE49-F238E27FC236}">
                        <a16:creationId xmlns:a16="http://schemas.microsoft.com/office/drawing/2014/main" id="{3E53434B-644B-23CB-44F7-C48C3641EAA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80" y="3281"/>
                    <a:ext cx="221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en-US">
                        <a:latin typeface="Tahoma" panose="020B0604030504040204" pitchFamily="34" charset="0"/>
                      </a:rPr>
                      <a:t>5</a:t>
                    </a:r>
                  </a:p>
                </p:txBody>
              </p:sp>
              <p:cxnSp>
                <p:nvCxnSpPr>
                  <p:cNvPr id="102" name="AutoShape 38">
                    <a:extLst>
                      <a:ext uri="{FF2B5EF4-FFF2-40B4-BE49-F238E27FC236}">
                        <a16:creationId xmlns:a16="http://schemas.microsoft.com/office/drawing/2014/main" id="{994CC8EF-1AA8-00E3-D2D8-C279E7E3A6FA}"/>
                      </a:ext>
                    </a:extLst>
                  </p:cNvPr>
                  <p:cNvCxnSpPr>
                    <a:cxnSpLocks noChangeShapeType="1"/>
                    <a:stCxn id="109" idx="6"/>
                    <a:endCxn id="104" idx="2"/>
                  </p:cNvCxnSpPr>
                  <p:nvPr/>
                </p:nvCxnSpPr>
                <p:spPr bwMode="auto">
                  <a:xfrm>
                    <a:off x="3576" y="3318"/>
                    <a:ext cx="536" cy="104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103" name="Text Box 39">
                    <a:extLst>
                      <a:ext uri="{FF2B5EF4-FFF2-40B4-BE49-F238E27FC236}">
                        <a16:creationId xmlns:a16="http://schemas.microsoft.com/office/drawing/2014/main" id="{EB064D10-8848-CCD9-1752-8083FA953EE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672" y="3107"/>
                    <a:ext cx="395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en-US">
                        <a:solidFill>
                          <a:srgbClr val="0000FF"/>
                        </a:solidFill>
                        <a:latin typeface="Tahoma" panose="020B0604030504040204" pitchFamily="34" charset="0"/>
                      </a:rPr>
                      <a:t>0-9</a:t>
                    </a:r>
                  </a:p>
                </p:txBody>
              </p:sp>
            </p:grpSp>
          </p:grpSp>
          <p:grpSp>
            <p:nvGrpSpPr>
              <p:cNvPr id="108" name="Group 46">
                <a:extLst>
                  <a:ext uri="{FF2B5EF4-FFF2-40B4-BE49-F238E27FC236}">
                    <a16:creationId xmlns:a16="http://schemas.microsoft.com/office/drawing/2014/main" id="{37005667-2558-F6E0-652A-0335519700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70413" y="4335463"/>
                <a:ext cx="1106487" cy="1198562"/>
                <a:chOff x="2879" y="2731"/>
                <a:chExt cx="697" cy="755"/>
              </a:xfrm>
            </p:grpSpPr>
            <p:sp>
              <p:nvSpPr>
                <p:cNvPr id="109" name="Oval 29">
                  <a:extLst>
                    <a:ext uri="{FF2B5EF4-FFF2-40B4-BE49-F238E27FC236}">
                      <a16:creationId xmlns:a16="http://schemas.microsoft.com/office/drawing/2014/main" id="{15CD0F32-AACC-7305-CC07-BF042ED58E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40" y="3150"/>
                  <a:ext cx="336" cy="33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0" name="Text Box 33">
                  <a:extLst>
                    <a:ext uri="{FF2B5EF4-FFF2-40B4-BE49-F238E27FC236}">
                      <a16:creationId xmlns:a16="http://schemas.microsoft.com/office/drawing/2014/main" id="{A65B65D9-6E28-90C8-B560-6CD72D5CF86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00" y="3177"/>
                  <a:ext cx="221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>
                      <a:latin typeface="Tahoma" panose="020B0604030504040204" pitchFamily="34" charset="0"/>
                    </a:rPr>
                    <a:t>4</a:t>
                  </a:r>
                </a:p>
              </p:txBody>
            </p:sp>
            <p:cxnSp>
              <p:nvCxnSpPr>
                <p:cNvPr id="111" name="AutoShape 37">
                  <a:extLst>
                    <a:ext uri="{FF2B5EF4-FFF2-40B4-BE49-F238E27FC236}">
                      <a16:creationId xmlns:a16="http://schemas.microsoft.com/office/drawing/2014/main" id="{DCAA8DC7-7211-9E00-B9B0-69887EAECC64}"/>
                    </a:ext>
                  </a:extLst>
                </p:cNvPr>
                <p:cNvCxnSpPr>
                  <a:cxnSpLocks noChangeShapeType="1"/>
                  <a:stCxn id="78" idx="5"/>
                  <a:endCxn id="109" idx="1"/>
                </p:cNvCxnSpPr>
                <p:nvPr/>
              </p:nvCxnSpPr>
              <p:spPr bwMode="auto">
                <a:xfrm>
                  <a:off x="2879" y="2773"/>
                  <a:ext cx="410" cy="426"/>
                </a:xfrm>
                <a:prstGeom prst="straightConnector1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12" name="Text Box 40">
                  <a:extLst>
                    <a:ext uri="{FF2B5EF4-FFF2-40B4-BE49-F238E27FC236}">
                      <a16:creationId xmlns:a16="http://schemas.microsoft.com/office/drawing/2014/main" id="{62F9EF99-F34E-0DF4-4657-DC3BD8A1D81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40" y="2731"/>
                  <a:ext cx="17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>
                      <a:solidFill>
                        <a:srgbClr val="0000FF"/>
                      </a:solidFill>
                      <a:latin typeface="Tahoma" panose="020B0604030504040204" pitchFamily="34" charset="0"/>
                    </a:rPr>
                    <a:t>.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466228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73</a:t>
            </a: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3836A1B3-DFFA-896F-086A-A43A1B4D05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5190402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  <a:latin typeface="Palatino Linotype"/>
                <a:cs typeface="Palatino Linotype"/>
              </a:rPr>
              <a:t>一个稍微复杂点的例子</a:t>
            </a:r>
            <a:endParaRPr spc="-5" dirty="0">
              <a:solidFill>
                <a:schemeClr val="bg1"/>
              </a:solidFill>
              <a:latin typeface="Palatino Linotype"/>
              <a:cs typeface="Palatino Linotype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794AB3B4-6C10-AC1C-DBED-6D5F99B35236}"/>
              </a:ext>
            </a:extLst>
          </p:cNvPr>
          <p:cNvSpPr txBox="1"/>
          <p:nvPr/>
        </p:nvSpPr>
        <p:spPr>
          <a:xfrm>
            <a:off x="438568" y="814129"/>
            <a:ext cx="6691575" cy="533416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94666" indent="-457200">
              <a:lnSpc>
                <a:spcPts val="36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85775" algn="l"/>
                <a:tab pos="486409" algn="l"/>
              </a:tabLst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构造各模式的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NFA</a:t>
            </a:r>
            <a:endParaRPr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79762524-5B09-E1EA-7E6A-92B56C2C0CD3}"/>
              </a:ext>
            </a:extLst>
          </p:cNvPr>
          <p:cNvGrpSpPr/>
          <p:nvPr/>
        </p:nvGrpSpPr>
        <p:grpSpPr>
          <a:xfrm>
            <a:off x="1065213" y="1733550"/>
            <a:ext cx="6202362" cy="2705100"/>
            <a:chOff x="1751013" y="1514475"/>
            <a:chExt cx="6202362" cy="2705100"/>
          </a:xfrm>
        </p:grpSpPr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0DB27808-F6D5-E27D-05EF-213700D4793E}"/>
                </a:ext>
              </a:extLst>
            </p:cNvPr>
            <p:cNvSpPr/>
            <p:nvPr/>
          </p:nvSpPr>
          <p:spPr>
            <a:xfrm>
              <a:off x="1784350" y="1514475"/>
              <a:ext cx="6169025" cy="2705100"/>
            </a:xfrm>
            <a:custGeom>
              <a:avLst/>
              <a:gdLst>
                <a:gd name="connsiteX0" fmla="*/ 0 w 6169025"/>
                <a:gd name="connsiteY0" fmla="*/ 0 h 2705100"/>
                <a:gd name="connsiteX1" fmla="*/ 375750 w 6169025"/>
                <a:gd name="connsiteY1" fmla="*/ 0 h 2705100"/>
                <a:gd name="connsiteX2" fmla="*/ 1059951 w 6169025"/>
                <a:gd name="connsiteY2" fmla="*/ 0 h 2705100"/>
                <a:gd name="connsiteX3" fmla="*/ 1744152 w 6169025"/>
                <a:gd name="connsiteY3" fmla="*/ 0 h 2705100"/>
                <a:gd name="connsiteX4" fmla="*/ 2181592 w 6169025"/>
                <a:gd name="connsiteY4" fmla="*/ 0 h 2705100"/>
                <a:gd name="connsiteX5" fmla="*/ 2865793 w 6169025"/>
                <a:gd name="connsiteY5" fmla="*/ 0 h 2705100"/>
                <a:gd name="connsiteX6" fmla="*/ 3364923 w 6169025"/>
                <a:gd name="connsiteY6" fmla="*/ 0 h 2705100"/>
                <a:gd name="connsiteX7" fmla="*/ 3925743 w 6169025"/>
                <a:gd name="connsiteY7" fmla="*/ 0 h 2705100"/>
                <a:gd name="connsiteX8" fmla="*/ 4609944 w 6169025"/>
                <a:gd name="connsiteY8" fmla="*/ 0 h 2705100"/>
                <a:gd name="connsiteX9" fmla="*/ 5232455 w 6169025"/>
                <a:gd name="connsiteY9" fmla="*/ 0 h 2705100"/>
                <a:gd name="connsiteX10" fmla="*/ 5608205 w 6169025"/>
                <a:gd name="connsiteY10" fmla="*/ 0 h 2705100"/>
                <a:gd name="connsiteX11" fmla="*/ 6169025 w 6169025"/>
                <a:gd name="connsiteY11" fmla="*/ 0 h 2705100"/>
                <a:gd name="connsiteX12" fmla="*/ 6169025 w 6169025"/>
                <a:gd name="connsiteY12" fmla="*/ 568071 h 2705100"/>
                <a:gd name="connsiteX13" fmla="*/ 6169025 w 6169025"/>
                <a:gd name="connsiteY13" fmla="*/ 1163193 h 2705100"/>
                <a:gd name="connsiteX14" fmla="*/ 6169025 w 6169025"/>
                <a:gd name="connsiteY14" fmla="*/ 1758315 h 2705100"/>
                <a:gd name="connsiteX15" fmla="*/ 6169025 w 6169025"/>
                <a:gd name="connsiteY15" fmla="*/ 2705100 h 2705100"/>
                <a:gd name="connsiteX16" fmla="*/ 5793275 w 6169025"/>
                <a:gd name="connsiteY16" fmla="*/ 2705100 h 2705100"/>
                <a:gd name="connsiteX17" fmla="*/ 5170765 w 6169025"/>
                <a:gd name="connsiteY17" fmla="*/ 2705100 h 2705100"/>
                <a:gd name="connsiteX18" fmla="*/ 4733325 w 6169025"/>
                <a:gd name="connsiteY18" fmla="*/ 2705100 h 2705100"/>
                <a:gd name="connsiteX19" fmla="*/ 4357575 w 6169025"/>
                <a:gd name="connsiteY19" fmla="*/ 2705100 h 2705100"/>
                <a:gd name="connsiteX20" fmla="*/ 3673374 w 6169025"/>
                <a:gd name="connsiteY20" fmla="*/ 2705100 h 2705100"/>
                <a:gd name="connsiteX21" fmla="*/ 3050863 w 6169025"/>
                <a:gd name="connsiteY21" fmla="*/ 2705100 h 2705100"/>
                <a:gd name="connsiteX22" fmla="*/ 2428353 w 6169025"/>
                <a:gd name="connsiteY22" fmla="*/ 2705100 h 2705100"/>
                <a:gd name="connsiteX23" fmla="*/ 1805842 w 6169025"/>
                <a:gd name="connsiteY23" fmla="*/ 2705100 h 2705100"/>
                <a:gd name="connsiteX24" fmla="*/ 1245021 w 6169025"/>
                <a:gd name="connsiteY24" fmla="*/ 2705100 h 2705100"/>
                <a:gd name="connsiteX25" fmla="*/ 869272 w 6169025"/>
                <a:gd name="connsiteY25" fmla="*/ 2705100 h 2705100"/>
                <a:gd name="connsiteX26" fmla="*/ 0 w 6169025"/>
                <a:gd name="connsiteY26" fmla="*/ 2705100 h 2705100"/>
                <a:gd name="connsiteX27" fmla="*/ 0 w 6169025"/>
                <a:gd name="connsiteY27" fmla="*/ 2218182 h 2705100"/>
                <a:gd name="connsiteX28" fmla="*/ 0 w 6169025"/>
                <a:gd name="connsiteY28" fmla="*/ 1704213 h 2705100"/>
                <a:gd name="connsiteX29" fmla="*/ 0 w 6169025"/>
                <a:gd name="connsiteY29" fmla="*/ 1109091 h 2705100"/>
                <a:gd name="connsiteX30" fmla="*/ 0 w 6169025"/>
                <a:gd name="connsiteY30" fmla="*/ 649224 h 2705100"/>
                <a:gd name="connsiteX31" fmla="*/ 0 w 6169025"/>
                <a:gd name="connsiteY31" fmla="*/ 0 h 270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169025" h="2705100" fill="none" extrusionOk="0">
                  <a:moveTo>
                    <a:pt x="0" y="0"/>
                  </a:moveTo>
                  <a:cubicBezTo>
                    <a:pt x="130683" y="-1581"/>
                    <a:pt x="223865" y="23577"/>
                    <a:pt x="375750" y="0"/>
                  </a:cubicBezTo>
                  <a:cubicBezTo>
                    <a:pt x="527635" y="-23577"/>
                    <a:pt x="839722" y="81116"/>
                    <a:pt x="1059951" y="0"/>
                  </a:cubicBezTo>
                  <a:cubicBezTo>
                    <a:pt x="1280180" y="-81116"/>
                    <a:pt x="1426471" y="54179"/>
                    <a:pt x="1744152" y="0"/>
                  </a:cubicBezTo>
                  <a:cubicBezTo>
                    <a:pt x="2061833" y="-54179"/>
                    <a:pt x="2016592" y="7911"/>
                    <a:pt x="2181592" y="0"/>
                  </a:cubicBezTo>
                  <a:cubicBezTo>
                    <a:pt x="2346592" y="-7911"/>
                    <a:pt x="2527095" y="45677"/>
                    <a:pt x="2865793" y="0"/>
                  </a:cubicBezTo>
                  <a:cubicBezTo>
                    <a:pt x="3204491" y="-45677"/>
                    <a:pt x="3218364" y="10588"/>
                    <a:pt x="3364923" y="0"/>
                  </a:cubicBezTo>
                  <a:cubicBezTo>
                    <a:pt x="3511482" y="-10588"/>
                    <a:pt x="3738578" y="19559"/>
                    <a:pt x="3925743" y="0"/>
                  </a:cubicBezTo>
                  <a:cubicBezTo>
                    <a:pt x="4112908" y="-19559"/>
                    <a:pt x="4351855" y="43608"/>
                    <a:pt x="4609944" y="0"/>
                  </a:cubicBezTo>
                  <a:cubicBezTo>
                    <a:pt x="4868033" y="-43608"/>
                    <a:pt x="5077697" y="56547"/>
                    <a:pt x="5232455" y="0"/>
                  </a:cubicBezTo>
                  <a:cubicBezTo>
                    <a:pt x="5387213" y="-56547"/>
                    <a:pt x="5521586" y="28455"/>
                    <a:pt x="5608205" y="0"/>
                  </a:cubicBezTo>
                  <a:cubicBezTo>
                    <a:pt x="5694824" y="-28455"/>
                    <a:pt x="6051196" y="58673"/>
                    <a:pt x="6169025" y="0"/>
                  </a:cubicBezTo>
                  <a:cubicBezTo>
                    <a:pt x="6204325" y="188854"/>
                    <a:pt x="6101752" y="374792"/>
                    <a:pt x="6169025" y="568071"/>
                  </a:cubicBezTo>
                  <a:cubicBezTo>
                    <a:pt x="6236298" y="761350"/>
                    <a:pt x="6106359" y="915494"/>
                    <a:pt x="6169025" y="1163193"/>
                  </a:cubicBezTo>
                  <a:cubicBezTo>
                    <a:pt x="6231691" y="1410892"/>
                    <a:pt x="6124880" y="1507502"/>
                    <a:pt x="6169025" y="1758315"/>
                  </a:cubicBezTo>
                  <a:cubicBezTo>
                    <a:pt x="6213170" y="2009128"/>
                    <a:pt x="6069778" y="2342111"/>
                    <a:pt x="6169025" y="2705100"/>
                  </a:cubicBezTo>
                  <a:cubicBezTo>
                    <a:pt x="6075513" y="2715262"/>
                    <a:pt x="5876366" y="2667447"/>
                    <a:pt x="5793275" y="2705100"/>
                  </a:cubicBezTo>
                  <a:cubicBezTo>
                    <a:pt x="5710184" y="2742753"/>
                    <a:pt x="5319479" y="2656669"/>
                    <a:pt x="5170765" y="2705100"/>
                  </a:cubicBezTo>
                  <a:cubicBezTo>
                    <a:pt x="5022051" y="2753531"/>
                    <a:pt x="4935891" y="2685944"/>
                    <a:pt x="4733325" y="2705100"/>
                  </a:cubicBezTo>
                  <a:cubicBezTo>
                    <a:pt x="4530759" y="2724256"/>
                    <a:pt x="4467383" y="2697638"/>
                    <a:pt x="4357575" y="2705100"/>
                  </a:cubicBezTo>
                  <a:cubicBezTo>
                    <a:pt x="4247767" y="2712562"/>
                    <a:pt x="3897504" y="2633371"/>
                    <a:pt x="3673374" y="2705100"/>
                  </a:cubicBezTo>
                  <a:cubicBezTo>
                    <a:pt x="3449244" y="2776829"/>
                    <a:pt x="3261966" y="2683945"/>
                    <a:pt x="3050863" y="2705100"/>
                  </a:cubicBezTo>
                  <a:cubicBezTo>
                    <a:pt x="2839760" y="2726255"/>
                    <a:pt x="2690238" y="2641400"/>
                    <a:pt x="2428353" y="2705100"/>
                  </a:cubicBezTo>
                  <a:cubicBezTo>
                    <a:pt x="2166468" y="2768800"/>
                    <a:pt x="2078089" y="2662899"/>
                    <a:pt x="1805842" y="2705100"/>
                  </a:cubicBezTo>
                  <a:cubicBezTo>
                    <a:pt x="1533595" y="2747301"/>
                    <a:pt x="1517593" y="2639986"/>
                    <a:pt x="1245021" y="2705100"/>
                  </a:cubicBezTo>
                  <a:cubicBezTo>
                    <a:pt x="972449" y="2770214"/>
                    <a:pt x="982547" y="2662389"/>
                    <a:pt x="869272" y="2705100"/>
                  </a:cubicBezTo>
                  <a:cubicBezTo>
                    <a:pt x="755997" y="2747811"/>
                    <a:pt x="272573" y="2633328"/>
                    <a:pt x="0" y="2705100"/>
                  </a:cubicBezTo>
                  <a:cubicBezTo>
                    <a:pt x="-1165" y="2596278"/>
                    <a:pt x="28175" y="2445493"/>
                    <a:pt x="0" y="2218182"/>
                  </a:cubicBezTo>
                  <a:cubicBezTo>
                    <a:pt x="-28175" y="1990871"/>
                    <a:pt x="21296" y="1843955"/>
                    <a:pt x="0" y="1704213"/>
                  </a:cubicBezTo>
                  <a:cubicBezTo>
                    <a:pt x="-21296" y="1564471"/>
                    <a:pt x="64918" y="1240448"/>
                    <a:pt x="0" y="1109091"/>
                  </a:cubicBezTo>
                  <a:cubicBezTo>
                    <a:pt x="-64918" y="977734"/>
                    <a:pt x="38817" y="828299"/>
                    <a:pt x="0" y="649224"/>
                  </a:cubicBezTo>
                  <a:cubicBezTo>
                    <a:pt x="-38817" y="470149"/>
                    <a:pt x="55995" y="173846"/>
                    <a:pt x="0" y="0"/>
                  </a:cubicBezTo>
                  <a:close/>
                </a:path>
                <a:path w="6169025" h="2705100" stroke="0" extrusionOk="0">
                  <a:moveTo>
                    <a:pt x="0" y="0"/>
                  </a:moveTo>
                  <a:cubicBezTo>
                    <a:pt x="251190" y="-70920"/>
                    <a:pt x="404489" y="73601"/>
                    <a:pt x="622511" y="0"/>
                  </a:cubicBezTo>
                  <a:cubicBezTo>
                    <a:pt x="840533" y="-73601"/>
                    <a:pt x="971321" y="51111"/>
                    <a:pt x="1121641" y="0"/>
                  </a:cubicBezTo>
                  <a:cubicBezTo>
                    <a:pt x="1271961" y="-51111"/>
                    <a:pt x="1373563" y="39607"/>
                    <a:pt x="1559081" y="0"/>
                  </a:cubicBezTo>
                  <a:cubicBezTo>
                    <a:pt x="1744599" y="-39607"/>
                    <a:pt x="1801029" y="38150"/>
                    <a:pt x="1996521" y="0"/>
                  </a:cubicBezTo>
                  <a:cubicBezTo>
                    <a:pt x="2192013" y="-38150"/>
                    <a:pt x="2247720" y="5111"/>
                    <a:pt x="2433961" y="0"/>
                  </a:cubicBezTo>
                  <a:cubicBezTo>
                    <a:pt x="2620202" y="-5111"/>
                    <a:pt x="2724963" y="33943"/>
                    <a:pt x="2809710" y="0"/>
                  </a:cubicBezTo>
                  <a:cubicBezTo>
                    <a:pt x="2894457" y="-33943"/>
                    <a:pt x="3137722" y="23917"/>
                    <a:pt x="3308841" y="0"/>
                  </a:cubicBezTo>
                  <a:cubicBezTo>
                    <a:pt x="3479960" y="-23917"/>
                    <a:pt x="3747359" y="73593"/>
                    <a:pt x="3931351" y="0"/>
                  </a:cubicBezTo>
                  <a:cubicBezTo>
                    <a:pt x="4115343" y="-73593"/>
                    <a:pt x="4187823" y="41513"/>
                    <a:pt x="4368791" y="0"/>
                  </a:cubicBezTo>
                  <a:cubicBezTo>
                    <a:pt x="4549759" y="-41513"/>
                    <a:pt x="4796067" y="585"/>
                    <a:pt x="4991302" y="0"/>
                  </a:cubicBezTo>
                  <a:cubicBezTo>
                    <a:pt x="5186537" y="-585"/>
                    <a:pt x="5295555" y="40026"/>
                    <a:pt x="5552123" y="0"/>
                  </a:cubicBezTo>
                  <a:cubicBezTo>
                    <a:pt x="5808691" y="-40026"/>
                    <a:pt x="6029163" y="20648"/>
                    <a:pt x="6169025" y="0"/>
                  </a:cubicBezTo>
                  <a:cubicBezTo>
                    <a:pt x="6189405" y="135544"/>
                    <a:pt x="6112916" y="397482"/>
                    <a:pt x="6169025" y="513969"/>
                  </a:cubicBezTo>
                  <a:cubicBezTo>
                    <a:pt x="6225134" y="630456"/>
                    <a:pt x="6152321" y="871974"/>
                    <a:pt x="6169025" y="973836"/>
                  </a:cubicBezTo>
                  <a:cubicBezTo>
                    <a:pt x="6185729" y="1075698"/>
                    <a:pt x="6122229" y="1350741"/>
                    <a:pt x="6169025" y="1541907"/>
                  </a:cubicBezTo>
                  <a:cubicBezTo>
                    <a:pt x="6215821" y="1733073"/>
                    <a:pt x="6158119" y="1893918"/>
                    <a:pt x="6169025" y="2028825"/>
                  </a:cubicBezTo>
                  <a:cubicBezTo>
                    <a:pt x="6179931" y="2163732"/>
                    <a:pt x="6159938" y="2433631"/>
                    <a:pt x="6169025" y="2705100"/>
                  </a:cubicBezTo>
                  <a:cubicBezTo>
                    <a:pt x="6030123" y="2734271"/>
                    <a:pt x="5880615" y="2697627"/>
                    <a:pt x="5731585" y="2705100"/>
                  </a:cubicBezTo>
                  <a:cubicBezTo>
                    <a:pt x="5582555" y="2712573"/>
                    <a:pt x="5401405" y="2682289"/>
                    <a:pt x="5294145" y="2705100"/>
                  </a:cubicBezTo>
                  <a:cubicBezTo>
                    <a:pt x="5186885" y="2727911"/>
                    <a:pt x="5047779" y="2664270"/>
                    <a:pt x="4856705" y="2705100"/>
                  </a:cubicBezTo>
                  <a:cubicBezTo>
                    <a:pt x="4665631" y="2745930"/>
                    <a:pt x="4414939" y="2672718"/>
                    <a:pt x="4295885" y="2705100"/>
                  </a:cubicBezTo>
                  <a:cubicBezTo>
                    <a:pt x="4176831" y="2737482"/>
                    <a:pt x="3979909" y="2668825"/>
                    <a:pt x="3858445" y="2705100"/>
                  </a:cubicBezTo>
                  <a:cubicBezTo>
                    <a:pt x="3736981" y="2741375"/>
                    <a:pt x="3601631" y="2684443"/>
                    <a:pt x="3421005" y="2705100"/>
                  </a:cubicBezTo>
                  <a:cubicBezTo>
                    <a:pt x="3240379" y="2725757"/>
                    <a:pt x="2932195" y="2646844"/>
                    <a:pt x="2736804" y="2705100"/>
                  </a:cubicBezTo>
                  <a:cubicBezTo>
                    <a:pt x="2541413" y="2763356"/>
                    <a:pt x="2481591" y="2690548"/>
                    <a:pt x="2361054" y="2705100"/>
                  </a:cubicBezTo>
                  <a:cubicBezTo>
                    <a:pt x="2240517" y="2719652"/>
                    <a:pt x="1979441" y="2638386"/>
                    <a:pt x="1800234" y="2705100"/>
                  </a:cubicBezTo>
                  <a:cubicBezTo>
                    <a:pt x="1621027" y="2771814"/>
                    <a:pt x="1509101" y="2673152"/>
                    <a:pt x="1424484" y="2705100"/>
                  </a:cubicBezTo>
                  <a:cubicBezTo>
                    <a:pt x="1339867" y="2737048"/>
                    <a:pt x="973305" y="2645860"/>
                    <a:pt x="740283" y="2705100"/>
                  </a:cubicBezTo>
                  <a:cubicBezTo>
                    <a:pt x="507261" y="2764340"/>
                    <a:pt x="257859" y="2648594"/>
                    <a:pt x="0" y="2705100"/>
                  </a:cubicBezTo>
                  <a:cubicBezTo>
                    <a:pt x="-64114" y="2454538"/>
                    <a:pt x="10012" y="2334188"/>
                    <a:pt x="0" y="2109978"/>
                  </a:cubicBezTo>
                  <a:cubicBezTo>
                    <a:pt x="-10012" y="1885768"/>
                    <a:pt x="30219" y="1702010"/>
                    <a:pt x="0" y="1596009"/>
                  </a:cubicBezTo>
                  <a:cubicBezTo>
                    <a:pt x="-30219" y="1490008"/>
                    <a:pt x="51982" y="1230050"/>
                    <a:pt x="0" y="1054989"/>
                  </a:cubicBezTo>
                  <a:cubicBezTo>
                    <a:pt x="-51982" y="879928"/>
                    <a:pt x="24239" y="736351"/>
                    <a:pt x="0" y="541020"/>
                  </a:cubicBezTo>
                  <a:cubicBezTo>
                    <a:pt x="-24239" y="345689"/>
                    <a:pt x="7151" y="22773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accent6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95404563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9" name="组合 158">
              <a:extLst>
                <a:ext uri="{FF2B5EF4-FFF2-40B4-BE49-F238E27FC236}">
                  <a16:creationId xmlns:a16="http://schemas.microsoft.com/office/drawing/2014/main" id="{03949E57-4D9E-96F7-186D-349BE2A7DBC1}"/>
                </a:ext>
              </a:extLst>
            </p:cNvPr>
            <p:cNvGrpSpPr/>
            <p:nvPr/>
          </p:nvGrpSpPr>
          <p:grpSpPr>
            <a:xfrm>
              <a:off x="1751013" y="1577975"/>
              <a:ext cx="5853112" cy="2513015"/>
              <a:chOff x="2046288" y="3359150"/>
              <a:chExt cx="5853112" cy="2513015"/>
            </a:xfrm>
          </p:grpSpPr>
          <p:sp>
            <p:nvSpPr>
              <p:cNvPr id="16" name="Text Box 4">
                <a:extLst>
                  <a:ext uri="{FF2B5EF4-FFF2-40B4-BE49-F238E27FC236}">
                    <a16:creationId xmlns:a16="http://schemas.microsoft.com/office/drawing/2014/main" id="{82320DE1-CE0E-B68D-C851-138081212E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2750" y="3963988"/>
                <a:ext cx="350838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latin typeface="Tahoma" panose="020B0604030504040204" pitchFamily="34" charset="0"/>
                  </a:rPr>
                  <a:t>1</a:t>
                </a:r>
              </a:p>
            </p:txBody>
          </p:sp>
          <p:cxnSp>
            <p:nvCxnSpPr>
              <p:cNvPr id="27" name="AutoShape 5">
                <a:extLst>
                  <a:ext uri="{FF2B5EF4-FFF2-40B4-BE49-F238E27FC236}">
                    <a16:creationId xmlns:a16="http://schemas.microsoft.com/office/drawing/2014/main" id="{08924B14-A1F9-6159-EA57-A93135F3A827}"/>
                  </a:ext>
                </a:extLst>
              </p:cNvPr>
              <p:cNvCxnSpPr>
                <a:cxnSpLocks noChangeShapeType="1"/>
                <a:endCxn id="40" idx="2"/>
              </p:cNvCxnSpPr>
              <p:nvPr/>
            </p:nvCxnSpPr>
            <p:spPr bwMode="auto">
              <a:xfrm>
                <a:off x="2333625" y="4213225"/>
                <a:ext cx="536575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0" name="Oval 6">
                <a:extLst>
                  <a:ext uri="{FF2B5EF4-FFF2-40B4-BE49-F238E27FC236}">
                    <a16:creationId xmlns:a16="http://schemas.microsoft.com/office/drawing/2014/main" id="{F4227DD2-F74F-7875-98D1-D70D9543DB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0200" y="3946525"/>
                <a:ext cx="533400" cy="5334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7" name="Text Box 7">
                <a:extLst>
                  <a:ext uri="{FF2B5EF4-FFF2-40B4-BE49-F238E27FC236}">
                    <a16:creationId xmlns:a16="http://schemas.microsoft.com/office/drawing/2014/main" id="{45F3B38C-876F-4D47-3ED8-2B3334BF09E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05050" y="3957638"/>
                <a:ext cx="492443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1200" dirty="0">
                    <a:latin typeface="Tahoma" panose="020B0604030504040204" pitchFamily="34" charset="0"/>
                  </a:rPr>
                  <a:t>start</a:t>
                </a:r>
              </a:p>
            </p:txBody>
          </p:sp>
          <p:sp>
            <p:nvSpPr>
              <p:cNvPr id="68" name="Rectangle 8">
                <a:extLst>
                  <a:ext uri="{FF2B5EF4-FFF2-40B4-BE49-F238E27FC236}">
                    <a16:creationId xmlns:a16="http://schemas.microsoft.com/office/drawing/2014/main" id="{EC6AB4DB-7BD4-E204-9A32-51B7053DE9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6288" y="3359150"/>
                <a:ext cx="218440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dirty="0"/>
                  <a:t>/* </a:t>
                </a:r>
                <a:r>
                  <a:rPr lang="en-US" altLang="en-US" i="1" dirty="0"/>
                  <a:t>do nothing</a:t>
                </a:r>
                <a:r>
                  <a:rPr lang="en-US" altLang="en-US" dirty="0"/>
                  <a:t> */</a:t>
                </a:r>
              </a:p>
            </p:txBody>
          </p:sp>
          <p:grpSp>
            <p:nvGrpSpPr>
              <p:cNvPr id="70" name="Group 65">
                <a:extLst>
                  <a:ext uri="{FF2B5EF4-FFF2-40B4-BE49-F238E27FC236}">
                    <a16:creationId xmlns:a16="http://schemas.microsoft.com/office/drawing/2014/main" id="{799120C2-E934-AD42-FD3E-49D1CE0862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3600" y="3814763"/>
                <a:ext cx="1524000" cy="665162"/>
                <a:chOff x="2144" y="2403"/>
                <a:chExt cx="960" cy="419"/>
              </a:xfrm>
            </p:grpSpPr>
            <p:sp>
              <p:nvSpPr>
                <p:cNvPr id="75" name="Text Box 11">
                  <a:extLst>
                    <a:ext uri="{FF2B5EF4-FFF2-40B4-BE49-F238E27FC236}">
                      <a16:creationId xmlns:a16="http://schemas.microsoft.com/office/drawing/2014/main" id="{D09FB5FC-D4E2-E462-BD8C-3EC6B81E9EA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344" y="2403"/>
                  <a:ext cx="186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>
                      <a:solidFill>
                        <a:srgbClr val="0000FF"/>
                      </a:solidFill>
                      <a:latin typeface="Tahoma" panose="020B0604030504040204" pitchFamily="34" charset="0"/>
                    </a:rPr>
                    <a:t>-</a:t>
                  </a:r>
                </a:p>
              </p:txBody>
            </p:sp>
            <p:cxnSp>
              <p:nvCxnSpPr>
                <p:cNvPr id="113" name="AutoShape 12">
                  <a:extLst>
                    <a:ext uri="{FF2B5EF4-FFF2-40B4-BE49-F238E27FC236}">
                      <a16:creationId xmlns:a16="http://schemas.microsoft.com/office/drawing/2014/main" id="{16B880DA-E32A-6B83-0BA4-609EAE03E393}"/>
                    </a:ext>
                  </a:extLst>
                </p:cNvPr>
                <p:cNvCxnSpPr>
                  <a:cxnSpLocks noChangeShapeType="1"/>
                  <a:stCxn id="40" idx="6"/>
                  <a:endCxn id="114" idx="2"/>
                </p:cNvCxnSpPr>
                <p:nvPr/>
              </p:nvCxnSpPr>
              <p:spPr bwMode="auto">
                <a:xfrm>
                  <a:off x="2144" y="2654"/>
                  <a:ext cx="624" cy="0"/>
                </a:xfrm>
                <a:prstGeom prst="straightConnector1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14" name="Oval 15">
                  <a:extLst>
                    <a:ext uri="{FF2B5EF4-FFF2-40B4-BE49-F238E27FC236}">
                      <a16:creationId xmlns:a16="http://schemas.microsoft.com/office/drawing/2014/main" id="{702C1DC8-4669-BF0E-B6EA-AACA49887B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68" y="2486"/>
                  <a:ext cx="336" cy="33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6" name="Text Box 16">
                  <a:extLst>
                    <a:ext uri="{FF2B5EF4-FFF2-40B4-BE49-F238E27FC236}">
                      <a16:creationId xmlns:a16="http://schemas.microsoft.com/office/drawing/2014/main" id="{2ADF21B1-D114-8E9B-1AA3-A96B904504D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812" y="2513"/>
                  <a:ext cx="221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>
                      <a:latin typeface="Tahoma" panose="020B0604030504040204" pitchFamily="34" charset="0"/>
                    </a:rPr>
                    <a:t>2</a:t>
                  </a:r>
                </a:p>
              </p:txBody>
            </p:sp>
          </p:grpSp>
          <p:grpSp>
            <p:nvGrpSpPr>
              <p:cNvPr id="120" name="Group 67">
                <a:extLst>
                  <a:ext uri="{FF2B5EF4-FFF2-40B4-BE49-F238E27FC236}">
                    <a16:creationId xmlns:a16="http://schemas.microsoft.com/office/drawing/2014/main" id="{5AAF7AA9-61F6-DEB7-4B4D-DA7E4E24CB2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57854" y="3500436"/>
                <a:ext cx="728663" cy="538162"/>
                <a:chOff x="3564" y="2205"/>
                <a:chExt cx="459" cy="339"/>
              </a:xfrm>
            </p:grpSpPr>
            <p:cxnSp>
              <p:nvCxnSpPr>
                <p:cNvPr id="121" name="AutoShape 24">
                  <a:extLst>
                    <a:ext uri="{FF2B5EF4-FFF2-40B4-BE49-F238E27FC236}">
                      <a16:creationId xmlns:a16="http://schemas.microsoft.com/office/drawing/2014/main" id="{30AF71EA-F6A8-B708-140B-3BF44FFC7BE3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rot="5400000" flipV="1">
                  <a:off x="3903" y="2425"/>
                  <a:ext cx="1" cy="238"/>
                </a:xfrm>
                <a:prstGeom prst="curvedConnector3">
                  <a:avLst>
                    <a:gd name="adj1" fmla="val -25296597"/>
                  </a:avLst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22" name="Text Box 25">
                  <a:extLst>
                    <a:ext uri="{FF2B5EF4-FFF2-40B4-BE49-F238E27FC236}">
                      <a16:creationId xmlns:a16="http://schemas.microsoft.com/office/drawing/2014/main" id="{77DBE5A9-89EF-D427-211F-D2043468308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64" y="2205"/>
                  <a:ext cx="37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dirty="0">
                      <a:solidFill>
                        <a:srgbClr val="0000FF"/>
                      </a:solidFill>
                      <a:latin typeface="Tahoma" panose="020B0604030504040204" pitchFamily="34" charset="0"/>
                    </a:rPr>
                    <a:t>a-z</a:t>
                  </a:r>
                </a:p>
              </p:txBody>
            </p:sp>
          </p:grpSp>
          <p:grpSp>
            <p:nvGrpSpPr>
              <p:cNvPr id="123" name="Group 66">
                <a:extLst>
                  <a:ext uri="{FF2B5EF4-FFF2-40B4-BE49-F238E27FC236}">
                    <a16:creationId xmlns:a16="http://schemas.microsoft.com/office/drawing/2014/main" id="{26D95450-F15D-46B0-2446-16DDB7714F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27600" y="3852863"/>
                <a:ext cx="1536700" cy="627062"/>
                <a:chOff x="3104" y="2427"/>
                <a:chExt cx="968" cy="395"/>
              </a:xfrm>
            </p:grpSpPr>
            <p:cxnSp>
              <p:nvCxnSpPr>
                <p:cNvPr id="124" name="AutoShape 21">
                  <a:extLst>
                    <a:ext uri="{FF2B5EF4-FFF2-40B4-BE49-F238E27FC236}">
                      <a16:creationId xmlns:a16="http://schemas.microsoft.com/office/drawing/2014/main" id="{36297A23-01C5-6E28-F4CC-13897AD75862}"/>
                    </a:ext>
                  </a:extLst>
                </p:cNvPr>
                <p:cNvCxnSpPr>
                  <a:cxnSpLocks noChangeShapeType="1"/>
                  <a:stCxn id="114" idx="6"/>
                  <a:endCxn id="127" idx="2"/>
                </p:cNvCxnSpPr>
                <p:nvPr/>
              </p:nvCxnSpPr>
              <p:spPr bwMode="auto">
                <a:xfrm>
                  <a:off x="3104" y="2654"/>
                  <a:ext cx="632" cy="0"/>
                </a:xfrm>
                <a:prstGeom prst="straightConnector1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25" name="Text Box 47">
                  <a:extLst>
                    <a:ext uri="{FF2B5EF4-FFF2-40B4-BE49-F238E27FC236}">
                      <a16:creationId xmlns:a16="http://schemas.microsoft.com/office/drawing/2014/main" id="{C546CBE6-6497-F881-5A91-0E75A698B0D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52" y="2427"/>
                  <a:ext cx="186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>
                      <a:solidFill>
                        <a:srgbClr val="0000FF"/>
                      </a:solidFill>
                      <a:latin typeface="Tahoma" panose="020B0604030504040204" pitchFamily="34" charset="0"/>
                    </a:rPr>
                    <a:t>-</a:t>
                  </a:r>
                </a:p>
              </p:txBody>
            </p:sp>
            <p:grpSp>
              <p:nvGrpSpPr>
                <p:cNvPr id="126" name="Group 51">
                  <a:extLst>
                    <a:ext uri="{FF2B5EF4-FFF2-40B4-BE49-F238E27FC236}">
                      <a16:creationId xmlns:a16="http://schemas.microsoft.com/office/drawing/2014/main" id="{D819A2BE-7550-FC5D-A5AA-3F02EE2BFC8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36" y="2486"/>
                  <a:ext cx="336" cy="336"/>
                  <a:chOff x="3648" y="2582"/>
                  <a:chExt cx="336" cy="336"/>
                </a:xfrm>
              </p:grpSpPr>
              <p:sp>
                <p:nvSpPr>
                  <p:cNvPr id="127" name="Oval 49">
                    <a:extLst>
                      <a:ext uri="{FF2B5EF4-FFF2-40B4-BE49-F238E27FC236}">
                        <a16:creationId xmlns:a16="http://schemas.microsoft.com/office/drawing/2014/main" id="{C0DEAA6F-8F60-BFC1-FFC8-D29C0109FC2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48" y="2582"/>
                    <a:ext cx="336" cy="336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8" name="Text Box 50">
                    <a:extLst>
                      <a:ext uri="{FF2B5EF4-FFF2-40B4-BE49-F238E27FC236}">
                        <a16:creationId xmlns:a16="http://schemas.microsoft.com/office/drawing/2014/main" id="{4182B168-3FF4-B79D-2498-A38EB570AA3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692" y="2609"/>
                    <a:ext cx="221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en-US">
                        <a:latin typeface="Tahoma" panose="020B0604030504040204" pitchFamily="34" charset="0"/>
                      </a:rPr>
                      <a:t>3</a:t>
                    </a:r>
                  </a:p>
                </p:txBody>
              </p:sp>
            </p:grpSp>
          </p:grpSp>
          <p:grpSp>
            <p:nvGrpSpPr>
              <p:cNvPr id="129" name="Group 68">
                <a:extLst>
                  <a:ext uri="{FF2B5EF4-FFF2-40B4-BE49-F238E27FC236}">
                    <a16:creationId xmlns:a16="http://schemas.microsoft.com/office/drawing/2014/main" id="{63C9E597-77E5-1DF3-4FF4-DE795EE9BB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64300" y="3814763"/>
                <a:ext cx="1435100" cy="665162"/>
                <a:chOff x="4072" y="2403"/>
                <a:chExt cx="904" cy="419"/>
              </a:xfrm>
            </p:grpSpPr>
            <p:grpSp>
              <p:nvGrpSpPr>
                <p:cNvPr id="130" name="Group 48">
                  <a:extLst>
                    <a:ext uri="{FF2B5EF4-FFF2-40B4-BE49-F238E27FC236}">
                      <a16:creationId xmlns:a16="http://schemas.microsoft.com/office/drawing/2014/main" id="{2E529109-2334-EBF6-8DB0-E66D201F00A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40" y="2486"/>
                  <a:ext cx="336" cy="336"/>
                  <a:chOff x="4560" y="2486"/>
                  <a:chExt cx="336" cy="336"/>
                </a:xfrm>
              </p:grpSpPr>
              <p:sp>
                <p:nvSpPr>
                  <p:cNvPr id="133" name="Oval 18">
                    <a:extLst>
                      <a:ext uri="{FF2B5EF4-FFF2-40B4-BE49-F238E27FC236}">
                        <a16:creationId xmlns:a16="http://schemas.microsoft.com/office/drawing/2014/main" id="{5068DCB2-98E6-1BDF-EB18-B92DA62A938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560" y="2486"/>
                    <a:ext cx="336" cy="336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4" name="Oval 19">
                    <a:extLst>
                      <a:ext uri="{FF2B5EF4-FFF2-40B4-BE49-F238E27FC236}">
                        <a16:creationId xmlns:a16="http://schemas.microsoft.com/office/drawing/2014/main" id="{90CA5A30-4BBD-E82F-71A6-F22A8D6D1B8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584" y="2510"/>
                    <a:ext cx="288" cy="28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" name="Text Box 20">
                    <a:extLst>
                      <a:ext uri="{FF2B5EF4-FFF2-40B4-BE49-F238E27FC236}">
                        <a16:creationId xmlns:a16="http://schemas.microsoft.com/office/drawing/2014/main" id="{0AC30BE3-DB76-43E6-02D8-2768E8DBBDC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603" y="2513"/>
                    <a:ext cx="221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en-US">
                        <a:latin typeface="Tahoma" panose="020B0604030504040204" pitchFamily="34" charset="0"/>
                      </a:rPr>
                      <a:t>4</a:t>
                    </a:r>
                  </a:p>
                </p:txBody>
              </p:sp>
            </p:grpSp>
            <p:cxnSp>
              <p:nvCxnSpPr>
                <p:cNvPr id="131" name="AutoShape 52">
                  <a:extLst>
                    <a:ext uri="{FF2B5EF4-FFF2-40B4-BE49-F238E27FC236}">
                      <a16:creationId xmlns:a16="http://schemas.microsoft.com/office/drawing/2014/main" id="{3B414F83-B966-9AE2-FF2E-0F6C4BEBDEF0}"/>
                    </a:ext>
                  </a:extLst>
                </p:cNvPr>
                <p:cNvCxnSpPr>
                  <a:cxnSpLocks noChangeShapeType="1"/>
                  <a:stCxn id="127" idx="6"/>
                  <a:endCxn id="133" idx="2"/>
                </p:cNvCxnSpPr>
                <p:nvPr/>
              </p:nvCxnSpPr>
              <p:spPr bwMode="auto">
                <a:xfrm>
                  <a:off x="4072" y="2654"/>
                  <a:ext cx="568" cy="0"/>
                </a:xfrm>
                <a:prstGeom prst="straightConnector1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32" name="Text Box 53">
                  <a:extLst>
                    <a:ext uri="{FF2B5EF4-FFF2-40B4-BE49-F238E27FC236}">
                      <a16:creationId xmlns:a16="http://schemas.microsoft.com/office/drawing/2014/main" id="{2F8AC979-215E-862D-8D04-74723F82EF9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60" y="2403"/>
                  <a:ext cx="296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>
                      <a:solidFill>
                        <a:srgbClr val="0000FF"/>
                      </a:solidFill>
                      <a:latin typeface="Tahoma" panose="020B0604030504040204" pitchFamily="34" charset="0"/>
                    </a:rPr>
                    <a:t>\n</a:t>
                  </a:r>
                </a:p>
              </p:txBody>
            </p:sp>
          </p:grpSp>
          <p:grpSp>
            <p:nvGrpSpPr>
              <p:cNvPr id="136" name="Group 71">
                <a:extLst>
                  <a:ext uri="{FF2B5EF4-FFF2-40B4-BE49-F238E27FC236}">
                    <a16:creationId xmlns:a16="http://schemas.microsoft.com/office/drawing/2014/main" id="{B04DB74F-E0A1-3264-AA4A-31AA862039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3600" y="4213225"/>
                <a:ext cx="1562100" cy="914400"/>
                <a:chOff x="2144" y="2654"/>
                <a:chExt cx="984" cy="576"/>
              </a:xfrm>
            </p:grpSpPr>
            <p:cxnSp>
              <p:nvCxnSpPr>
                <p:cNvPr id="137" name="AutoShape 56">
                  <a:extLst>
                    <a:ext uri="{FF2B5EF4-FFF2-40B4-BE49-F238E27FC236}">
                      <a16:creationId xmlns:a16="http://schemas.microsoft.com/office/drawing/2014/main" id="{977FA111-A536-3931-74D4-085F071CA5CC}"/>
                    </a:ext>
                  </a:extLst>
                </p:cNvPr>
                <p:cNvCxnSpPr>
                  <a:cxnSpLocks noChangeShapeType="1"/>
                  <a:stCxn id="40" idx="6"/>
                  <a:endCxn id="148" idx="0"/>
                </p:cNvCxnSpPr>
                <p:nvPr/>
              </p:nvCxnSpPr>
              <p:spPr bwMode="auto">
                <a:xfrm>
                  <a:off x="2144" y="2654"/>
                  <a:ext cx="808" cy="576"/>
                </a:xfrm>
                <a:prstGeom prst="curvedConnector2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38" name="Text Box 57">
                  <a:extLst>
                    <a:ext uri="{FF2B5EF4-FFF2-40B4-BE49-F238E27FC236}">
                      <a16:creationId xmlns:a16="http://schemas.microsoft.com/office/drawing/2014/main" id="{C0F13485-970F-59EB-D06A-AE87AB6C2E1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832" y="2843"/>
                  <a:ext cx="296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>
                      <a:solidFill>
                        <a:srgbClr val="0000FF"/>
                      </a:solidFill>
                      <a:latin typeface="Tahoma" panose="020B0604030504040204" pitchFamily="34" charset="0"/>
                    </a:rPr>
                    <a:t>\n</a:t>
                  </a:r>
                </a:p>
              </p:txBody>
            </p:sp>
          </p:grpSp>
          <p:grpSp>
            <p:nvGrpSpPr>
              <p:cNvPr id="139" name="Group 70">
                <a:extLst>
                  <a:ext uri="{FF2B5EF4-FFF2-40B4-BE49-F238E27FC236}">
                    <a16:creationId xmlns:a16="http://schemas.microsoft.com/office/drawing/2014/main" id="{31D24C76-AD69-A229-275F-3E3A88972F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25813" y="4402138"/>
                <a:ext cx="1158875" cy="866775"/>
                <a:chOff x="2095" y="2773"/>
                <a:chExt cx="730" cy="546"/>
              </a:xfrm>
            </p:grpSpPr>
            <p:cxnSp>
              <p:nvCxnSpPr>
                <p:cNvPr id="140" name="AutoShape 40">
                  <a:extLst>
                    <a:ext uri="{FF2B5EF4-FFF2-40B4-BE49-F238E27FC236}">
                      <a16:creationId xmlns:a16="http://schemas.microsoft.com/office/drawing/2014/main" id="{460F6182-CAE3-61FF-B72B-3D80E7C3C923}"/>
                    </a:ext>
                  </a:extLst>
                </p:cNvPr>
                <p:cNvCxnSpPr>
                  <a:cxnSpLocks noChangeShapeType="1"/>
                  <a:stCxn id="40" idx="5"/>
                </p:cNvCxnSpPr>
                <p:nvPr/>
              </p:nvCxnSpPr>
              <p:spPr bwMode="auto">
                <a:xfrm>
                  <a:off x="2095" y="2773"/>
                  <a:ext cx="730" cy="546"/>
                </a:xfrm>
                <a:prstGeom prst="straightConnector1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41" name="Text Box 58">
                  <a:extLst>
                    <a:ext uri="{FF2B5EF4-FFF2-40B4-BE49-F238E27FC236}">
                      <a16:creationId xmlns:a16="http://schemas.microsoft.com/office/drawing/2014/main" id="{5CF4FFD3-6A83-2482-AF5B-A9595B2F8FF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392" y="2811"/>
                  <a:ext cx="25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>
                      <a:solidFill>
                        <a:srgbClr val="0000FF"/>
                      </a:solidFill>
                      <a:latin typeface="Tahoma" panose="020B0604030504040204" pitchFamily="34" charset="0"/>
                    </a:rPr>
                    <a:t>\t</a:t>
                  </a:r>
                </a:p>
              </p:txBody>
            </p:sp>
          </p:grpSp>
          <p:grpSp>
            <p:nvGrpSpPr>
              <p:cNvPr id="142" name="Group 69">
                <a:extLst>
                  <a:ext uri="{FF2B5EF4-FFF2-40B4-BE49-F238E27FC236}">
                    <a16:creationId xmlns:a16="http://schemas.microsoft.com/office/drawing/2014/main" id="{7F1ACAAD-C3BC-AA81-4B52-7C48E21367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92400" y="4479925"/>
                <a:ext cx="2260600" cy="1181100"/>
                <a:chOff x="1696" y="2822"/>
                <a:chExt cx="1424" cy="744"/>
              </a:xfrm>
            </p:grpSpPr>
            <p:grpSp>
              <p:nvGrpSpPr>
                <p:cNvPr id="143" name="Group 54">
                  <a:extLst>
                    <a:ext uri="{FF2B5EF4-FFF2-40B4-BE49-F238E27FC236}">
                      <a16:creationId xmlns:a16="http://schemas.microsoft.com/office/drawing/2014/main" id="{B02CDDAB-5D05-F7F2-6AF2-3EBCBAC3A3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784" y="3230"/>
                  <a:ext cx="336" cy="336"/>
                  <a:chOff x="4112" y="3254"/>
                  <a:chExt cx="336" cy="336"/>
                </a:xfrm>
              </p:grpSpPr>
              <p:grpSp>
                <p:nvGrpSpPr>
                  <p:cNvPr id="146" name="Group 31">
                    <a:extLst>
                      <a:ext uri="{FF2B5EF4-FFF2-40B4-BE49-F238E27FC236}">
                        <a16:creationId xmlns:a16="http://schemas.microsoft.com/office/drawing/2014/main" id="{CA03DD27-28CB-6A2B-8502-745F9A02AC2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112" y="3254"/>
                    <a:ext cx="336" cy="336"/>
                    <a:chOff x="2713" y="2112"/>
                    <a:chExt cx="336" cy="336"/>
                  </a:xfrm>
                </p:grpSpPr>
                <p:sp>
                  <p:nvSpPr>
                    <p:cNvPr id="148" name="Oval 32">
                      <a:extLst>
                        <a:ext uri="{FF2B5EF4-FFF2-40B4-BE49-F238E27FC236}">
                          <a16:creationId xmlns:a16="http://schemas.microsoft.com/office/drawing/2014/main" id="{980CBBE0-10B1-7F45-44EF-F3821C3A42E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13" y="2112"/>
                      <a:ext cx="336" cy="336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9" name="Oval 33">
                      <a:extLst>
                        <a:ext uri="{FF2B5EF4-FFF2-40B4-BE49-F238E27FC236}">
                          <a16:creationId xmlns:a16="http://schemas.microsoft.com/office/drawing/2014/main" id="{88275534-9A6F-B451-FF83-CEFC14034DA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37" y="2136"/>
                      <a:ext cx="288" cy="288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47" name="Text Box 34">
                    <a:extLst>
                      <a:ext uri="{FF2B5EF4-FFF2-40B4-BE49-F238E27FC236}">
                        <a16:creationId xmlns:a16="http://schemas.microsoft.com/office/drawing/2014/main" id="{946CF163-6DAE-9C9D-D28D-E7D900A90F86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80" y="3281"/>
                    <a:ext cx="221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en-US">
                        <a:latin typeface="Tahoma" panose="020B0604030504040204" pitchFamily="34" charset="0"/>
                      </a:rPr>
                      <a:t>5</a:t>
                    </a:r>
                  </a:p>
                </p:txBody>
              </p:sp>
            </p:grpSp>
            <p:cxnSp>
              <p:nvCxnSpPr>
                <p:cNvPr id="144" name="AutoShape 55">
                  <a:extLst>
                    <a:ext uri="{FF2B5EF4-FFF2-40B4-BE49-F238E27FC236}">
                      <a16:creationId xmlns:a16="http://schemas.microsoft.com/office/drawing/2014/main" id="{69CA1244-D911-2C54-71A0-9CF133FF616D}"/>
                    </a:ext>
                  </a:extLst>
                </p:cNvPr>
                <p:cNvCxnSpPr>
                  <a:cxnSpLocks noChangeShapeType="1"/>
                  <a:stCxn id="40" idx="4"/>
                  <a:endCxn id="148" idx="2"/>
                </p:cNvCxnSpPr>
                <p:nvPr/>
              </p:nvCxnSpPr>
              <p:spPr bwMode="auto">
                <a:xfrm rot="16200000" flipH="1">
                  <a:off x="2092" y="2706"/>
                  <a:ext cx="576" cy="808"/>
                </a:xfrm>
                <a:prstGeom prst="curvedConnector2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45" name="Text Box 59">
                  <a:extLst>
                    <a:ext uri="{FF2B5EF4-FFF2-40B4-BE49-F238E27FC236}">
                      <a16:creationId xmlns:a16="http://schemas.microsoft.com/office/drawing/2014/main" id="{1139F6FE-5D09-83F4-7961-75D1602D14F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96" y="3050"/>
                  <a:ext cx="461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i="1" dirty="0">
                      <a:solidFill>
                        <a:srgbClr val="0000FF"/>
                      </a:solidFill>
                      <a:latin typeface="Tahoma" panose="020B0604030504040204" pitchFamily="34" charset="0"/>
                    </a:rPr>
                    <a:t>blank</a:t>
                  </a:r>
                </a:p>
              </p:txBody>
            </p:sp>
          </p:grpSp>
          <p:grpSp>
            <p:nvGrpSpPr>
              <p:cNvPr id="150" name="Group 74">
                <a:extLst>
                  <a:ext uri="{FF2B5EF4-FFF2-40B4-BE49-F238E27FC236}">
                    <a16:creationId xmlns:a16="http://schemas.microsoft.com/office/drawing/2014/main" id="{5052D031-A521-BE1A-C32F-CE540135E6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86300" y="4741863"/>
                <a:ext cx="901700" cy="652462"/>
                <a:chOff x="2952" y="2987"/>
                <a:chExt cx="568" cy="411"/>
              </a:xfrm>
            </p:grpSpPr>
            <p:sp>
              <p:nvSpPr>
                <p:cNvPr id="151" name="Text Box 29">
                  <a:extLst>
                    <a:ext uri="{FF2B5EF4-FFF2-40B4-BE49-F238E27FC236}">
                      <a16:creationId xmlns:a16="http://schemas.microsoft.com/office/drawing/2014/main" id="{8143C67A-2934-9486-938D-DAEA89B259E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24" y="2987"/>
                  <a:ext cx="296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dirty="0">
                      <a:solidFill>
                        <a:srgbClr val="0000FF"/>
                      </a:solidFill>
                      <a:latin typeface="Tahoma" panose="020B0604030504040204" pitchFamily="34" charset="0"/>
                    </a:rPr>
                    <a:t>\n</a:t>
                  </a:r>
                </a:p>
              </p:txBody>
            </p:sp>
            <p:cxnSp>
              <p:nvCxnSpPr>
                <p:cNvPr id="152" name="AutoShape 62">
                  <a:extLst>
                    <a:ext uri="{FF2B5EF4-FFF2-40B4-BE49-F238E27FC236}">
                      <a16:creationId xmlns:a16="http://schemas.microsoft.com/office/drawing/2014/main" id="{54951F16-2732-2B39-52A9-039B46146C48}"/>
                    </a:ext>
                  </a:extLst>
                </p:cNvPr>
                <p:cNvCxnSpPr>
                  <a:cxnSpLocks noChangeShapeType="1"/>
                  <a:stCxn id="148" idx="6"/>
                  <a:endCxn id="148" idx="0"/>
                </p:cNvCxnSpPr>
                <p:nvPr/>
              </p:nvCxnSpPr>
              <p:spPr bwMode="auto">
                <a:xfrm flipH="1" flipV="1">
                  <a:off x="2952" y="3230"/>
                  <a:ext cx="168" cy="168"/>
                </a:xfrm>
                <a:prstGeom prst="curvedConnector4">
                  <a:avLst>
                    <a:gd name="adj1" fmla="val -85713"/>
                    <a:gd name="adj2" fmla="val 185713"/>
                  </a:avLst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153" name="Group 73">
                <a:extLst>
                  <a:ext uri="{FF2B5EF4-FFF2-40B4-BE49-F238E27FC236}">
                    <a16:creationId xmlns:a16="http://schemas.microsoft.com/office/drawing/2014/main" id="{DC45EB5E-6780-032E-F978-1CA4385BA3C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86300" y="5394327"/>
                <a:ext cx="889000" cy="477838"/>
                <a:chOff x="2952" y="3398"/>
                <a:chExt cx="560" cy="301"/>
              </a:xfrm>
            </p:grpSpPr>
            <p:cxnSp>
              <p:nvCxnSpPr>
                <p:cNvPr id="154" name="AutoShape 61">
                  <a:extLst>
                    <a:ext uri="{FF2B5EF4-FFF2-40B4-BE49-F238E27FC236}">
                      <a16:creationId xmlns:a16="http://schemas.microsoft.com/office/drawing/2014/main" id="{DAD45F45-ED7C-3BA8-F38E-3E42442882C3}"/>
                    </a:ext>
                  </a:extLst>
                </p:cNvPr>
                <p:cNvCxnSpPr>
                  <a:cxnSpLocks noChangeShapeType="1"/>
                  <a:stCxn id="148" idx="4"/>
                  <a:endCxn id="148" idx="6"/>
                </p:cNvCxnSpPr>
                <p:nvPr/>
              </p:nvCxnSpPr>
              <p:spPr bwMode="auto">
                <a:xfrm rot="5400000" flipH="1" flipV="1">
                  <a:off x="2952" y="3398"/>
                  <a:ext cx="168" cy="168"/>
                </a:xfrm>
                <a:prstGeom prst="curvedConnector4">
                  <a:avLst>
                    <a:gd name="adj1" fmla="val -85713"/>
                    <a:gd name="adj2" fmla="val 185713"/>
                  </a:avLst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55" name="Text Box 63">
                  <a:extLst>
                    <a:ext uri="{FF2B5EF4-FFF2-40B4-BE49-F238E27FC236}">
                      <a16:creationId xmlns:a16="http://schemas.microsoft.com/office/drawing/2014/main" id="{924B00CF-050F-FA71-37CA-0ED97887E21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58" y="3411"/>
                  <a:ext cx="25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dirty="0">
                      <a:solidFill>
                        <a:srgbClr val="0000FF"/>
                      </a:solidFill>
                      <a:latin typeface="Tahoma" panose="020B0604030504040204" pitchFamily="34" charset="0"/>
                    </a:rPr>
                    <a:t>\t</a:t>
                  </a:r>
                </a:p>
              </p:txBody>
            </p:sp>
          </p:grpSp>
          <p:grpSp>
            <p:nvGrpSpPr>
              <p:cNvPr id="156" name="Group 72">
                <a:extLst>
                  <a:ext uri="{FF2B5EF4-FFF2-40B4-BE49-F238E27FC236}">
                    <a16:creationId xmlns:a16="http://schemas.microsoft.com/office/drawing/2014/main" id="{448FE038-31F4-A861-B813-91F2001C097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70275" y="5394331"/>
                <a:ext cx="1216025" cy="455613"/>
                <a:chOff x="2186" y="3398"/>
                <a:chExt cx="766" cy="287"/>
              </a:xfrm>
            </p:grpSpPr>
            <p:cxnSp>
              <p:nvCxnSpPr>
                <p:cNvPr id="157" name="AutoShape 60">
                  <a:extLst>
                    <a:ext uri="{FF2B5EF4-FFF2-40B4-BE49-F238E27FC236}">
                      <a16:creationId xmlns:a16="http://schemas.microsoft.com/office/drawing/2014/main" id="{46B8639D-AC30-C7DB-C50E-D109CECB6B70}"/>
                    </a:ext>
                  </a:extLst>
                </p:cNvPr>
                <p:cNvCxnSpPr>
                  <a:cxnSpLocks noChangeShapeType="1"/>
                  <a:stCxn id="148" idx="2"/>
                  <a:endCxn id="148" idx="4"/>
                </p:cNvCxnSpPr>
                <p:nvPr/>
              </p:nvCxnSpPr>
              <p:spPr bwMode="auto">
                <a:xfrm rot="10800000" flipH="1" flipV="1">
                  <a:off x="2784" y="3398"/>
                  <a:ext cx="168" cy="168"/>
                </a:xfrm>
                <a:prstGeom prst="curvedConnector4">
                  <a:avLst>
                    <a:gd name="adj1" fmla="val -85713"/>
                    <a:gd name="adj2" fmla="val 185713"/>
                  </a:avLst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58" name="Text Box 64">
                  <a:extLst>
                    <a:ext uri="{FF2B5EF4-FFF2-40B4-BE49-F238E27FC236}">
                      <a16:creationId xmlns:a16="http://schemas.microsoft.com/office/drawing/2014/main" id="{CA83EB31-8637-855D-5EE2-D04CE6AC3A4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86" y="3452"/>
                  <a:ext cx="461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i="1" dirty="0">
                      <a:solidFill>
                        <a:srgbClr val="0000FF"/>
                      </a:solidFill>
                      <a:latin typeface="Tahoma" panose="020B0604030504040204" pitchFamily="34" charset="0"/>
                    </a:rPr>
                    <a:t>blank</a:t>
                  </a:r>
                </a:p>
              </p:txBody>
            </p:sp>
          </p:grpSp>
        </p:grpSp>
      </p:grpSp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30285EA5-38D9-8925-2D81-D1A971662941}"/>
              </a:ext>
            </a:extLst>
          </p:cNvPr>
          <p:cNvGrpSpPr/>
          <p:nvPr/>
        </p:nvGrpSpPr>
        <p:grpSpPr>
          <a:xfrm>
            <a:off x="1085850" y="4933949"/>
            <a:ext cx="5038726" cy="1390651"/>
            <a:chOff x="1057275" y="4524374"/>
            <a:chExt cx="5038726" cy="1390651"/>
          </a:xfrm>
        </p:grpSpPr>
        <p:sp>
          <p:nvSpPr>
            <p:cNvPr id="191" name="矩形 190">
              <a:extLst>
                <a:ext uri="{FF2B5EF4-FFF2-40B4-BE49-F238E27FC236}">
                  <a16:creationId xmlns:a16="http://schemas.microsoft.com/office/drawing/2014/main" id="{26F048BA-BA7A-076A-6A2D-5434026FE93D}"/>
                </a:ext>
              </a:extLst>
            </p:cNvPr>
            <p:cNvSpPr/>
            <p:nvPr/>
          </p:nvSpPr>
          <p:spPr>
            <a:xfrm>
              <a:off x="1057275" y="4524374"/>
              <a:ext cx="5038726" cy="1390651"/>
            </a:xfrm>
            <a:custGeom>
              <a:avLst/>
              <a:gdLst>
                <a:gd name="connsiteX0" fmla="*/ 0 w 5038726"/>
                <a:gd name="connsiteY0" fmla="*/ 0 h 1390651"/>
                <a:gd name="connsiteX1" fmla="*/ 610246 w 5038726"/>
                <a:gd name="connsiteY1" fmla="*/ 0 h 1390651"/>
                <a:gd name="connsiteX2" fmla="*/ 1220491 w 5038726"/>
                <a:gd name="connsiteY2" fmla="*/ 0 h 1390651"/>
                <a:gd name="connsiteX3" fmla="*/ 1629188 w 5038726"/>
                <a:gd name="connsiteY3" fmla="*/ 0 h 1390651"/>
                <a:gd name="connsiteX4" fmla="*/ 2239434 w 5038726"/>
                <a:gd name="connsiteY4" fmla="*/ 0 h 1390651"/>
                <a:gd name="connsiteX5" fmla="*/ 2799292 w 5038726"/>
                <a:gd name="connsiteY5" fmla="*/ 0 h 1390651"/>
                <a:gd name="connsiteX6" fmla="*/ 3459925 w 5038726"/>
                <a:gd name="connsiteY6" fmla="*/ 0 h 1390651"/>
                <a:gd name="connsiteX7" fmla="*/ 3919009 w 5038726"/>
                <a:gd name="connsiteY7" fmla="*/ 0 h 1390651"/>
                <a:gd name="connsiteX8" fmla="*/ 4327706 w 5038726"/>
                <a:gd name="connsiteY8" fmla="*/ 0 h 1390651"/>
                <a:gd name="connsiteX9" fmla="*/ 5038726 w 5038726"/>
                <a:gd name="connsiteY9" fmla="*/ 0 h 1390651"/>
                <a:gd name="connsiteX10" fmla="*/ 5038726 w 5038726"/>
                <a:gd name="connsiteY10" fmla="*/ 491363 h 1390651"/>
                <a:gd name="connsiteX11" fmla="*/ 5038726 w 5038726"/>
                <a:gd name="connsiteY11" fmla="*/ 941007 h 1390651"/>
                <a:gd name="connsiteX12" fmla="*/ 5038726 w 5038726"/>
                <a:gd name="connsiteY12" fmla="*/ 1390651 h 1390651"/>
                <a:gd name="connsiteX13" fmla="*/ 4579642 w 5038726"/>
                <a:gd name="connsiteY13" fmla="*/ 1390651 h 1390651"/>
                <a:gd name="connsiteX14" fmla="*/ 4170945 w 5038726"/>
                <a:gd name="connsiteY14" fmla="*/ 1390651 h 1390651"/>
                <a:gd name="connsiteX15" fmla="*/ 3560700 w 5038726"/>
                <a:gd name="connsiteY15" fmla="*/ 1390651 h 1390651"/>
                <a:gd name="connsiteX16" fmla="*/ 3152003 w 5038726"/>
                <a:gd name="connsiteY16" fmla="*/ 1390651 h 1390651"/>
                <a:gd name="connsiteX17" fmla="*/ 2743306 w 5038726"/>
                <a:gd name="connsiteY17" fmla="*/ 1390651 h 1390651"/>
                <a:gd name="connsiteX18" fmla="*/ 2233835 w 5038726"/>
                <a:gd name="connsiteY18" fmla="*/ 1390651 h 1390651"/>
                <a:gd name="connsiteX19" fmla="*/ 1623589 w 5038726"/>
                <a:gd name="connsiteY19" fmla="*/ 1390651 h 1390651"/>
                <a:gd name="connsiteX20" fmla="*/ 1063731 w 5038726"/>
                <a:gd name="connsiteY20" fmla="*/ 1390651 h 1390651"/>
                <a:gd name="connsiteX21" fmla="*/ 503873 w 5038726"/>
                <a:gd name="connsiteY21" fmla="*/ 1390651 h 1390651"/>
                <a:gd name="connsiteX22" fmla="*/ 0 w 5038726"/>
                <a:gd name="connsiteY22" fmla="*/ 1390651 h 1390651"/>
                <a:gd name="connsiteX23" fmla="*/ 0 w 5038726"/>
                <a:gd name="connsiteY23" fmla="*/ 913194 h 1390651"/>
                <a:gd name="connsiteX24" fmla="*/ 0 w 5038726"/>
                <a:gd name="connsiteY24" fmla="*/ 449644 h 1390651"/>
                <a:gd name="connsiteX25" fmla="*/ 0 w 5038726"/>
                <a:gd name="connsiteY25" fmla="*/ 0 h 139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038726" h="1390651" fill="none" extrusionOk="0">
                  <a:moveTo>
                    <a:pt x="0" y="0"/>
                  </a:moveTo>
                  <a:cubicBezTo>
                    <a:pt x="190191" y="-18249"/>
                    <a:pt x="475873" y="54260"/>
                    <a:pt x="610246" y="0"/>
                  </a:cubicBezTo>
                  <a:cubicBezTo>
                    <a:pt x="744619" y="-54260"/>
                    <a:pt x="1039285" y="41961"/>
                    <a:pt x="1220491" y="0"/>
                  </a:cubicBezTo>
                  <a:cubicBezTo>
                    <a:pt x="1401697" y="-41961"/>
                    <a:pt x="1534784" y="14876"/>
                    <a:pt x="1629188" y="0"/>
                  </a:cubicBezTo>
                  <a:cubicBezTo>
                    <a:pt x="1723592" y="-14876"/>
                    <a:pt x="1986801" y="54249"/>
                    <a:pt x="2239434" y="0"/>
                  </a:cubicBezTo>
                  <a:cubicBezTo>
                    <a:pt x="2492067" y="-54249"/>
                    <a:pt x="2540710" y="5483"/>
                    <a:pt x="2799292" y="0"/>
                  </a:cubicBezTo>
                  <a:cubicBezTo>
                    <a:pt x="3057874" y="-5483"/>
                    <a:pt x="3171724" y="39017"/>
                    <a:pt x="3459925" y="0"/>
                  </a:cubicBezTo>
                  <a:cubicBezTo>
                    <a:pt x="3748126" y="-39017"/>
                    <a:pt x="3730868" y="2380"/>
                    <a:pt x="3919009" y="0"/>
                  </a:cubicBezTo>
                  <a:cubicBezTo>
                    <a:pt x="4107150" y="-2380"/>
                    <a:pt x="4130658" y="5616"/>
                    <a:pt x="4327706" y="0"/>
                  </a:cubicBezTo>
                  <a:cubicBezTo>
                    <a:pt x="4524754" y="-5616"/>
                    <a:pt x="4798588" y="29128"/>
                    <a:pt x="5038726" y="0"/>
                  </a:cubicBezTo>
                  <a:cubicBezTo>
                    <a:pt x="5083492" y="231106"/>
                    <a:pt x="5016522" y="303036"/>
                    <a:pt x="5038726" y="491363"/>
                  </a:cubicBezTo>
                  <a:cubicBezTo>
                    <a:pt x="5060930" y="679690"/>
                    <a:pt x="5019627" y="829476"/>
                    <a:pt x="5038726" y="941007"/>
                  </a:cubicBezTo>
                  <a:cubicBezTo>
                    <a:pt x="5057825" y="1052538"/>
                    <a:pt x="5010155" y="1274176"/>
                    <a:pt x="5038726" y="1390651"/>
                  </a:cubicBezTo>
                  <a:cubicBezTo>
                    <a:pt x="4834584" y="1396877"/>
                    <a:pt x="4674948" y="1357503"/>
                    <a:pt x="4579642" y="1390651"/>
                  </a:cubicBezTo>
                  <a:cubicBezTo>
                    <a:pt x="4484336" y="1423799"/>
                    <a:pt x="4272676" y="1369289"/>
                    <a:pt x="4170945" y="1390651"/>
                  </a:cubicBezTo>
                  <a:cubicBezTo>
                    <a:pt x="4069214" y="1412013"/>
                    <a:pt x="3857168" y="1320821"/>
                    <a:pt x="3560700" y="1390651"/>
                  </a:cubicBezTo>
                  <a:cubicBezTo>
                    <a:pt x="3264232" y="1460481"/>
                    <a:pt x="3291129" y="1389339"/>
                    <a:pt x="3152003" y="1390651"/>
                  </a:cubicBezTo>
                  <a:cubicBezTo>
                    <a:pt x="3012877" y="1391963"/>
                    <a:pt x="2860665" y="1363851"/>
                    <a:pt x="2743306" y="1390651"/>
                  </a:cubicBezTo>
                  <a:cubicBezTo>
                    <a:pt x="2625947" y="1417451"/>
                    <a:pt x="2371673" y="1379282"/>
                    <a:pt x="2233835" y="1390651"/>
                  </a:cubicBezTo>
                  <a:cubicBezTo>
                    <a:pt x="2095997" y="1402020"/>
                    <a:pt x="1923997" y="1341444"/>
                    <a:pt x="1623589" y="1390651"/>
                  </a:cubicBezTo>
                  <a:cubicBezTo>
                    <a:pt x="1323181" y="1439858"/>
                    <a:pt x="1262956" y="1387773"/>
                    <a:pt x="1063731" y="1390651"/>
                  </a:cubicBezTo>
                  <a:cubicBezTo>
                    <a:pt x="864506" y="1393529"/>
                    <a:pt x="643354" y="1347754"/>
                    <a:pt x="503873" y="1390651"/>
                  </a:cubicBezTo>
                  <a:cubicBezTo>
                    <a:pt x="364392" y="1433548"/>
                    <a:pt x="225310" y="1362961"/>
                    <a:pt x="0" y="1390651"/>
                  </a:cubicBezTo>
                  <a:cubicBezTo>
                    <a:pt x="-27862" y="1228524"/>
                    <a:pt x="7924" y="1052731"/>
                    <a:pt x="0" y="913194"/>
                  </a:cubicBezTo>
                  <a:cubicBezTo>
                    <a:pt x="-7924" y="773657"/>
                    <a:pt x="14271" y="617235"/>
                    <a:pt x="0" y="449644"/>
                  </a:cubicBezTo>
                  <a:cubicBezTo>
                    <a:pt x="-14271" y="282053"/>
                    <a:pt x="26860" y="193091"/>
                    <a:pt x="0" y="0"/>
                  </a:cubicBezTo>
                  <a:close/>
                </a:path>
                <a:path w="5038726" h="1390651" stroke="0" extrusionOk="0">
                  <a:moveTo>
                    <a:pt x="0" y="0"/>
                  </a:moveTo>
                  <a:cubicBezTo>
                    <a:pt x="186201" y="-52843"/>
                    <a:pt x="400226" y="36934"/>
                    <a:pt x="610246" y="0"/>
                  </a:cubicBezTo>
                  <a:cubicBezTo>
                    <a:pt x="820266" y="-36934"/>
                    <a:pt x="887079" y="5370"/>
                    <a:pt x="1119717" y="0"/>
                  </a:cubicBezTo>
                  <a:cubicBezTo>
                    <a:pt x="1352355" y="-5370"/>
                    <a:pt x="1433022" y="21185"/>
                    <a:pt x="1578801" y="0"/>
                  </a:cubicBezTo>
                  <a:cubicBezTo>
                    <a:pt x="1724580" y="-21185"/>
                    <a:pt x="1837160" y="21853"/>
                    <a:pt x="2037885" y="0"/>
                  </a:cubicBezTo>
                  <a:cubicBezTo>
                    <a:pt x="2238610" y="-21853"/>
                    <a:pt x="2329447" y="48461"/>
                    <a:pt x="2496969" y="0"/>
                  </a:cubicBezTo>
                  <a:cubicBezTo>
                    <a:pt x="2664491" y="-48461"/>
                    <a:pt x="2818975" y="47058"/>
                    <a:pt x="2905665" y="0"/>
                  </a:cubicBezTo>
                  <a:cubicBezTo>
                    <a:pt x="2992355" y="-47058"/>
                    <a:pt x="3259789" y="8530"/>
                    <a:pt x="3415137" y="0"/>
                  </a:cubicBezTo>
                  <a:cubicBezTo>
                    <a:pt x="3570485" y="-8530"/>
                    <a:pt x="3810492" y="56632"/>
                    <a:pt x="4025382" y="0"/>
                  </a:cubicBezTo>
                  <a:cubicBezTo>
                    <a:pt x="4240273" y="-56632"/>
                    <a:pt x="4301913" y="15529"/>
                    <a:pt x="4484466" y="0"/>
                  </a:cubicBezTo>
                  <a:cubicBezTo>
                    <a:pt x="4667019" y="-15529"/>
                    <a:pt x="4881320" y="41972"/>
                    <a:pt x="5038726" y="0"/>
                  </a:cubicBezTo>
                  <a:cubicBezTo>
                    <a:pt x="5080615" y="94210"/>
                    <a:pt x="4991760" y="280967"/>
                    <a:pt x="5038726" y="463550"/>
                  </a:cubicBezTo>
                  <a:cubicBezTo>
                    <a:pt x="5085692" y="646133"/>
                    <a:pt x="5005028" y="675099"/>
                    <a:pt x="5038726" y="885381"/>
                  </a:cubicBezTo>
                  <a:cubicBezTo>
                    <a:pt x="5072424" y="1095663"/>
                    <a:pt x="5014727" y="1275927"/>
                    <a:pt x="5038726" y="1390651"/>
                  </a:cubicBezTo>
                  <a:cubicBezTo>
                    <a:pt x="4937670" y="1415590"/>
                    <a:pt x="4779545" y="1350035"/>
                    <a:pt x="4630029" y="1390651"/>
                  </a:cubicBezTo>
                  <a:cubicBezTo>
                    <a:pt x="4480513" y="1431267"/>
                    <a:pt x="4320464" y="1362372"/>
                    <a:pt x="4221333" y="1390651"/>
                  </a:cubicBezTo>
                  <a:cubicBezTo>
                    <a:pt x="4122202" y="1418930"/>
                    <a:pt x="4005409" y="1365178"/>
                    <a:pt x="3812636" y="1390651"/>
                  </a:cubicBezTo>
                  <a:cubicBezTo>
                    <a:pt x="3619863" y="1416124"/>
                    <a:pt x="3498505" y="1374786"/>
                    <a:pt x="3403939" y="1390651"/>
                  </a:cubicBezTo>
                  <a:cubicBezTo>
                    <a:pt x="3309373" y="1406516"/>
                    <a:pt x="2938291" y="1387256"/>
                    <a:pt x="2743306" y="1390651"/>
                  </a:cubicBezTo>
                  <a:cubicBezTo>
                    <a:pt x="2548321" y="1394046"/>
                    <a:pt x="2384915" y="1353029"/>
                    <a:pt x="2284222" y="1390651"/>
                  </a:cubicBezTo>
                  <a:cubicBezTo>
                    <a:pt x="2183529" y="1428273"/>
                    <a:pt x="1958653" y="1341420"/>
                    <a:pt x="1825139" y="1390651"/>
                  </a:cubicBezTo>
                  <a:cubicBezTo>
                    <a:pt x="1691625" y="1439882"/>
                    <a:pt x="1533120" y="1379382"/>
                    <a:pt x="1265280" y="1390651"/>
                  </a:cubicBezTo>
                  <a:cubicBezTo>
                    <a:pt x="997440" y="1401920"/>
                    <a:pt x="997136" y="1357833"/>
                    <a:pt x="806196" y="1390651"/>
                  </a:cubicBezTo>
                  <a:cubicBezTo>
                    <a:pt x="615256" y="1423469"/>
                    <a:pt x="343737" y="1312619"/>
                    <a:pt x="0" y="1390651"/>
                  </a:cubicBezTo>
                  <a:cubicBezTo>
                    <a:pt x="-48627" y="1193597"/>
                    <a:pt x="32725" y="1121502"/>
                    <a:pt x="0" y="899288"/>
                  </a:cubicBezTo>
                  <a:cubicBezTo>
                    <a:pt x="-32725" y="677074"/>
                    <a:pt x="44708" y="660193"/>
                    <a:pt x="0" y="449644"/>
                  </a:cubicBezTo>
                  <a:cubicBezTo>
                    <a:pt x="-44708" y="239095"/>
                    <a:pt x="17977" y="97638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accent6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95404563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0" name="组合 189">
              <a:extLst>
                <a:ext uri="{FF2B5EF4-FFF2-40B4-BE49-F238E27FC236}">
                  <a16:creationId xmlns:a16="http://schemas.microsoft.com/office/drawing/2014/main" id="{76EDB169-B1C7-260E-9E89-AA38C1B2EDE6}"/>
                </a:ext>
              </a:extLst>
            </p:cNvPr>
            <p:cNvGrpSpPr/>
            <p:nvPr/>
          </p:nvGrpSpPr>
          <p:grpSpPr>
            <a:xfrm>
              <a:off x="1128001" y="4669909"/>
              <a:ext cx="4577474" cy="1028314"/>
              <a:chOff x="1128001" y="4669909"/>
              <a:chExt cx="4577474" cy="1028314"/>
            </a:xfrm>
          </p:grpSpPr>
          <p:grpSp>
            <p:nvGrpSpPr>
              <p:cNvPr id="166" name="Group 155">
                <a:extLst>
                  <a:ext uri="{FF2B5EF4-FFF2-40B4-BE49-F238E27FC236}">
                    <a16:creationId xmlns:a16="http://schemas.microsoft.com/office/drawing/2014/main" id="{0FC0B345-F896-2864-5CC7-A173BC9123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71750" y="5164823"/>
                <a:ext cx="3133725" cy="533400"/>
                <a:chOff x="2706" y="3502"/>
                <a:chExt cx="1974" cy="336"/>
              </a:xfrm>
            </p:grpSpPr>
            <p:grpSp>
              <p:nvGrpSpPr>
                <p:cNvPr id="182" name="Group 154">
                  <a:extLst>
                    <a:ext uri="{FF2B5EF4-FFF2-40B4-BE49-F238E27FC236}">
                      <a16:creationId xmlns:a16="http://schemas.microsoft.com/office/drawing/2014/main" id="{7316F22E-CB1E-8782-4D54-96F993DC04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44" y="3502"/>
                  <a:ext cx="336" cy="336"/>
                  <a:chOff x="4344" y="3502"/>
                  <a:chExt cx="336" cy="336"/>
                </a:xfrm>
              </p:grpSpPr>
              <p:grpSp>
                <p:nvGrpSpPr>
                  <p:cNvPr id="184" name="Group 134">
                    <a:extLst>
                      <a:ext uri="{FF2B5EF4-FFF2-40B4-BE49-F238E27FC236}">
                        <a16:creationId xmlns:a16="http://schemas.microsoft.com/office/drawing/2014/main" id="{DD913A96-4F2F-ED18-DCE7-2C18B38FB40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344" y="3502"/>
                    <a:ext cx="336" cy="336"/>
                    <a:chOff x="2713" y="2112"/>
                    <a:chExt cx="336" cy="336"/>
                  </a:xfrm>
                </p:grpSpPr>
                <p:sp>
                  <p:nvSpPr>
                    <p:cNvPr id="186" name="Oval 135">
                      <a:extLst>
                        <a:ext uri="{FF2B5EF4-FFF2-40B4-BE49-F238E27FC236}">
                          <a16:creationId xmlns:a16="http://schemas.microsoft.com/office/drawing/2014/main" id="{229108D2-AFFE-CB19-A9F4-CB3CA5A654D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13" y="2112"/>
                      <a:ext cx="336" cy="336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7" name="Oval 136">
                      <a:extLst>
                        <a:ext uri="{FF2B5EF4-FFF2-40B4-BE49-F238E27FC236}">
                          <a16:creationId xmlns:a16="http://schemas.microsoft.com/office/drawing/2014/main" id="{D4C30551-F4AD-6D7F-0077-CABD3EA5204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37" y="2136"/>
                      <a:ext cx="288" cy="288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85" name="Text Box 137">
                    <a:extLst>
                      <a:ext uri="{FF2B5EF4-FFF2-40B4-BE49-F238E27FC236}">
                        <a16:creationId xmlns:a16="http://schemas.microsoft.com/office/drawing/2014/main" id="{EE67DBF8-AD41-A7C6-D810-2832F4911CE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02" y="3526"/>
                    <a:ext cx="196" cy="23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en-US" dirty="0">
                        <a:latin typeface="Tahoma" panose="020B0604030504040204" pitchFamily="34" charset="0"/>
                      </a:rPr>
                      <a:t>2</a:t>
                    </a:r>
                  </a:p>
                </p:txBody>
              </p:sp>
            </p:grpSp>
            <p:cxnSp>
              <p:nvCxnSpPr>
                <p:cNvPr id="183" name="AutoShape 140">
                  <a:extLst>
                    <a:ext uri="{FF2B5EF4-FFF2-40B4-BE49-F238E27FC236}">
                      <a16:creationId xmlns:a16="http://schemas.microsoft.com/office/drawing/2014/main" id="{580E3C89-F187-B40A-2527-A3CE4D0A44A6}"/>
                    </a:ext>
                  </a:extLst>
                </p:cNvPr>
                <p:cNvCxnSpPr>
                  <a:cxnSpLocks noChangeShapeType="1"/>
                  <a:stCxn id="175" idx="6"/>
                  <a:endCxn id="186" idx="2"/>
                </p:cNvCxnSpPr>
                <p:nvPr/>
              </p:nvCxnSpPr>
              <p:spPr bwMode="auto">
                <a:xfrm>
                  <a:off x="2706" y="3670"/>
                  <a:ext cx="1638" cy="0"/>
                </a:xfrm>
                <a:prstGeom prst="straightConnector1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167" name="Group 158">
                <a:extLst>
                  <a:ext uri="{FF2B5EF4-FFF2-40B4-BE49-F238E27FC236}">
                    <a16:creationId xmlns:a16="http://schemas.microsoft.com/office/drawing/2014/main" id="{9135687F-A229-A077-5F00-7801A16FE1E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30340" y="5164822"/>
                <a:ext cx="1103313" cy="533400"/>
                <a:chOff x="2953" y="3502"/>
                <a:chExt cx="695" cy="336"/>
              </a:xfrm>
            </p:grpSpPr>
            <p:grpSp>
              <p:nvGrpSpPr>
                <p:cNvPr id="169" name="Group 157">
                  <a:extLst>
                    <a:ext uri="{FF2B5EF4-FFF2-40B4-BE49-F238E27FC236}">
                      <a16:creationId xmlns:a16="http://schemas.microsoft.com/office/drawing/2014/main" id="{2953D958-7E23-9CD6-1EBC-02BF3B52BB6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53" y="3517"/>
                  <a:ext cx="367" cy="174"/>
                  <a:chOff x="2953" y="3517"/>
                  <a:chExt cx="367" cy="174"/>
                </a:xfrm>
              </p:grpSpPr>
              <p:cxnSp>
                <p:nvCxnSpPr>
                  <p:cNvPr id="176" name="AutoShape 131">
                    <a:extLst>
                      <a:ext uri="{FF2B5EF4-FFF2-40B4-BE49-F238E27FC236}">
                        <a16:creationId xmlns:a16="http://schemas.microsoft.com/office/drawing/2014/main" id="{455ACE2E-FD1B-8A71-1720-EC0A3419D6AD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2953" y="3682"/>
                    <a:ext cx="351" cy="2"/>
                  </a:xfrm>
                  <a:prstGeom prst="straightConnector1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178" name="Text Box 138">
                    <a:extLst>
                      <a:ext uri="{FF2B5EF4-FFF2-40B4-BE49-F238E27FC236}">
                        <a16:creationId xmlns:a16="http://schemas.microsoft.com/office/drawing/2014/main" id="{5D4192DE-31EA-EFB6-0367-33525A250F1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80" y="3517"/>
                    <a:ext cx="340" cy="17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start</a:t>
                    </a:r>
                  </a:p>
                </p:txBody>
              </p:sp>
            </p:grpSp>
            <p:grpSp>
              <p:nvGrpSpPr>
                <p:cNvPr id="172" name="Group 152">
                  <a:extLst>
                    <a:ext uri="{FF2B5EF4-FFF2-40B4-BE49-F238E27FC236}">
                      <a16:creationId xmlns:a16="http://schemas.microsoft.com/office/drawing/2014/main" id="{E4B8001B-9F4D-F9DF-A91A-ACEC93C8719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312" y="3502"/>
                  <a:ext cx="336" cy="336"/>
                  <a:chOff x="3312" y="3502"/>
                  <a:chExt cx="336" cy="336"/>
                </a:xfrm>
              </p:grpSpPr>
              <p:sp>
                <p:nvSpPr>
                  <p:cNvPr id="174" name="Text Box 120">
                    <a:extLst>
                      <a:ext uri="{FF2B5EF4-FFF2-40B4-BE49-F238E27FC236}">
                        <a16:creationId xmlns:a16="http://schemas.microsoft.com/office/drawing/2014/main" id="{CAD42917-2432-3792-DB2D-14CB690613A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69" y="3526"/>
                    <a:ext cx="196" cy="23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en-US" dirty="0">
                        <a:latin typeface="Tahoma" panose="020B060403050404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175" name="Oval 139">
                    <a:extLst>
                      <a:ext uri="{FF2B5EF4-FFF2-40B4-BE49-F238E27FC236}">
                        <a16:creationId xmlns:a16="http://schemas.microsoft.com/office/drawing/2014/main" id="{28BD5AAC-1B14-741D-7124-A08EF49C76A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12" y="3502"/>
                    <a:ext cx="336" cy="336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88" name="Rectangle 8">
                <a:extLst>
                  <a:ext uri="{FF2B5EF4-FFF2-40B4-BE49-F238E27FC236}">
                    <a16:creationId xmlns:a16="http://schemas.microsoft.com/office/drawing/2014/main" id="{418F990C-3F3C-8532-2235-E00F286FA5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8001" y="4669909"/>
                <a:ext cx="1315873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dirty="0"/>
                  <a:t>/* error() */</a:t>
                </a:r>
              </a:p>
            </p:txBody>
          </p:sp>
          <p:sp>
            <p:nvSpPr>
              <p:cNvPr id="189" name="Text Box 29">
                <a:extLst>
                  <a:ext uri="{FF2B5EF4-FFF2-40B4-BE49-F238E27FC236}">
                    <a16:creationId xmlns:a16="http://schemas.microsoft.com/office/drawing/2014/main" id="{49CCFFB0-07C5-DCCB-4AD4-CE63EEF8B9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55900" y="5075238"/>
                <a:ext cx="2259336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dirty="0">
                    <a:solidFill>
                      <a:srgbClr val="0000FF"/>
                    </a:solidFill>
                    <a:latin typeface="Tahoma" panose="020B0604030504040204" pitchFamily="34" charset="0"/>
                  </a:rPr>
                  <a:t>any character but \n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67418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73</a:t>
            </a: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3836A1B3-DFFA-896F-086A-A43A1B4D05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5190402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  <a:latin typeface="Palatino Linotype"/>
                <a:cs typeface="Palatino Linotype"/>
              </a:rPr>
              <a:t>一个稍微复杂点的例子</a:t>
            </a:r>
            <a:endParaRPr spc="-5" dirty="0">
              <a:solidFill>
                <a:schemeClr val="bg1"/>
              </a:solidFill>
              <a:latin typeface="Palatino Linotype"/>
              <a:cs typeface="Palatino Linotype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794AB3B4-6C10-AC1C-DBED-6D5F99B35236}"/>
              </a:ext>
            </a:extLst>
          </p:cNvPr>
          <p:cNvSpPr txBox="1"/>
          <p:nvPr/>
        </p:nvSpPr>
        <p:spPr>
          <a:xfrm>
            <a:off x="438568" y="814129"/>
            <a:ext cx="6691575" cy="533416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94666" indent="-457200">
              <a:lnSpc>
                <a:spcPts val="36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85775" algn="l"/>
                <a:tab pos="486409" algn="l"/>
              </a:tabLst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部分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NFA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合并后的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NFA</a:t>
            </a:r>
            <a:endParaRPr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" name="Group 98">
            <a:extLst>
              <a:ext uri="{FF2B5EF4-FFF2-40B4-BE49-F238E27FC236}">
                <a16:creationId xmlns:a16="http://schemas.microsoft.com/office/drawing/2014/main" id="{1C1E16BD-F3C3-C59E-A927-EAC0FE48EEB6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1790700"/>
            <a:ext cx="533400" cy="533400"/>
            <a:chOff x="2088" y="1728"/>
            <a:chExt cx="336" cy="336"/>
          </a:xfrm>
        </p:grpSpPr>
        <p:sp>
          <p:nvSpPr>
            <p:cNvPr id="4" name="Oval 99">
              <a:extLst>
                <a:ext uri="{FF2B5EF4-FFF2-40B4-BE49-F238E27FC236}">
                  <a16:creationId xmlns:a16="http://schemas.microsoft.com/office/drawing/2014/main" id="{FF17C43B-52D5-1FD1-32D8-040ACF5995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8" y="1728"/>
              <a:ext cx="336" cy="33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" name="Text Box 100">
              <a:extLst>
                <a:ext uri="{FF2B5EF4-FFF2-40B4-BE49-F238E27FC236}">
                  <a16:creationId xmlns:a16="http://schemas.microsoft.com/office/drawing/2014/main" id="{D3DEAE65-B98C-B6D5-8136-407CAEE31E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9" y="175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2</a:t>
              </a:r>
            </a:p>
          </p:txBody>
        </p:sp>
      </p:grpSp>
      <p:grpSp>
        <p:nvGrpSpPr>
          <p:cNvPr id="6" name="Group 101">
            <a:extLst>
              <a:ext uri="{FF2B5EF4-FFF2-40B4-BE49-F238E27FC236}">
                <a16:creationId xmlns:a16="http://schemas.microsoft.com/office/drawing/2014/main" id="{A4AD3A09-97FA-9AF7-F4E6-1002F7FF347D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1790700"/>
            <a:ext cx="533400" cy="533400"/>
            <a:chOff x="3888" y="1728"/>
            <a:chExt cx="336" cy="336"/>
          </a:xfrm>
        </p:grpSpPr>
        <p:grpSp>
          <p:nvGrpSpPr>
            <p:cNvPr id="7" name="Group 102">
              <a:extLst>
                <a:ext uri="{FF2B5EF4-FFF2-40B4-BE49-F238E27FC236}">
                  <a16:creationId xmlns:a16="http://schemas.microsoft.com/office/drawing/2014/main" id="{23A9F673-1722-3BF0-56F9-656921BB8A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1728"/>
              <a:ext cx="336" cy="336"/>
              <a:chOff x="2713" y="2112"/>
              <a:chExt cx="336" cy="336"/>
            </a:xfrm>
          </p:grpSpPr>
          <p:sp>
            <p:nvSpPr>
              <p:cNvPr id="9" name="Oval 103">
                <a:extLst>
                  <a:ext uri="{FF2B5EF4-FFF2-40B4-BE49-F238E27FC236}">
                    <a16:creationId xmlns:a16="http://schemas.microsoft.com/office/drawing/2014/main" id="{BC493E43-7E79-C2F6-5235-DCF35F0D57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3" y="211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" name="Oval 104">
                <a:extLst>
                  <a:ext uri="{FF2B5EF4-FFF2-40B4-BE49-F238E27FC236}">
                    <a16:creationId xmlns:a16="http://schemas.microsoft.com/office/drawing/2014/main" id="{2E402CBF-9DBB-E73B-A656-E20700115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7" y="2136"/>
                <a:ext cx="288" cy="28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8" name="Text Box 105">
              <a:extLst>
                <a:ext uri="{FF2B5EF4-FFF2-40B4-BE49-F238E27FC236}">
                  <a16:creationId xmlns:a16="http://schemas.microsoft.com/office/drawing/2014/main" id="{35382918-90CD-BE96-0174-3CB61A8463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0" y="175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3</a:t>
              </a: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A3BE3E0D-4392-AE8E-4FB3-CEBB0B394F36}"/>
              </a:ext>
            </a:extLst>
          </p:cNvPr>
          <p:cNvGrpSpPr>
            <a:grpSpLocks/>
          </p:cNvGrpSpPr>
          <p:nvPr/>
        </p:nvGrpSpPr>
        <p:grpSpPr bwMode="auto">
          <a:xfrm>
            <a:off x="8305800" y="1943100"/>
            <a:ext cx="533400" cy="533400"/>
            <a:chOff x="3888" y="1728"/>
            <a:chExt cx="336" cy="336"/>
          </a:xfrm>
        </p:grpSpPr>
        <p:grpSp>
          <p:nvGrpSpPr>
            <p:cNvPr id="14" name="Group 107">
              <a:extLst>
                <a:ext uri="{FF2B5EF4-FFF2-40B4-BE49-F238E27FC236}">
                  <a16:creationId xmlns:a16="http://schemas.microsoft.com/office/drawing/2014/main" id="{7FD17AA0-CA4B-1853-7626-75823890F9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1728"/>
              <a:ext cx="336" cy="336"/>
              <a:chOff x="2713" y="2112"/>
              <a:chExt cx="336" cy="336"/>
            </a:xfrm>
          </p:grpSpPr>
          <p:sp>
            <p:nvSpPr>
              <p:cNvPr id="17" name="Oval 108">
                <a:extLst>
                  <a:ext uri="{FF2B5EF4-FFF2-40B4-BE49-F238E27FC236}">
                    <a16:creationId xmlns:a16="http://schemas.microsoft.com/office/drawing/2014/main" id="{52DFB4E4-6513-3635-BF3E-46803D1FF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3" y="211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" name="Oval 109">
                <a:extLst>
                  <a:ext uri="{FF2B5EF4-FFF2-40B4-BE49-F238E27FC236}">
                    <a16:creationId xmlns:a16="http://schemas.microsoft.com/office/drawing/2014/main" id="{00CF98A5-5E41-2E69-2BA4-F5DBD1E15D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7" y="2136"/>
                <a:ext cx="288" cy="28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5" name="Text Box 110">
              <a:extLst>
                <a:ext uri="{FF2B5EF4-FFF2-40B4-BE49-F238E27FC236}">
                  <a16:creationId xmlns:a16="http://schemas.microsoft.com/office/drawing/2014/main" id="{C714EC1A-7E9C-ABC0-CE53-CA23B4D6CC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0" y="175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8</a:t>
              </a:r>
            </a:p>
          </p:txBody>
        </p:sp>
      </p:grpSp>
      <p:sp>
        <p:nvSpPr>
          <p:cNvPr id="19" name="Oval 111">
            <a:extLst>
              <a:ext uri="{FF2B5EF4-FFF2-40B4-BE49-F238E27FC236}">
                <a16:creationId xmlns:a16="http://schemas.microsoft.com/office/drawing/2014/main" id="{08EA5894-8D87-4228-B2CE-64BB6A8863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6813" y="1925638"/>
            <a:ext cx="574675" cy="6191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en-US">
                <a:latin typeface="Times New Roman" panose="02020603050405020304" pitchFamily="18" charset="0"/>
              </a:rPr>
              <a:t>4</a:t>
            </a:r>
            <a:endParaRPr lang="en-US" altLang="en-US"/>
          </a:p>
        </p:txBody>
      </p:sp>
      <p:grpSp>
        <p:nvGrpSpPr>
          <p:cNvPr id="20" name="Group 112">
            <a:extLst>
              <a:ext uri="{FF2B5EF4-FFF2-40B4-BE49-F238E27FC236}">
                <a16:creationId xmlns:a16="http://schemas.microsoft.com/office/drawing/2014/main" id="{5B044D8E-1721-E184-7ADB-23E2BFCC7050}"/>
              </a:ext>
            </a:extLst>
          </p:cNvPr>
          <p:cNvGrpSpPr>
            <a:grpSpLocks/>
          </p:cNvGrpSpPr>
          <p:nvPr/>
        </p:nvGrpSpPr>
        <p:grpSpPr bwMode="auto">
          <a:xfrm>
            <a:off x="4800600" y="1968500"/>
            <a:ext cx="533400" cy="533400"/>
            <a:chOff x="2088" y="1728"/>
            <a:chExt cx="336" cy="336"/>
          </a:xfrm>
        </p:grpSpPr>
        <p:sp>
          <p:nvSpPr>
            <p:cNvPr id="21" name="Oval 113">
              <a:extLst>
                <a:ext uri="{FF2B5EF4-FFF2-40B4-BE49-F238E27FC236}">
                  <a16:creationId xmlns:a16="http://schemas.microsoft.com/office/drawing/2014/main" id="{08217065-11BA-C3BC-2A5A-91659AAFBC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8" y="1728"/>
              <a:ext cx="336" cy="33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Text Box 114">
              <a:extLst>
                <a:ext uri="{FF2B5EF4-FFF2-40B4-BE49-F238E27FC236}">
                  <a16:creationId xmlns:a16="http://schemas.microsoft.com/office/drawing/2014/main" id="{3BA19D32-A4A4-DB60-6D25-25E1C77714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9" y="175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5</a:t>
              </a:r>
            </a:p>
          </p:txBody>
        </p:sp>
      </p:grpSp>
      <p:grpSp>
        <p:nvGrpSpPr>
          <p:cNvPr id="23" name="Group 115">
            <a:extLst>
              <a:ext uri="{FF2B5EF4-FFF2-40B4-BE49-F238E27FC236}">
                <a16:creationId xmlns:a16="http://schemas.microsoft.com/office/drawing/2014/main" id="{6F09E4B9-F737-CD36-F017-83186648856B}"/>
              </a:ext>
            </a:extLst>
          </p:cNvPr>
          <p:cNvGrpSpPr>
            <a:grpSpLocks/>
          </p:cNvGrpSpPr>
          <p:nvPr/>
        </p:nvGrpSpPr>
        <p:grpSpPr bwMode="auto">
          <a:xfrm>
            <a:off x="6172200" y="1943100"/>
            <a:ext cx="533400" cy="533400"/>
            <a:chOff x="2088" y="1728"/>
            <a:chExt cx="336" cy="336"/>
          </a:xfrm>
        </p:grpSpPr>
        <p:sp>
          <p:nvSpPr>
            <p:cNvPr id="24" name="Oval 116">
              <a:extLst>
                <a:ext uri="{FF2B5EF4-FFF2-40B4-BE49-F238E27FC236}">
                  <a16:creationId xmlns:a16="http://schemas.microsoft.com/office/drawing/2014/main" id="{86290CB9-220B-2118-98B1-BAF95F25D9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8" y="1728"/>
              <a:ext cx="336" cy="33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" name="Text Box 117">
              <a:extLst>
                <a:ext uri="{FF2B5EF4-FFF2-40B4-BE49-F238E27FC236}">
                  <a16:creationId xmlns:a16="http://schemas.microsoft.com/office/drawing/2014/main" id="{9961A94A-4318-0C94-94E0-C42B4F237D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9" y="175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6</a:t>
              </a:r>
            </a:p>
          </p:txBody>
        </p:sp>
      </p:grpSp>
      <p:grpSp>
        <p:nvGrpSpPr>
          <p:cNvPr id="26" name="Group 118">
            <a:extLst>
              <a:ext uri="{FF2B5EF4-FFF2-40B4-BE49-F238E27FC236}">
                <a16:creationId xmlns:a16="http://schemas.microsoft.com/office/drawing/2014/main" id="{001A5321-4B3A-7F16-4004-3A7CAAE0BB20}"/>
              </a:ext>
            </a:extLst>
          </p:cNvPr>
          <p:cNvGrpSpPr>
            <a:grpSpLocks/>
          </p:cNvGrpSpPr>
          <p:nvPr/>
        </p:nvGrpSpPr>
        <p:grpSpPr bwMode="auto">
          <a:xfrm>
            <a:off x="7162800" y="1943100"/>
            <a:ext cx="533400" cy="533400"/>
            <a:chOff x="2088" y="1728"/>
            <a:chExt cx="336" cy="336"/>
          </a:xfrm>
        </p:grpSpPr>
        <p:sp>
          <p:nvSpPr>
            <p:cNvPr id="28" name="Oval 119">
              <a:extLst>
                <a:ext uri="{FF2B5EF4-FFF2-40B4-BE49-F238E27FC236}">
                  <a16:creationId xmlns:a16="http://schemas.microsoft.com/office/drawing/2014/main" id="{450F154C-7914-5A3F-1CD0-9300383BD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8" y="1728"/>
              <a:ext cx="336" cy="33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Text Box 120">
              <a:extLst>
                <a:ext uri="{FF2B5EF4-FFF2-40B4-BE49-F238E27FC236}">
                  <a16:creationId xmlns:a16="http://schemas.microsoft.com/office/drawing/2014/main" id="{89CBA678-F5BA-3398-428E-F8472786E9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9" y="175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7</a:t>
              </a:r>
            </a:p>
          </p:txBody>
        </p:sp>
      </p:grpSp>
      <p:grpSp>
        <p:nvGrpSpPr>
          <p:cNvPr id="30" name="Group 121">
            <a:extLst>
              <a:ext uri="{FF2B5EF4-FFF2-40B4-BE49-F238E27FC236}">
                <a16:creationId xmlns:a16="http://schemas.microsoft.com/office/drawing/2014/main" id="{70564C72-59ED-E7D7-1320-550DF405DFE9}"/>
              </a:ext>
            </a:extLst>
          </p:cNvPr>
          <p:cNvGrpSpPr>
            <a:grpSpLocks/>
          </p:cNvGrpSpPr>
          <p:nvPr/>
        </p:nvGrpSpPr>
        <p:grpSpPr bwMode="auto">
          <a:xfrm>
            <a:off x="8305800" y="3352800"/>
            <a:ext cx="533400" cy="533400"/>
            <a:chOff x="3888" y="1728"/>
            <a:chExt cx="336" cy="336"/>
          </a:xfrm>
        </p:grpSpPr>
        <p:grpSp>
          <p:nvGrpSpPr>
            <p:cNvPr id="31" name="Group 122">
              <a:extLst>
                <a:ext uri="{FF2B5EF4-FFF2-40B4-BE49-F238E27FC236}">
                  <a16:creationId xmlns:a16="http://schemas.microsoft.com/office/drawing/2014/main" id="{A08543E1-7050-B68B-56FA-5790F97C3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1728"/>
              <a:ext cx="336" cy="336"/>
              <a:chOff x="2713" y="2112"/>
              <a:chExt cx="336" cy="336"/>
            </a:xfrm>
          </p:grpSpPr>
          <p:sp>
            <p:nvSpPr>
              <p:cNvPr id="33" name="Oval 123">
                <a:extLst>
                  <a:ext uri="{FF2B5EF4-FFF2-40B4-BE49-F238E27FC236}">
                    <a16:creationId xmlns:a16="http://schemas.microsoft.com/office/drawing/2014/main" id="{EB97E847-C71D-7AC3-C405-A7712BF547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3" y="211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4" name="Oval 124">
                <a:extLst>
                  <a:ext uri="{FF2B5EF4-FFF2-40B4-BE49-F238E27FC236}">
                    <a16:creationId xmlns:a16="http://schemas.microsoft.com/office/drawing/2014/main" id="{228E604D-D973-3192-952C-D2D9E3894F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7" y="2136"/>
                <a:ext cx="288" cy="28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32" name="Text Box 125">
              <a:extLst>
                <a:ext uri="{FF2B5EF4-FFF2-40B4-BE49-F238E27FC236}">
                  <a16:creationId xmlns:a16="http://schemas.microsoft.com/office/drawing/2014/main" id="{154DF499-0262-CAF0-2E7E-BB26056F40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3" y="1752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13</a:t>
              </a:r>
            </a:p>
          </p:txBody>
        </p:sp>
      </p:grpSp>
      <p:sp>
        <p:nvSpPr>
          <p:cNvPr id="35" name="Oval 126">
            <a:extLst>
              <a:ext uri="{FF2B5EF4-FFF2-40B4-BE49-F238E27FC236}">
                <a16:creationId xmlns:a16="http://schemas.microsoft.com/office/drawing/2014/main" id="{D369E38B-5A3B-E9C5-C680-07E4E4F044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8400" y="3297238"/>
            <a:ext cx="571500" cy="6191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en-US">
                <a:latin typeface="Times New Roman" panose="02020603050405020304" pitchFamily="18" charset="0"/>
              </a:rPr>
              <a:t>9</a:t>
            </a:r>
            <a:endParaRPr lang="en-US" altLang="en-US"/>
          </a:p>
        </p:txBody>
      </p:sp>
      <p:grpSp>
        <p:nvGrpSpPr>
          <p:cNvPr id="36" name="Group 127">
            <a:extLst>
              <a:ext uri="{FF2B5EF4-FFF2-40B4-BE49-F238E27FC236}">
                <a16:creationId xmlns:a16="http://schemas.microsoft.com/office/drawing/2014/main" id="{4B35643D-116D-8211-186B-519B8B370C99}"/>
              </a:ext>
            </a:extLst>
          </p:cNvPr>
          <p:cNvGrpSpPr>
            <a:grpSpLocks/>
          </p:cNvGrpSpPr>
          <p:nvPr/>
        </p:nvGrpSpPr>
        <p:grpSpPr bwMode="auto">
          <a:xfrm>
            <a:off x="4800600" y="3352800"/>
            <a:ext cx="533400" cy="533400"/>
            <a:chOff x="2088" y="1728"/>
            <a:chExt cx="336" cy="336"/>
          </a:xfrm>
        </p:grpSpPr>
        <p:sp>
          <p:nvSpPr>
            <p:cNvPr id="37" name="Oval 128">
              <a:extLst>
                <a:ext uri="{FF2B5EF4-FFF2-40B4-BE49-F238E27FC236}">
                  <a16:creationId xmlns:a16="http://schemas.microsoft.com/office/drawing/2014/main" id="{024472FA-6803-5A31-48AB-04CACB58A4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8" y="1728"/>
              <a:ext cx="336" cy="33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Text Box 129">
              <a:extLst>
                <a:ext uri="{FF2B5EF4-FFF2-40B4-BE49-F238E27FC236}">
                  <a16:creationId xmlns:a16="http://schemas.microsoft.com/office/drawing/2014/main" id="{78AB4112-3D7A-BF8D-83DB-516C0CD45B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2" y="1752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10</a:t>
              </a:r>
            </a:p>
          </p:txBody>
        </p:sp>
      </p:grpSp>
      <p:grpSp>
        <p:nvGrpSpPr>
          <p:cNvPr id="39" name="Group 130">
            <a:extLst>
              <a:ext uri="{FF2B5EF4-FFF2-40B4-BE49-F238E27FC236}">
                <a16:creationId xmlns:a16="http://schemas.microsoft.com/office/drawing/2014/main" id="{A2B79EC9-98D2-B2BC-63B4-6B084F4CAE3F}"/>
              </a:ext>
            </a:extLst>
          </p:cNvPr>
          <p:cNvGrpSpPr>
            <a:grpSpLocks/>
          </p:cNvGrpSpPr>
          <p:nvPr/>
        </p:nvGrpSpPr>
        <p:grpSpPr bwMode="auto">
          <a:xfrm>
            <a:off x="6172200" y="3352800"/>
            <a:ext cx="533400" cy="533400"/>
            <a:chOff x="2088" y="1728"/>
            <a:chExt cx="336" cy="336"/>
          </a:xfrm>
        </p:grpSpPr>
        <p:sp>
          <p:nvSpPr>
            <p:cNvPr id="41" name="Oval 131">
              <a:extLst>
                <a:ext uri="{FF2B5EF4-FFF2-40B4-BE49-F238E27FC236}">
                  <a16:creationId xmlns:a16="http://schemas.microsoft.com/office/drawing/2014/main" id="{89FC478E-2851-337A-37CA-C4A538BB5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8" y="1728"/>
              <a:ext cx="336" cy="33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Text Box 132">
              <a:extLst>
                <a:ext uri="{FF2B5EF4-FFF2-40B4-BE49-F238E27FC236}">
                  <a16:creationId xmlns:a16="http://schemas.microsoft.com/office/drawing/2014/main" id="{2D767310-2254-E277-BA13-1259752227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2" y="1752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11</a:t>
              </a:r>
            </a:p>
          </p:txBody>
        </p:sp>
      </p:grpSp>
      <p:grpSp>
        <p:nvGrpSpPr>
          <p:cNvPr id="43" name="Group 133">
            <a:extLst>
              <a:ext uri="{FF2B5EF4-FFF2-40B4-BE49-F238E27FC236}">
                <a16:creationId xmlns:a16="http://schemas.microsoft.com/office/drawing/2014/main" id="{D97D8F2C-C804-834A-F53A-7B793D7CF10A}"/>
              </a:ext>
            </a:extLst>
          </p:cNvPr>
          <p:cNvGrpSpPr>
            <a:grpSpLocks/>
          </p:cNvGrpSpPr>
          <p:nvPr/>
        </p:nvGrpSpPr>
        <p:grpSpPr bwMode="auto">
          <a:xfrm>
            <a:off x="7162800" y="3352800"/>
            <a:ext cx="533400" cy="533400"/>
            <a:chOff x="2088" y="1728"/>
            <a:chExt cx="336" cy="336"/>
          </a:xfrm>
        </p:grpSpPr>
        <p:sp>
          <p:nvSpPr>
            <p:cNvPr id="44" name="Oval 134">
              <a:extLst>
                <a:ext uri="{FF2B5EF4-FFF2-40B4-BE49-F238E27FC236}">
                  <a16:creationId xmlns:a16="http://schemas.microsoft.com/office/drawing/2014/main" id="{A0BBAA75-E80A-306C-0D3E-F8C5EAC3C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8" y="1728"/>
              <a:ext cx="336" cy="33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Text Box 135">
              <a:extLst>
                <a:ext uri="{FF2B5EF4-FFF2-40B4-BE49-F238E27FC236}">
                  <a16:creationId xmlns:a16="http://schemas.microsoft.com/office/drawing/2014/main" id="{E5818531-BA4D-CE34-F759-B75C1165BC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2" y="1752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12</a:t>
              </a:r>
            </a:p>
          </p:txBody>
        </p:sp>
      </p:grpSp>
      <p:cxnSp>
        <p:nvCxnSpPr>
          <p:cNvPr id="46" name="AutoShape 136">
            <a:extLst>
              <a:ext uri="{FF2B5EF4-FFF2-40B4-BE49-F238E27FC236}">
                <a16:creationId xmlns:a16="http://schemas.microsoft.com/office/drawing/2014/main" id="{57F2DD7D-957A-9C16-EA0B-6819965BAD25}"/>
              </a:ext>
            </a:extLst>
          </p:cNvPr>
          <p:cNvCxnSpPr>
            <a:cxnSpLocks noChangeShapeType="1"/>
            <a:stCxn id="28" idx="6"/>
            <a:endCxn id="17" idx="2"/>
          </p:cNvCxnSpPr>
          <p:nvPr/>
        </p:nvCxnSpPr>
        <p:spPr bwMode="auto">
          <a:xfrm>
            <a:off x="7696200" y="2209800"/>
            <a:ext cx="6096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AutoShape 137">
            <a:extLst>
              <a:ext uri="{FF2B5EF4-FFF2-40B4-BE49-F238E27FC236}">
                <a16:creationId xmlns:a16="http://schemas.microsoft.com/office/drawing/2014/main" id="{E35C17FE-1BA6-255A-0739-C89DAA52F387}"/>
              </a:ext>
            </a:extLst>
          </p:cNvPr>
          <p:cNvCxnSpPr>
            <a:cxnSpLocks noChangeShapeType="1"/>
            <a:stCxn id="44" idx="6"/>
            <a:endCxn id="33" idx="2"/>
          </p:cNvCxnSpPr>
          <p:nvPr/>
        </p:nvCxnSpPr>
        <p:spPr bwMode="auto">
          <a:xfrm>
            <a:off x="7696200" y="3619500"/>
            <a:ext cx="6096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AutoShape 138">
            <a:extLst>
              <a:ext uri="{FF2B5EF4-FFF2-40B4-BE49-F238E27FC236}">
                <a16:creationId xmlns:a16="http://schemas.microsoft.com/office/drawing/2014/main" id="{EA0015BF-4BE9-7F2F-84D7-D3A65C2C029C}"/>
              </a:ext>
            </a:extLst>
          </p:cNvPr>
          <p:cNvCxnSpPr>
            <a:cxnSpLocks noChangeShapeType="1"/>
            <a:stCxn id="37" idx="6"/>
            <a:endCxn id="33" idx="0"/>
          </p:cNvCxnSpPr>
          <p:nvPr/>
        </p:nvCxnSpPr>
        <p:spPr bwMode="auto">
          <a:xfrm flipV="1">
            <a:off x="5334000" y="3352800"/>
            <a:ext cx="3238500" cy="266700"/>
          </a:xfrm>
          <a:prstGeom prst="curvedConnector4">
            <a:avLst>
              <a:gd name="adj1" fmla="val 19509"/>
              <a:gd name="adj2" fmla="val 198806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AutoShape 139">
            <a:extLst>
              <a:ext uri="{FF2B5EF4-FFF2-40B4-BE49-F238E27FC236}">
                <a16:creationId xmlns:a16="http://schemas.microsoft.com/office/drawing/2014/main" id="{88BD568A-DE66-81B8-63E7-C6D93F52C34D}"/>
              </a:ext>
            </a:extLst>
          </p:cNvPr>
          <p:cNvCxnSpPr>
            <a:cxnSpLocks noChangeShapeType="1"/>
            <a:stCxn id="15" idx="2"/>
            <a:endCxn id="25" idx="2"/>
          </p:cNvCxnSpPr>
          <p:nvPr/>
        </p:nvCxnSpPr>
        <p:spPr bwMode="auto">
          <a:xfrm rot="5400000">
            <a:off x="7504113" y="1371600"/>
            <a:ext cx="1588" cy="2135187"/>
          </a:xfrm>
          <a:prstGeom prst="curvedConnector3">
            <a:avLst>
              <a:gd name="adj1" fmla="val 3509999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AutoShape 140">
            <a:extLst>
              <a:ext uri="{FF2B5EF4-FFF2-40B4-BE49-F238E27FC236}">
                <a16:creationId xmlns:a16="http://schemas.microsoft.com/office/drawing/2014/main" id="{C64D2A3F-FBAC-BBEB-049E-E2C93178C51D}"/>
              </a:ext>
            </a:extLst>
          </p:cNvPr>
          <p:cNvCxnSpPr>
            <a:cxnSpLocks noChangeShapeType="1"/>
            <a:stCxn id="21" idx="6"/>
            <a:endCxn id="17" idx="0"/>
          </p:cNvCxnSpPr>
          <p:nvPr/>
        </p:nvCxnSpPr>
        <p:spPr bwMode="auto">
          <a:xfrm flipV="1">
            <a:off x="5334000" y="1943100"/>
            <a:ext cx="3238500" cy="292100"/>
          </a:xfrm>
          <a:prstGeom prst="curvedConnector4">
            <a:avLst>
              <a:gd name="adj1" fmla="val 22301"/>
              <a:gd name="adj2" fmla="val 243477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AutoShape 141">
            <a:extLst>
              <a:ext uri="{FF2B5EF4-FFF2-40B4-BE49-F238E27FC236}">
                <a16:creationId xmlns:a16="http://schemas.microsoft.com/office/drawing/2014/main" id="{F707E4F9-E402-DB35-6CF8-8B35A5FB50BB}"/>
              </a:ext>
            </a:extLst>
          </p:cNvPr>
          <p:cNvCxnSpPr>
            <a:cxnSpLocks noChangeShapeType="1"/>
            <a:stCxn id="4" idx="6"/>
            <a:endCxn id="9" idx="2"/>
          </p:cNvCxnSpPr>
          <p:nvPr/>
        </p:nvCxnSpPr>
        <p:spPr bwMode="auto">
          <a:xfrm>
            <a:off x="1905000" y="2057400"/>
            <a:ext cx="762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Oval 142">
            <a:extLst>
              <a:ext uri="{FF2B5EF4-FFF2-40B4-BE49-F238E27FC236}">
                <a16:creationId xmlns:a16="http://schemas.microsoft.com/office/drawing/2014/main" id="{8841E2A1-ADCF-C746-3361-CF11387DD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9550" y="3392488"/>
            <a:ext cx="625475" cy="6191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>
                <a:latin typeface="Times New Roman" panose="02020603050405020304" pitchFamily="18" charset="0"/>
              </a:rPr>
              <a:t>14</a:t>
            </a:r>
            <a:endParaRPr lang="en-US" altLang="en-US"/>
          </a:p>
        </p:txBody>
      </p:sp>
      <p:grpSp>
        <p:nvGrpSpPr>
          <p:cNvPr id="53" name="Group 143">
            <a:extLst>
              <a:ext uri="{FF2B5EF4-FFF2-40B4-BE49-F238E27FC236}">
                <a16:creationId xmlns:a16="http://schemas.microsoft.com/office/drawing/2014/main" id="{6A3DAFF8-E36A-533B-F388-1C09FDD418EA}"/>
              </a:ext>
            </a:extLst>
          </p:cNvPr>
          <p:cNvGrpSpPr>
            <a:grpSpLocks/>
          </p:cNvGrpSpPr>
          <p:nvPr/>
        </p:nvGrpSpPr>
        <p:grpSpPr bwMode="auto">
          <a:xfrm>
            <a:off x="2933700" y="3429000"/>
            <a:ext cx="533400" cy="533400"/>
            <a:chOff x="3888" y="1728"/>
            <a:chExt cx="336" cy="336"/>
          </a:xfrm>
        </p:grpSpPr>
        <p:grpSp>
          <p:nvGrpSpPr>
            <p:cNvPr id="54" name="Group 144">
              <a:extLst>
                <a:ext uri="{FF2B5EF4-FFF2-40B4-BE49-F238E27FC236}">
                  <a16:creationId xmlns:a16="http://schemas.microsoft.com/office/drawing/2014/main" id="{1884E82A-0E48-2428-8B85-205E7BB6E2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1728"/>
              <a:ext cx="336" cy="336"/>
              <a:chOff x="2713" y="2112"/>
              <a:chExt cx="336" cy="336"/>
            </a:xfrm>
          </p:grpSpPr>
          <p:sp>
            <p:nvSpPr>
              <p:cNvPr id="56" name="Oval 145">
                <a:extLst>
                  <a:ext uri="{FF2B5EF4-FFF2-40B4-BE49-F238E27FC236}">
                    <a16:creationId xmlns:a16="http://schemas.microsoft.com/office/drawing/2014/main" id="{86B613A6-C73F-8DAC-9A29-2C036A6764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3" y="211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7" name="Oval 146">
                <a:extLst>
                  <a:ext uri="{FF2B5EF4-FFF2-40B4-BE49-F238E27FC236}">
                    <a16:creationId xmlns:a16="http://schemas.microsoft.com/office/drawing/2014/main" id="{3D9D3F73-9785-6CDA-C81D-BB925B7E5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7" y="2136"/>
                <a:ext cx="288" cy="28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5" name="Text Box 147">
              <a:extLst>
                <a:ext uri="{FF2B5EF4-FFF2-40B4-BE49-F238E27FC236}">
                  <a16:creationId xmlns:a16="http://schemas.microsoft.com/office/drawing/2014/main" id="{7DA54256-7C6C-E310-74AF-BA6B8B277F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2" y="1752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15</a:t>
              </a:r>
            </a:p>
          </p:txBody>
        </p:sp>
      </p:grpSp>
      <p:grpSp>
        <p:nvGrpSpPr>
          <p:cNvPr id="58" name="Group 148">
            <a:extLst>
              <a:ext uri="{FF2B5EF4-FFF2-40B4-BE49-F238E27FC236}">
                <a16:creationId xmlns:a16="http://schemas.microsoft.com/office/drawing/2014/main" id="{A1BC9248-30D6-BFB9-EF37-4F5F23081318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2667000"/>
            <a:ext cx="533400" cy="533400"/>
            <a:chOff x="2088" y="1728"/>
            <a:chExt cx="336" cy="336"/>
          </a:xfrm>
        </p:grpSpPr>
        <p:sp>
          <p:nvSpPr>
            <p:cNvPr id="59" name="Oval 149">
              <a:extLst>
                <a:ext uri="{FF2B5EF4-FFF2-40B4-BE49-F238E27FC236}">
                  <a16:creationId xmlns:a16="http://schemas.microsoft.com/office/drawing/2014/main" id="{F5B8763E-739E-B7F8-280D-96A4609E3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8" y="1728"/>
              <a:ext cx="336" cy="33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0" name="Text Box 150">
              <a:extLst>
                <a:ext uri="{FF2B5EF4-FFF2-40B4-BE49-F238E27FC236}">
                  <a16:creationId xmlns:a16="http://schemas.microsoft.com/office/drawing/2014/main" id="{F088370D-45C2-31E8-E6EE-22FA961F6D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9" y="175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1</a:t>
              </a:r>
            </a:p>
          </p:txBody>
        </p:sp>
      </p:grpSp>
      <p:cxnSp>
        <p:nvCxnSpPr>
          <p:cNvPr id="61" name="AutoShape 151">
            <a:extLst>
              <a:ext uri="{FF2B5EF4-FFF2-40B4-BE49-F238E27FC236}">
                <a16:creationId xmlns:a16="http://schemas.microsoft.com/office/drawing/2014/main" id="{EC7DB0FC-B596-79AA-87F2-479409BA0715}"/>
              </a:ext>
            </a:extLst>
          </p:cNvPr>
          <p:cNvCxnSpPr>
            <a:cxnSpLocks noChangeShapeType="1"/>
            <a:stCxn id="59" idx="7"/>
            <a:endCxn id="19" idx="2"/>
          </p:cNvCxnSpPr>
          <p:nvPr/>
        </p:nvCxnSpPr>
        <p:spPr bwMode="auto">
          <a:xfrm flipV="1">
            <a:off x="1065213" y="2235200"/>
            <a:ext cx="2641600" cy="509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AutoShape 152">
            <a:extLst>
              <a:ext uri="{FF2B5EF4-FFF2-40B4-BE49-F238E27FC236}">
                <a16:creationId xmlns:a16="http://schemas.microsoft.com/office/drawing/2014/main" id="{EF76FE2D-68E4-2BB0-882D-5F843CDA82BC}"/>
              </a:ext>
            </a:extLst>
          </p:cNvPr>
          <p:cNvCxnSpPr>
            <a:cxnSpLocks noChangeShapeType="1"/>
            <a:stCxn id="59" idx="6"/>
            <a:endCxn id="35" idx="1"/>
          </p:cNvCxnSpPr>
          <p:nvPr/>
        </p:nvCxnSpPr>
        <p:spPr bwMode="auto">
          <a:xfrm>
            <a:off x="1143000" y="2933700"/>
            <a:ext cx="2649538" cy="4540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AutoShape 153">
            <a:extLst>
              <a:ext uri="{FF2B5EF4-FFF2-40B4-BE49-F238E27FC236}">
                <a16:creationId xmlns:a16="http://schemas.microsoft.com/office/drawing/2014/main" id="{6D6F6016-5A84-320D-FE4C-8D0A28F9975B}"/>
              </a:ext>
            </a:extLst>
          </p:cNvPr>
          <p:cNvCxnSpPr>
            <a:cxnSpLocks noChangeShapeType="1"/>
            <a:stCxn id="59" idx="5"/>
            <a:endCxn id="52" idx="1"/>
          </p:cNvCxnSpPr>
          <p:nvPr/>
        </p:nvCxnSpPr>
        <p:spPr bwMode="auto">
          <a:xfrm>
            <a:off x="1065213" y="3122613"/>
            <a:ext cx="506412" cy="3603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AutoShape 154">
            <a:extLst>
              <a:ext uri="{FF2B5EF4-FFF2-40B4-BE49-F238E27FC236}">
                <a16:creationId xmlns:a16="http://schemas.microsoft.com/office/drawing/2014/main" id="{5179CAD2-F008-0CB1-4AA7-4A82D3285D57}"/>
              </a:ext>
            </a:extLst>
          </p:cNvPr>
          <p:cNvCxnSpPr>
            <a:cxnSpLocks noChangeShapeType="1"/>
            <a:stCxn id="59" idx="0"/>
            <a:endCxn id="4" idx="3"/>
          </p:cNvCxnSpPr>
          <p:nvPr/>
        </p:nvCxnSpPr>
        <p:spPr bwMode="auto">
          <a:xfrm flipV="1">
            <a:off x="876300" y="2246313"/>
            <a:ext cx="573088" cy="4206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AutoShape 155">
            <a:extLst>
              <a:ext uri="{FF2B5EF4-FFF2-40B4-BE49-F238E27FC236}">
                <a16:creationId xmlns:a16="http://schemas.microsoft.com/office/drawing/2014/main" id="{0033E6C1-F67D-992A-DF57-6BD37D321DDF}"/>
              </a:ext>
            </a:extLst>
          </p:cNvPr>
          <p:cNvCxnSpPr>
            <a:cxnSpLocks noChangeShapeType="1"/>
            <a:stCxn id="19" idx="6"/>
            <a:endCxn id="21" idx="2"/>
          </p:cNvCxnSpPr>
          <p:nvPr/>
        </p:nvCxnSpPr>
        <p:spPr bwMode="auto">
          <a:xfrm>
            <a:off x="4281488" y="2235200"/>
            <a:ext cx="519112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AutoShape 156">
            <a:extLst>
              <a:ext uri="{FF2B5EF4-FFF2-40B4-BE49-F238E27FC236}">
                <a16:creationId xmlns:a16="http://schemas.microsoft.com/office/drawing/2014/main" id="{05EE4103-DAF5-F205-AD25-CD47686E3002}"/>
              </a:ext>
            </a:extLst>
          </p:cNvPr>
          <p:cNvCxnSpPr>
            <a:cxnSpLocks noChangeShapeType="1"/>
            <a:stCxn id="35" idx="6"/>
            <a:endCxn id="38" idx="1"/>
          </p:cNvCxnSpPr>
          <p:nvPr/>
        </p:nvCxnSpPr>
        <p:spPr bwMode="auto">
          <a:xfrm>
            <a:off x="4279900" y="3606800"/>
            <a:ext cx="542925" cy="12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9" name="Text Box 157">
            <a:extLst>
              <a:ext uri="{FF2B5EF4-FFF2-40B4-BE49-F238E27FC236}">
                <a16:creationId xmlns:a16="http://schemas.microsoft.com/office/drawing/2014/main" id="{7439198E-D60A-7727-5A2E-1A4A8DCDE8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6725" y="1858963"/>
            <a:ext cx="536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000">
                <a:solidFill>
                  <a:srgbClr val="0000FF"/>
                </a:solidFill>
              </a:rPr>
              <a:t>a-z</a:t>
            </a:r>
          </a:p>
        </p:txBody>
      </p:sp>
      <p:sp>
        <p:nvSpPr>
          <p:cNvPr id="71" name="Text Box 158">
            <a:extLst>
              <a:ext uri="{FF2B5EF4-FFF2-40B4-BE49-F238E27FC236}">
                <a16:creationId xmlns:a16="http://schemas.microsoft.com/office/drawing/2014/main" id="{7B9BDE06-CBDE-FEC0-78E4-0E14F85A49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8450" y="3230563"/>
            <a:ext cx="5508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000">
                <a:solidFill>
                  <a:srgbClr val="0000FF"/>
                </a:solidFill>
              </a:rPr>
              <a:t>0-9</a:t>
            </a:r>
          </a:p>
        </p:txBody>
      </p:sp>
      <p:cxnSp>
        <p:nvCxnSpPr>
          <p:cNvPr id="72" name="AutoShape 159">
            <a:extLst>
              <a:ext uri="{FF2B5EF4-FFF2-40B4-BE49-F238E27FC236}">
                <a16:creationId xmlns:a16="http://schemas.microsoft.com/office/drawing/2014/main" id="{343E3C23-0ED5-B386-A5F8-FDF33F33419A}"/>
              </a:ext>
            </a:extLst>
          </p:cNvPr>
          <p:cNvCxnSpPr>
            <a:cxnSpLocks noChangeShapeType="1"/>
            <a:stCxn id="42" idx="3"/>
            <a:endCxn id="45" idx="1"/>
          </p:cNvCxnSpPr>
          <p:nvPr/>
        </p:nvCxnSpPr>
        <p:spPr bwMode="auto">
          <a:xfrm>
            <a:off x="6683375" y="3619500"/>
            <a:ext cx="50165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3" name="Text Box 160">
            <a:extLst>
              <a:ext uri="{FF2B5EF4-FFF2-40B4-BE49-F238E27FC236}">
                <a16:creationId xmlns:a16="http://schemas.microsoft.com/office/drawing/2014/main" id="{517771EB-1161-08B6-0188-40AACC34D1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0" y="3230563"/>
            <a:ext cx="5508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000">
                <a:solidFill>
                  <a:srgbClr val="0000FF"/>
                </a:solidFill>
              </a:rPr>
              <a:t>0-9</a:t>
            </a:r>
          </a:p>
        </p:txBody>
      </p:sp>
      <p:cxnSp>
        <p:nvCxnSpPr>
          <p:cNvPr id="74" name="AutoShape 161">
            <a:extLst>
              <a:ext uri="{FF2B5EF4-FFF2-40B4-BE49-F238E27FC236}">
                <a16:creationId xmlns:a16="http://schemas.microsoft.com/office/drawing/2014/main" id="{4E931A43-9434-93A9-ADA1-7E6995DA0231}"/>
              </a:ext>
            </a:extLst>
          </p:cNvPr>
          <p:cNvCxnSpPr>
            <a:cxnSpLocks noChangeShapeType="1"/>
            <a:stCxn id="24" idx="7"/>
            <a:endCxn id="28" idx="1"/>
          </p:cNvCxnSpPr>
          <p:nvPr/>
        </p:nvCxnSpPr>
        <p:spPr bwMode="auto">
          <a:xfrm rot="5400000" flipV="1">
            <a:off x="6933407" y="1715294"/>
            <a:ext cx="1587" cy="612775"/>
          </a:xfrm>
          <a:prstGeom prst="curvedConnector3">
            <a:avLst>
              <a:gd name="adj1" fmla="val -910000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AutoShape 162">
            <a:extLst>
              <a:ext uri="{FF2B5EF4-FFF2-40B4-BE49-F238E27FC236}">
                <a16:creationId xmlns:a16="http://schemas.microsoft.com/office/drawing/2014/main" id="{EB1B7464-B72E-15BB-BAC3-6D78E5F49D08}"/>
              </a:ext>
            </a:extLst>
          </p:cNvPr>
          <p:cNvCxnSpPr>
            <a:cxnSpLocks noChangeShapeType="1"/>
            <a:stCxn id="24" idx="5"/>
            <a:endCxn id="28" idx="3"/>
          </p:cNvCxnSpPr>
          <p:nvPr/>
        </p:nvCxnSpPr>
        <p:spPr bwMode="auto">
          <a:xfrm rot="16200000" flipH="1">
            <a:off x="6933407" y="2093119"/>
            <a:ext cx="1587" cy="612775"/>
          </a:xfrm>
          <a:prstGeom prst="curvedConnector3">
            <a:avLst>
              <a:gd name="adj1" fmla="val 459999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 Box 163">
            <a:extLst>
              <a:ext uri="{FF2B5EF4-FFF2-40B4-BE49-F238E27FC236}">
                <a16:creationId xmlns:a16="http://schemas.microsoft.com/office/drawing/2014/main" id="{ADDB6BB5-036A-2525-2950-FFA196885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8925" y="1477963"/>
            <a:ext cx="536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000">
                <a:solidFill>
                  <a:srgbClr val="0000FF"/>
                </a:solidFill>
              </a:rPr>
              <a:t>a-z</a:t>
            </a:r>
          </a:p>
        </p:txBody>
      </p:sp>
      <p:sp>
        <p:nvSpPr>
          <p:cNvPr id="78" name="Text Box 164">
            <a:extLst>
              <a:ext uri="{FF2B5EF4-FFF2-40B4-BE49-F238E27FC236}">
                <a16:creationId xmlns:a16="http://schemas.microsoft.com/office/drawing/2014/main" id="{FE67B911-E338-06D5-3B88-2F2EFC92D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4650" y="2468563"/>
            <a:ext cx="5508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000">
                <a:solidFill>
                  <a:srgbClr val="0000FF"/>
                </a:solidFill>
              </a:rPr>
              <a:t>0-9</a:t>
            </a:r>
          </a:p>
        </p:txBody>
      </p:sp>
      <p:cxnSp>
        <p:nvCxnSpPr>
          <p:cNvPr id="79" name="AutoShape 165">
            <a:extLst>
              <a:ext uri="{FF2B5EF4-FFF2-40B4-BE49-F238E27FC236}">
                <a16:creationId xmlns:a16="http://schemas.microsoft.com/office/drawing/2014/main" id="{24EFFEAA-676B-5464-6156-343C7A9C1B61}"/>
              </a:ext>
            </a:extLst>
          </p:cNvPr>
          <p:cNvCxnSpPr>
            <a:cxnSpLocks noChangeShapeType="1"/>
            <a:stCxn id="52" idx="6"/>
            <a:endCxn id="55" idx="1"/>
          </p:cNvCxnSpPr>
          <p:nvPr/>
        </p:nvCxnSpPr>
        <p:spPr bwMode="auto">
          <a:xfrm flipV="1">
            <a:off x="2105025" y="3695700"/>
            <a:ext cx="850900" cy="63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0" name="Text Box 166">
            <a:extLst>
              <a:ext uri="{FF2B5EF4-FFF2-40B4-BE49-F238E27FC236}">
                <a16:creationId xmlns:a16="http://schemas.microsoft.com/office/drawing/2014/main" id="{ECD223B1-AD5E-6547-FA8A-5F4470185A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100" y="2163763"/>
            <a:ext cx="241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000">
                <a:solidFill>
                  <a:srgbClr val="0000FF"/>
                </a:solidFill>
              </a:rPr>
              <a:t>i</a:t>
            </a:r>
          </a:p>
        </p:txBody>
      </p:sp>
      <p:sp>
        <p:nvSpPr>
          <p:cNvPr id="81" name="Text Box 167">
            <a:extLst>
              <a:ext uri="{FF2B5EF4-FFF2-40B4-BE49-F238E27FC236}">
                <a16:creationId xmlns:a16="http://schemas.microsoft.com/office/drawing/2014/main" id="{C6F50DC1-7FF1-A76D-4248-6357D5BE6F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1688" y="1706563"/>
            <a:ext cx="254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000">
                <a:solidFill>
                  <a:srgbClr val="0000FF"/>
                </a:solidFill>
              </a:rPr>
              <a:t>f</a:t>
            </a:r>
          </a:p>
        </p:txBody>
      </p:sp>
      <p:sp>
        <p:nvSpPr>
          <p:cNvPr id="82" name="Text Box 168">
            <a:extLst>
              <a:ext uri="{FF2B5EF4-FFF2-40B4-BE49-F238E27FC236}">
                <a16:creationId xmlns:a16="http://schemas.microsoft.com/office/drawing/2014/main" id="{756EAF52-6DF0-AAFB-CD7D-6670CCB82D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1676400"/>
            <a:ext cx="317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3" name="Text Box 169">
            <a:extLst>
              <a:ext uri="{FF2B5EF4-FFF2-40B4-BE49-F238E27FC236}">
                <a16:creationId xmlns:a16="http://schemas.microsoft.com/office/drawing/2014/main" id="{28FFB7D3-D6B9-0B6E-7861-D30DEB6CC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5800" y="2590800"/>
            <a:ext cx="317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4" name="Text Box 170">
            <a:extLst>
              <a:ext uri="{FF2B5EF4-FFF2-40B4-BE49-F238E27FC236}">
                <a16:creationId xmlns:a16="http://schemas.microsoft.com/office/drawing/2014/main" id="{F653DDCA-6575-FF80-7FA4-6830F1A37B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1828800"/>
            <a:ext cx="317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5" name="Text Box 171">
            <a:extLst>
              <a:ext uri="{FF2B5EF4-FFF2-40B4-BE49-F238E27FC236}">
                <a16:creationId xmlns:a16="http://schemas.microsoft.com/office/drawing/2014/main" id="{E4E15D71-B99D-E77E-7AAE-DA7C14FFF2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4343400"/>
            <a:ext cx="317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6" name="Text Box 172">
            <a:extLst>
              <a:ext uri="{FF2B5EF4-FFF2-40B4-BE49-F238E27FC236}">
                <a16:creationId xmlns:a16="http://schemas.microsoft.com/office/drawing/2014/main" id="{7299C7F4-D769-0E75-9F25-0D9F806EE6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3124200"/>
            <a:ext cx="317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7" name="Text Box 173">
            <a:extLst>
              <a:ext uri="{FF2B5EF4-FFF2-40B4-BE49-F238E27FC236}">
                <a16:creationId xmlns:a16="http://schemas.microsoft.com/office/drawing/2014/main" id="{FC751BF1-3FDE-0DA4-5AB9-79EED195F3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3505200"/>
            <a:ext cx="317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8" name="Text Box 174">
            <a:extLst>
              <a:ext uri="{FF2B5EF4-FFF2-40B4-BE49-F238E27FC236}">
                <a16:creationId xmlns:a16="http://schemas.microsoft.com/office/drawing/2014/main" id="{2A505BAF-2A43-0B22-A129-B26897E55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2133600"/>
            <a:ext cx="317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9" name="Text Box 175">
            <a:extLst>
              <a:ext uri="{FF2B5EF4-FFF2-40B4-BE49-F238E27FC236}">
                <a16:creationId xmlns:a16="http://schemas.microsoft.com/office/drawing/2014/main" id="{D0D5A9AB-B44A-8574-319B-8FBA02D3E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743200"/>
            <a:ext cx="317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0" name="Text Box 176">
            <a:extLst>
              <a:ext uri="{FF2B5EF4-FFF2-40B4-BE49-F238E27FC236}">
                <a16:creationId xmlns:a16="http://schemas.microsoft.com/office/drawing/2014/main" id="{9559222A-BD87-B0BA-250F-A7B9B2DFF1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200400"/>
            <a:ext cx="317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cxnSp>
        <p:nvCxnSpPr>
          <p:cNvPr id="91" name="AutoShape 177">
            <a:extLst>
              <a:ext uri="{FF2B5EF4-FFF2-40B4-BE49-F238E27FC236}">
                <a16:creationId xmlns:a16="http://schemas.microsoft.com/office/drawing/2014/main" id="{E0639A52-520A-F663-FA04-DD4AC7F0F37E}"/>
              </a:ext>
            </a:extLst>
          </p:cNvPr>
          <p:cNvCxnSpPr>
            <a:cxnSpLocks noChangeShapeType="1"/>
            <a:stCxn id="32" idx="2"/>
            <a:endCxn id="41" idx="4"/>
          </p:cNvCxnSpPr>
          <p:nvPr/>
        </p:nvCxnSpPr>
        <p:spPr bwMode="auto">
          <a:xfrm rot="5400000">
            <a:off x="7487444" y="2799556"/>
            <a:ext cx="38100" cy="2135188"/>
          </a:xfrm>
          <a:prstGeom prst="curvedConnector3">
            <a:avLst>
              <a:gd name="adj1" fmla="val 156249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Text Box 178">
            <a:extLst>
              <a:ext uri="{FF2B5EF4-FFF2-40B4-BE49-F238E27FC236}">
                <a16:creationId xmlns:a16="http://schemas.microsoft.com/office/drawing/2014/main" id="{600CA620-340F-0DF2-2160-12F8EA17A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3713" y="1619250"/>
            <a:ext cx="387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800"/>
              <a:t>IF</a:t>
            </a:r>
          </a:p>
        </p:txBody>
      </p:sp>
      <p:sp>
        <p:nvSpPr>
          <p:cNvPr id="93" name="Text Box 179">
            <a:extLst>
              <a:ext uri="{FF2B5EF4-FFF2-40B4-BE49-F238E27FC236}">
                <a16:creationId xmlns:a16="http://schemas.microsoft.com/office/drawing/2014/main" id="{865CBF87-580C-A2A2-7D01-C2AB73DDB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4013" y="3917950"/>
            <a:ext cx="666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800"/>
              <a:t>error</a:t>
            </a:r>
          </a:p>
        </p:txBody>
      </p:sp>
      <p:sp>
        <p:nvSpPr>
          <p:cNvPr id="94" name="Text Box 180">
            <a:extLst>
              <a:ext uri="{FF2B5EF4-FFF2-40B4-BE49-F238E27FC236}">
                <a16:creationId xmlns:a16="http://schemas.microsoft.com/office/drawing/2014/main" id="{49F44DE4-5E20-4C39-802A-4E75E287E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9150" y="3054350"/>
            <a:ext cx="704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800"/>
              <a:t>NUM</a:t>
            </a:r>
          </a:p>
        </p:txBody>
      </p:sp>
      <p:sp>
        <p:nvSpPr>
          <p:cNvPr id="95" name="Text Box 181">
            <a:extLst>
              <a:ext uri="{FF2B5EF4-FFF2-40B4-BE49-F238E27FC236}">
                <a16:creationId xmlns:a16="http://schemas.microsoft.com/office/drawing/2014/main" id="{13A67420-7205-70D5-479C-41A1D6370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0450" y="1644650"/>
            <a:ext cx="412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800"/>
              <a:t>ID</a:t>
            </a:r>
          </a:p>
        </p:txBody>
      </p:sp>
      <p:sp>
        <p:nvSpPr>
          <p:cNvPr id="96" name="Text Box 182">
            <a:extLst>
              <a:ext uri="{FF2B5EF4-FFF2-40B4-BE49-F238E27FC236}">
                <a16:creationId xmlns:a16="http://schemas.microsoft.com/office/drawing/2014/main" id="{572D6A62-B964-AC1D-EA65-9E72B3763A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4700" y="3436938"/>
            <a:ext cx="922338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400"/>
              <a:t>any</a:t>
            </a:r>
          </a:p>
          <a:p>
            <a:pPr algn="ctr"/>
            <a:r>
              <a:rPr lang="en-US" altLang="en-US" sz="1400"/>
              <a:t>character</a:t>
            </a:r>
          </a:p>
        </p:txBody>
      </p:sp>
    </p:spTree>
    <p:extLst>
      <p:ext uri="{BB962C8B-B14F-4D97-AF65-F5344CB8AC3E}">
        <p14:creationId xmlns:p14="http://schemas.microsoft.com/office/powerpoint/2010/main" val="42157074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73</a:t>
            </a: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3836A1B3-DFFA-896F-086A-A43A1B4D05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5190402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  <a:latin typeface="Palatino Linotype"/>
                <a:cs typeface="Palatino Linotype"/>
              </a:rPr>
              <a:t>一个稍微复杂点的例子</a:t>
            </a:r>
            <a:endParaRPr spc="-5" dirty="0">
              <a:solidFill>
                <a:schemeClr val="bg1"/>
              </a:solidFill>
              <a:latin typeface="Palatino Linotype"/>
              <a:cs typeface="Palatino Linotype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794AB3B4-6C10-AC1C-DBED-6D5F99B35236}"/>
              </a:ext>
            </a:extLst>
          </p:cNvPr>
          <p:cNvSpPr txBox="1"/>
          <p:nvPr/>
        </p:nvSpPr>
        <p:spPr>
          <a:xfrm>
            <a:off x="438568" y="814129"/>
            <a:ext cx="6691575" cy="533416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94666" indent="-457200">
              <a:lnSpc>
                <a:spcPts val="36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85775" algn="l"/>
                <a:tab pos="486409" algn="l"/>
              </a:tabLst>
            </a:pP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NFA</a:t>
            </a:r>
            <a:endParaRPr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" name="Group 98">
            <a:extLst>
              <a:ext uri="{FF2B5EF4-FFF2-40B4-BE49-F238E27FC236}">
                <a16:creationId xmlns:a16="http://schemas.microsoft.com/office/drawing/2014/main" id="{1C1E16BD-F3C3-C59E-A927-EAC0FE48EEB6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1790700"/>
            <a:ext cx="533400" cy="533400"/>
            <a:chOff x="2088" y="1728"/>
            <a:chExt cx="336" cy="336"/>
          </a:xfrm>
        </p:grpSpPr>
        <p:sp>
          <p:nvSpPr>
            <p:cNvPr id="4" name="Oval 99">
              <a:extLst>
                <a:ext uri="{FF2B5EF4-FFF2-40B4-BE49-F238E27FC236}">
                  <a16:creationId xmlns:a16="http://schemas.microsoft.com/office/drawing/2014/main" id="{FF17C43B-52D5-1FD1-32D8-040ACF5995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8" y="1728"/>
              <a:ext cx="336" cy="33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" name="Text Box 100">
              <a:extLst>
                <a:ext uri="{FF2B5EF4-FFF2-40B4-BE49-F238E27FC236}">
                  <a16:creationId xmlns:a16="http://schemas.microsoft.com/office/drawing/2014/main" id="{D3DEAE65-B98C-B6D5-8136-407CAEE31E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9" y="175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2</a:t>
              </a:r>
            </a:p>
          </p:txBody>
        </p:sp>
      </p:grpSp>
      <p:grpSp>
        <p:nvGrpSpPr>
          <p:cNvPr id="6" name="Group 101">
            <a:extLst>
              <a:ext uri="{FF2B5EF4-FFF2-40B4-BE49-F238E27FC236}">
                <a16:creationId xmlns:a16="http://schemas.microsoft.com/office/drawing/2014/main" id="{A4AD3A09-97FA-9AF7-F4E6-1002F7FF347D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1790700"/>
            <a:ext cx="533400" cy="533400"/>
            <a:chOff x="3888" y="1728"/>
            <a:chExt cx="336" cy="336"/>
          </a:xfrm>
        </p:grpSpPr>
        <p:grpSp>
          <p:nvGrpSpPr>
            <p:cNvPr id="7" name="Group 102">
              <a:extLst>
                <a:ext uri="{FF2B5EF4-FFF2-40B4-BE49-F238E27FC236}">
                  <a16:creationId xmlns:a16="http://schemas.microsoft.com/office/drawing/2014/main" id="{23A9F673-1722-3BF0-56F9-656921BB8A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1728"/>
              <a:ext cx="336" cy="336"/>
              <a:chOff x="2713" y="2112"/>
              <a:chExt cx="336" cy="336"/>
            </a:xfrm>
          </p:grpSpPr>
          <p:sp>
            <p:nvSpPr>
              <p:cNvPr id="9" name="Oval 103">
                <a:extLst>
                  <a:ext uri="{FF2B5EF4-FFF2-40B4-BE49-F238E27FC236}">
                    <a16:creationId xmlns:a16="http://schemas.microsoft.com/office/drawing/2014/main" id="{BC493E43-7E79-C2F6-5235-DCF35F0D57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3" y="211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" name="Oval 104">
                <a:extLst>
                  <a:ext uri="{FF2B5EF4-FFF2-40B4-BE49-F238E27FC236}">
                    <a16:creationId xmlns:a16="http://schemas.microsoft.com/office/drawing/2014/main" id="{2E402CBF-9DBB-E73B-A656-E20700115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7" y="2136"/>
                <a:ext cx="288" cy="28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8" name="Text Box 105">
              <a:extLst>
                <a:ext uri="{FF2B5EF4-FFF2-40B4-BE49-F238E27FC236}">
                  <a16:creationId xmlns:a16="http://schemas.microsoft.com/office/drawing/2014/main" id="{35382918-90CD-BE96-0174-3CB61A8463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0" y="175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3</a:t>
              </a: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A3BE3E0D-4392-AE8E-4FB3-CEBB0B394F36}"/>
              </a:ext>
            </a:extLst>
          </p:cNvPr>
          <p:cNvGrpSpPr>
            <a:grpSpLocks/>
          </p:cNvGrpSpPr>
          <p:nvPr/>
        </p:nvGrpSpPr>
        <p:grpSpPr bwMode="auto">
          <a:xfrm>
            <a:off x="8305800" y="1943100"/>
            <a:ext cx="533400" cy="533400"/>
            <a:chOff x="3888" y="1728"/>
            <a:chExt cx="336" cy="336"/>
          </a:xfrm>
        </p:grpSpPr>
        <p:grpSp>
          <p:nvGrpSpPr>
            <p:cNvPr id="14" name="Group 107">
              <a:extLst>
                <a:ext uri="{FF2B5EF4-FFF2-40B4-BE49-F238E27FC236}">
                  <a16:creationId xmlns:a16="http://schemas.microsoft.com/office/drawing/2014/main" id="{7FD17AA0-CA4B-1853-7626-75823890F9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1728"/>
              <a:ext cx="336" cy="336"/>
              <a:chOff x="2713" y="2112"/>
              <a:chExt cx="336" cy="336"/>
            </a:xfrm>
          </p:grpSpPr>
          <p:sp>
            <p:nvSpPr>
              <p:cNvPr id="17" name="Oval 108">
                <a:extLst>
                  <a:ext uri="{FF2B5EF4-FFF2-40B4-BE49-F238E27FC236}">
                    <a16:creationId xmlns:a16="http://schemas.microsoft.com/office/drawing/2014/main" id="{52DFB4E4-6513-3635-BF3E-46803D1FF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3" y="211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" name="Oval 109">
                <a:extLst>
                  <a:ext uri="{FF2B5EF4-FFF2-40B4-BE49-F238E27FC236}">
                    <a16:creationId xmlns:a16="http://schemas.microsoft.com/office/drawing/2014/main" id="{00CF98A5-5E41-2E69-2BA4-F5DBD1E15D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7" y="2136"/>
                <a:ext cx="288" cy="28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5" name="Text Box 110">
              <a:extLst>
                <a:ext uri="{FF2B5EF4-FFF2-40B4-BE49-F238E27FC236}">
                  <a16:creationId xmlns:a16="http://schemas.microsoft.com/office/drawing/2014/main" id="{C714EC1A-7E9C-ABC0-CE53-CA23B4D6CC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0" y="175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8</a:t>
              </a:r>
            </a:p>
          </p:txBody>
        </p:sp>
      </p:grpSp>
      <p:sp>
        <p:nvSpPr>
          <p:cNvPr id="19" name="Oval 111">
            <a:extLst>
              <a:ext uri="{FF2B5EF4-FFF2-40B4-BE49-F238E27FC236}">
                <a16:creationId xmlns:a16="http://schemas.microsoft.com/office/drawing/2014/main" id="{08EA5894-8D87-4228-B2CE-64BB6A8863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6813" y="1925638"/>
            <a:ext cx="574675" cy="6191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/>
            <a:r>
              <a:rPr lang="en-US" altLang="en-US">
                <a:latin typeface="Times New Roman" panose="02020603050405020304" pitchFamily="18" charset="0"/>
              </a:rPr>
              <a:t>4</a:t>
            </a:r>
            <a:endParaRPr lang="en-US" altLang="en-US"/>
          </a:p>
        </p:txBody>
      </p:sp>
      <p:grpSp>
        <p:nvGrpSpPr>
          <p:cNvPr id="20" name="Group 112">
            <a:extLst>
              <a:ext uri="{FF2B5EF4-FFF2-40B4-BE49-F238E27FC236}">
                <a16:creationId xmlns:a16="http://schemas.microsoft.com/office/drawing/2014/main" id="{5B044D8E-1721-E184-7ADB-23E2BFCC7050}"/>
              </a:ext>
            </a:extLst>
          </p:cNvPr>
          <p:cNvGrpSpPr>
            <a:grpSpLocks/>
          </p:cNvGrpSpPr>
          <p:nvPr/>
        </p:nvGrpSpPr>
        <p:grpSpPr bwMode="auto">
          <a:xfrm>
            <a:off x="4800600" y="1968500"/>
            <a:ext cx="533400" cy="533400"/>
            <a:chOff x="2088" y="1728"/>
            <a:chExt cx="336" cy="336"/>
          </a:xfrm>
        </p:grpSpPr>
        <p:sp>
          <p:nvSpPr>
            <p:cNvPr id="21" name="Oval 113">
              <a:extLst>
                <a:ext uri="{FF2B5EF4-FFF2-40B4-BE49-F238E27FC236}">
                  <a16:creationId xmlns:a16="http://schemas.microsoft.com/office/drawing/2014/main" id="{08217065-11BA-C3BC-2A5A-91659AAFBC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8" y="1728"/>
              <a:ext cx="336" cy="33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Text Box 114">
              <a:extLst>
                <a:ext uri="{FF2B5EF4-FFF2-40B4-BE49-F238E27FC236}">
                  <a16:creationId xmlns:a16="http://schemas.microsoft.com/office/drawing/2014/main" id="{3BA19D32-A4A4-DB60-6D25-25E1C77714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9" y="175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5</a:t>
              </a:r>
            </a:p>
          </p:txBody>
        </p:sp>
      </p:grpSp>
      <p:grpSp>
        <p:nvGrpSpPr>
          <p:cNvPr id="23" name="Group 115">
            <a:extLst>
              <a:ext uri="{FF2B5EF4-FFF2-40B4-BE49-F238E27FC236}">
                <a16:creationId xmlns:a16="http://schemas.microsoft.com/office/drawing/2014/main" id="{6F09E4B9-F737-CD36-F017-83186648856B}"/>
              </a:ext>
            </a:extLst>
          </p:cNvPr>
          <p:cNvGrpSpPr>
            <a:grpSpLocks/>
          </p:cNvGrpSpPr>
          <p:nvPr/>
        </p:nvGrpSpPr>
        <p:grpSpPr bwMode="auto">
          <a:xfrm>
            <a:off x="6172200" y="1943100"/>
            <a:ext cx="533400" cy="533400"/>
            <a:chOff x="2088" y="1728"/>
            <a:chExt cx="336" cy="336"/>
          </a:xfrm>
        </p:grpSpPr>
        <p:sp>
          <p:nvSpPr>
            <p:cNvPr id="24" name="Oval 116">
              <a:extLst>
                <a:ext uri="{FF2B5EF4-FFF2-40B4-BE49-F238E27FC236}">
                  <a16:creationId xmlns:a16="http://schemas.microsoft.com/office/drawing/2014/main" id="{86290CB9-220B-2118-98B1-BAF95F25D9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8" y="1728"/>
              <a:ext cx="336" cy="33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" name="Text Box 117">
              <a:extLst>
                <a:ext uri="{FF2B5EF4-FFF2-40B4-BE49-F238E27FC236}">
                  <a16:creationId xmlns:a16="http://schemas.microsoft.com/office/drawing/2014/main" id="{9961A94A-4318-0C94-94E0-C42B4F237D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9" y="175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6</a:t>
              </a:r>
            </a:p>
          </p:txBody>
        </p:sp>
      </p:grpSp>
      <p:grpSp>
        <p:nvGrpSpPr>
          <p:cNvPr id="26" name="Group 118">
            <a:extLst>
              <a:ext uri="{FF2B5EF4-FFF2-40B4-BE49-F238E27FC236}">
                <a16:creationId xmlns:a16="http://schemas.microsoft.com/office/drawing/2014/main" id="{001A5321-4B3A-7F16-4004-3A7CAAE0BB20}"/>
              </a:ext>
            </a:extLst>
          </p:cNvPr>
          <p:cNvGrpSpPr>
            <a:grpSpLocks/>
          </p:cNvGrpSpPr>
          <p:nvPr/>
        </p:nvGrpSpPr>
        <p:grpSpPr bwMode="auto">
          <a:xfrm>
            <a:off x="7162800" y="1943100"/>
            <a:ext cx="533400" cy="533400"/>
            <a:chOff x="2088" y="1728"/>
            <a:chExt cx="336" cy="336"/>
          </a:xfrm>
        </p:grpSpPr>
        <p:sp>
          <p:nvSpPr>
            <p:cNvPr id="28" name="Oval 119">
              <a:extLst>
                <a:ext uri="{FF2B5EF4-FFF2-40B4-BE49-F238E27FC236}">
                  <a16:creationId xmlns:a16="http://schemas.microsoft.com/office/drawing/2014/main" id="{450F154C-7914-5A3F-1CD0-9300383BD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8" y="1728"/>
              <a:ext cx="336" cy="33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Text Box 120">
              <a:extLst>
                <a:ext uri="{FF2B5EF4-FFF2-40B4-BE49-F238E27FC236}">
                  <a16:creationId xmlns:a16="http://schemas.microsoft.com/office/drawing/2014/main" id="{89CBA678-F5BA-3398-428E-F8472786E9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9" y="175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7</a:t>
              </a:r>
            </a:p>
          </p:txBody>
        </p:sp>
      </p:grpSp>
      <p:grpSp>
        <p:nvGrpSpPr>
          <p:cNvPr id="30" name="Group 121">
            <a:extLst>
              <a:ext uri="{FF2B5EF4-FFF2-40B4-BE49-F238E27FC236}">
                <a16:creationId xmlns:a16="http://schemas.microsoft.com/office/drawing/2014/main" id="{70564C72-59ED-E7D7-1320-550DF405DFE9}"/>
              </a:ext>
            </a:extLst>
          </p:cNvPr>
          <p:cNvGrpSpPr>
            <a:grpSpLocks/>
          </p:cNvGrpSpPr>
          <p:nvPr/>
        </p:nvGrpSpPr>
        <p:grpSpPr bwMode="auto">
          <a:xfrm>
            <a:off x="8305800" y="3352800"/>
            <a:ext cx="533400" cy="533400"/>
            <a:chOff x="3888" y="1728"/>
            <a:chExt cx="336" cy="336"/>
          </a:xfrm>
        </p:grpSpPr>
        <p:grpSp>
          <p:nvGrpSpPr>
            <p:cNvPr id="31" name="Group 122">
              <a:extLst>
                <a:ext uri="{FF2B5EF4-FFF2-40B4-BE49-F238E27FC236}">
                  <a16:creationId xmlns:a16="http://schemas.microsoft.com/office/drawing/2014/main" id="{A08543E1-7050-B68B-56FA-5790F97C3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1728"/>
              <a:ext cx="336" cy="336"/>
              <a:chOff x="2713" y="2112"/>
              <a:chExt cx="336" cy="336"/>
            </a:xfrm>
          </p:grpSpPr>
          <p:sp>
            <p:nvSpPr>
              <p:cNvPr id="33" name="Oval 123">
                <a:extLst>
                  <a:ext uri="{FF2B5EF4-FFF2-40B4-BE49-F238E27FC236}">
                    <a16:creationId xmlns:a16="http://schemas.microsoft.com/office/drawing/2014/main" id="{EB97E847-C71D-7AC3-C405-A7712BF547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3" y="211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4" name="Oval 124">
                <a:extLst>
                  <a:ext uri="{FF2B5EF4-FFF2-40B4-BE49-F238E27FC236}">
                    <a16:creationId xmlns:a16="http://schemas.microsoft.com/office/drawing/2014/main" id="{228E604D-D973-3192-952C-D2D9E3894F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7" y="2136"/>
                <a:ext cx="288" cy="28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32" name="Text Box 125">
              <a:extLst>
                <a:ext uri="{FF2B5EF4-FFF2-40B4-BE49-F238E27FC236}">
                  <a16:creationId xmlns:a16="http://schemas.microsoft.com/office/drawing/2014/main" id="{154DF499-0262-CAF0-2E7E-BB26056F40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3" y="1752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13</a:t>
              </a:r>
            </a:p>
          </p:txBody>
        </p:sp>
      </p:grpSp>
      <p:sp>
        <p:nvSpPr>
          <p:cNvPr id="35" name="Oval 126">
            <a:extLst>
              <a:ext uri="{FF2B5EF4-FFF2-40B4-BE49-F238E27FC236}">
                <a16:creationId xmlns:a16="http://schemas.microsoft.com/office/drawing/2014/main" id="{D369E38B-5A3B-E9C5-C680-07E4E4F044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8400" y="3297238"/>
            <a:ext cx="571500" cy="6191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/>
            <a:r>
              <a:rPr lang="en-US" altLang="en-US">
                <a:latin typeface="Times New Roman" panose="02020603050405020304" pitchFamily="18" charset="0"/>
              </a:rPr>
              <a:t>9</a:t>
            </a:r>
            <a:endParaRPr lang="en-US" altLang="en-US"/>
          </a:p>
        </p:txBody>
      </p:sp>
      <p:grpSp>
        <p:nvGrpSpPr>
          <p:cNvPr id="36" name="Group 127">
            <a:extLst>
              <a:ext uri="{FF2B5EF4-FFF2-40B4-BE49-F238E27FC236}">
                <a16:creationId xmlns:a16="http://schemas.microsoft.com/office/drawing/2014/main" id="{4B35643D-116D-8211-186B-519B8B370C99}"/>
              </a:ext>
            </a:extLst>
          </p:cNvPr>
          <p:cNvGrpSpPr>
            <a:grpSpLocks/>
          </p:cNvGrpSpPr>
          <p:nvPr/>
        </p:nvGrpSpPr>
        <p:grpSpPr bwMode="auto">
          <a:xfrm>
            <a:off x="4800600" y="3352800"/>
            <a:ext cx="533400" cy="533400"/>
            <a:chOff x="2088" y="1728"/>
            <a:chExt cx="336" cy="336"/>
          </a:xfrm>
        </p:grpSpPr>
        <p:sp>
          <p:nvSpPr>
            <p:cNvPr id="37" name="Oval 128">
              <a:extLst>
                <a:ext uri="{FF2B5EF4-FFF2-40B4-BE49-F238E27FC236}">
                  <a16:creationId xmlns:a16="http://schemas.microsoft.com/office/drawing/2014/main" id="{024472FA-6803-5A31-48AB-04CACB58A4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8" y="1728"/>
              <a:ext cx="336" cy="33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Text Box 129">
              <a:extLst>
                <a:ext uri="{FF2B5EF4-FFF2-40B4-BE49-F238E27FC236}">
                  <a16:creationId xmlns:a16="http://schemas.microsoft.com/office/drawing/2014/main" id="{78AB4112-3D7A-BF8D-83DB-516C0CD45B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2" y="1752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10</a:t>
              </a:r>
            </a:p>
          </p:txBody>
        </p:sp>
      </p:grpSp>
      <p:grpSp>
        <p:nvGrpSpPr>
          <p:cNvPr id="39" name="Group 130">
            <a:extLst>
              <a:ext uri="{FF2B5EF4-FFF2-40B4-BE49-F238E27FC236}">
                <a16:creationId xmlns:a16="http://schemas.microsoft.com/office/drawing/2014/main" id="{A2B79EC9-98D2-B2BC-63B4-6B084F4CAE3F}"/>
              </a:ext>
            </a:extLst>
          </p:cNvPr>
          <p:cNvGrpSpPr>
            <a:grpSpLocks/>
          </p:cNvGrpSpPr>
          <p:nvPr/>
        </p:nvGrpSpPr>
        <p:grpSpPr bwMode="auto">
          <a:xfrm>
            <a:off x="6172200" y="3352800"/>
            <a:ext cx="533400" cy="533400"/>
            <a:chOff x="2088" y="1728"/>
            <a:chExt cx="336" cy="336"/>
          </a:xfrm>
        </p:grpSpPr>
        <p:sp>
          <p:nvSpPr>
            <p:cNvPr id="41" name="Oval 131">
              <a:extLst>
                <a:ext uri="{FF2B5EF4-FFF2-40B4-BE49-F238E27FC236}">
                  <a16:creationId xmlns:a16="http://schemas.microsoft.com/office/drawing/2014/main" id="{89FC478E-2851-337A-37CA-C4A538BB5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8" y="1728"/>
              <a:ext cx="336" cy="33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Text Box 132">
              <a:extLst>
                <a:ext uri="{FF2B5EF4-FFF2-40B4-BE49-F238E27FC236}">
                  <a16:creationId xmlns:a16="http://schemas.microsoft.com/office/drawing/2014/main" id="{2D767310-2254-E277-BA13-1259752227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2" y="1752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11</a:t>
              </a:r>
            </a:p>
          </p:txBody>
        </p:sp>
      </p:grpSp>
      <p:grpSp>
        <p:nvGrpSpPr>
          <p:cNvPr id="43" name="Group 133">
            <a:extLst>
              <a:ext uri="{FF2B5EF4-FFF2-40B4-BE49-F238E27FC236}">
                <a16:creationId xmlns:a16="http://schemas.microsoft.com/office/drawing/2014/main" id="{D97D8F2C-C804-834A-F53A-7B793D7CF10A}"/>
              </a:ext>
            </a:extLst>
          </p:cNvPr>
          <p:cNvGrpSpPr>
            <a:grpSpLocks/>
          </p:cNvGrpSpPr>
          <p:nvPr/>
        </p:nvGrpSpPr>
        <p:grpSpPr bwMode="auto">
          <a:xfrm>
            <a:off x="7162800" y="3352800"/>
            <a:ext cx="533400" cy="533400"/>
            <a:chOff x="2088" y="1728"/>
            <a:chExt cx="336" cy="336"/>
          </a:xfrm>
        </p:grpSpPr>
        <p:sp>
          <p:nvSpPr>
            <p:cNvPr id="44" name="Oval 134">
              <a:extLst>
                <a:ext uri="{FF2B5EF4-FFF2-40B4-BE49-F238E27FC236}">
                  <a16:creationId xmlns:a16="http://schemas.microsoft.com/office/drawing/2014/main" id="{A0BBAA75-E80A-306C-0D3E-F8C5EAC3C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8" y="1728"/>
              <a:ext cx="336" cy="33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Text Box 135">
              <a:extLst>
                <a:ext uri="{FF2B5EF4-FFF2-40B4-BE49-F238E27FC236}">
                  <a16:creationId xmlns:a16="http://schemas.microsoft.com/office/drawing/2014/main" id="{E5818531-BA4D-CE34-F759-B75C1165BC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2" y="1752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12</a:t>
              </a:r>
            </a:p>
          </p:txBody>
        </p:sp>
      </p:grpSp>
      <p:cxnSp>
        <p:nvCxnSpPr>
          <p:cNvPr id="46" name="AutoShape 136">
            <a:extLst>
              <a:ext uri="{FF2B5EF4-FFF2-40B4-BE49-F238E27FC236}">
                <a16:creationId xmlns:a16="http://schemas.microsoft.com/office/drawing/2014/main" id="{57F2DD7D-957A-9C16-EA0B-6819965BAD25}"/>
              </a:ext>
            </a:extLst>
          </p:cNvPr>
          <p:cNvCxnSpPr>
            <a:cxnSpLocks noChangeShapeType="1"/>
            <a:stCxn id="28" idx="6"/>
            <a:endCxn id="17" idx="2"/>
          </p:cNvCxnSpPr>
          <p:nvPr/>
        </p:nvCxnSpPr>
        <p:spPr bwMode="auto">
          <a:xfrm>
            <a:off x="7696200" y="2209800"/>
            <a:ext cx="6096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AutoShape 137">
            <a:extLst>
              <a:ext uri="{FF2B5EF4-FFF2-40B4-BE49-F238E27FC236}">
                <a16:creationId xmlns:a16="http://schemas.microsoft.com/office/drawing/2014/main" id="{E35C17FE-1BA6-255A-0739-C89DAA52F387}"/>
              </a:ext>
            </a:extLst>
          </p:cNvPr>
          <p:cNvCxnSpPr>
            <a:cxnSpLocks noChangeShapeType="1"/>
            <a:stCxn id="44" idx="6"/>
            <a:endCxn id="33" idx="2"/>
          </p:cNvCxnSpPr>
          <p:nvPr/>
        </p:nvCxnSpPr>
        <p:spPr bwMode="auto">
          <a:xfrm>
            <a:off x="7696200" y="3619500"/>
            <a:ext cx="6096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AutoShape 138">
            <a:extLst>
              <a:ext uri="{FF2B5EF4-FFF2-40B4-BE49-F238E27FC236}">
                <a16:creationId xmlns:a16="http://schemas.microsoft.com/office/drawing/2014/main" id="{EA0015BF-4BE9-7F2F-84D7-D3A65C2C029C}"/>
              </a:ext>
            </a:extLst>
          </p:cNvPr>
          <p:cNvCxnSpPr>
            <a:cxnSpLocks noChangeShapeType="1"/>
            <a:stCxn id="37" idx="6"/>
            <a:endCxn id="33" idx="0"/>
          </p:cNvCxnSpPr>
          <p:nvPr/>
        </p:nvCxnSpPr>
        <p:spPr bwMode="auto">
          <a:xfrm flipV="1">
            <a:off x="5334000" y="3352800"/>
            <a:ext cx="3238500" cy="266700"/>
          </a:xfrm>
          <a:prstGeom prst="curvedConnector4">
            <a:avLst>
              <a:gd name="adj1" fmla="val 19509"/>
              <a:gd name="adj2" fmla="val 198806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AutoShape 139">
            <a:extLst>
              <a:ext uri="{FF2B5EF4-FFF2-40B4-BE49-F238E27FC236}">
                <a16:creationId xmlns:a16="http://schemas.microsoft.com/office/drawing/2014/main" id="{88BD568A-DE66-81B8-63E7-C6D93F52C34D}"/>
              </a:ext>
            </a:extLst>
          </p:cNvPr>
          <p:cNvCxnSpPr>
            <a:cxnSpLocks noChangeShapeType="1"/>
            <a:stCxn id="15" idx="2"/>
            <a:endCxn id="25" idx="2"/>
          </p:cNvCxnSpPr>
          <p:nvPr/>
        </p:nvCxnSpPr>
        <p:spPr bwMode="auto">
          <a:xfrm rot="5400000">
            <a:off x="7504113" y="1371600"/>
            <a:ext cx="1588" cy="2135187"/>
          </a:xfrm>
          <a:prstGeom prst="curvedConnector3">
            <a:avLst>
              <a:gd name="adj1" fmla="val 3509999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AutoShape 140">
            <a:extLst>
              <a:ext uri="{FF2B5EF4-FFF2-40B4-BE49-F238E27FC236}">
                <a16:creationId xmlns:a16="http://schemas.microsoft.com/office/drawing/2014/main" id="{C64D2A3F-FBAC-BBEB-049E-E2C93178C51D}"/>
              </a:ext>
            </a:extLst>
          </p:cNvPr>
          <p:cNvCxnSpPr>
            <a:cxnSpLocks noChangeShapeType="1"/>
            <a:stCxn id="21" idx="6"/>
            <a:endCxn id="17" idx="0"/>
          </p:cNvCxnSpPr>
          <p:nvPr/>
        </p:nvCxnSpPr>
        <p:spPr bwMode="auto">
          <a:xfrm flipV="1">
            <a:off x="5334000" y="1943100"/>
            <a:ext cx="3238500" cy="292100"/>
          </a:xfrm>
          <a:prstGeom prst="curvedConnector4">
            <a:avLst>
              <a:gd name="adj1" fmla="val 22301"/>
              <a:gd name="adj2" fmla="val 243477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AutoShape 141">
            <a:extLst>
              <a:ext uri="{FF2B5EF4-FFF2-40B4-BE49-F238E27FC236}">
                <a16:creationId xmlns:a16="http://schemas.microsoft.com/office/drawing/2014/main" id="{F707E4F9-E402-DB35-6CF8-8B35A5FB50BB}"/>
              </a:ext>
            </a:extLst>
          </p:cNvPr>
          <p:cNvCxnSpPr>
            <a:cxnSpLocks noChangeShapeType="1"/>
            <a:stCxn id="4" idx="6"/>
            <a:endCxn id="9" idx="2"/>
          </p:cNvCxnSpPr>
          <p:nvPr/>
        </p:nvCxnSpPr>
        <p:spPr bwMode="auto">
          <a:xfrm>
            <a:off x="1905000" y="2057400"/>
            <a:ext cx="762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Oval 142">
            <a:extLst>
              <a:ext uri="{FF2B5EF4-FFF2-40B4-BE49-F238E27FC236}">
                <a16:creationId xmlns:a16="http://schemas.microsoft.com/office/drawing/2014/main" id="{8841E2A1-ADCF-C746-3361-CF11387DD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9550" y="3392488"/>
            <a:ext cx="625475" cy="6191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altLang="en-US">
                <a:latin typeface="Times New Roman" panose="02020603050405020304" pitchFamily="18" charset="0"/>
              </a:rPr>
              <a:t>14</a:t>
            </a:r>
            <a:endParaRPr lang="en-US" altLang="en-US"/>
          </a:p>
        </p:txBody>
      </p:sp>
      <p:grpSp>
        <p:nvGrpSpPr>
          <p:cNvPr id="53" name="Group 143">
            <a:extLst>
              <a:ext uri="{FF2B5EF4-FFF2-40B4-BE49-F238E27FC236}">
                <a16:creationId xmlns:a16="http://schemas.microsoft.com/office/drawing/2014/main" id="{6A3DAFF8-E36A-533B-F388-1C09FDD418EA}"/>
              </a:ext>
            </a:extLst>
          </p:cNvPr>
          <p:cNvGrpSpPr>
            <a:grpSpLocks/>
          </p:cNvGrpSpPr>
          <p:nvPr/>
        </p:nvGrpSpPr>
        <p:grpSpPr bwMode="auto">
          <a:xfrm>
            <a:off x="2933700" y="3429000"/>
            <a:ext cx="533400" cy="533400"/>
            <a:chOff x="3888" y="1728"/>
            <a:chExt cx="336" cy="336"/>
          </a:xfrm>
        </p:grpSpPr>
        <p:grpSp>
          <p:nvGrpSpPr>
            <p:cNvPr id="54" name="Group 144">
              <a:extLst>
                <a:ext uri="{FF2B5EF4-FFF2-40B4-BE49-F238E27FC236}">
                  <a16:creationId xmlns:a16="http://schemas.microsoft.com/office/drawing/2014/main" id="{1884E82A-0E48-2428-8B85-205E7BB6E2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1728"/>
              <a:ext cx="336" cy="336"/>
              <a:chOff x="2713" y="2112"/>
              <a:chExt cx="336" cy="336"/>
            </a:xfrm>
          </p:grpSpPr>
          <p:sp>
            <p:nvSpPr>
              <p:cNvPr id="56" name="Oval 145">
                <a:extLst>
                  <a:ext uri="{FF2B5EF4-FFF2-40B4-BE49-F238E27FC236}">
                    <a16:creationId xmlns:a16="http://schemas.microsoft.com/office/drawing/2014/main" id="{86B613A6-C73F-8DAC-9A29-2C036A6764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3" y="211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7" name="Oval 146">
                <a:extLst>
                  <a:ext uri="{FF2B5EF4-FFF2-40B4-BE49-F238E27FC236}">
                    <a16:creationId xmlns:a16="http://schemas.microsoft.com/office/drawing/2014/main" id="{3D9D3F73-9785-6CDA-C81D-BB925B7E5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7" y="2136"/>
                <a:ext cx="288" cy="28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5" name="Text Box 147">
              <a:extLst>
                <a:ext uri="{FF2B5EF4-FFF2-40B4-BE49-F238E27FC236}">
                  <a16:creationId xmlns:a16="http://schemas.microsoft.com/office/drawing/2014/main" id="{7DA54256-7C6C-E310-74AF-BA6B8B277F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2" y="1752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15</a:t>
              </a:r>
            </a:p>
          </p:txBody>
        </p:sp>
      </p:grpSp>
      <p:grpSp>
        <p:nvGrpSpPr>
          <p:cNvPr id="58" name="Group 148">
            <a:extLst>
              <a:ext uri="{FF2B5EF4-FFF2-40B4-BE49-F238E27FC236}">
                <a16:creationId xmlns:a16="http://schemas.microsoft.com/office/drawing/2014/main" id="{A1BC9248-30D6-BFB9-EF37-4F5F23081318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2667000"/>
            <a:ext cx="533400" cy="533400"/>
            <a:chOff x="2088" y="1728"/>
            <a:chExt cx="336" cy="336"/>
          </a:xfrm>
        </p:grpSpPr>
        <p:sp>
          <p:nvSpPr>
            <p:cNvPr id="59" name="Oval 149">
              <a:extLst>
                <a:ext uri="{FF2B5EF4-FFF2-40B4-BE49-F238E27FC236}">
                  <a16:creationId xmlns:a16="http://schemas.microsoft.com/office/drawing/2014/main" id="{F5B8763E-739E-B7F8-280D-96A4609E3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8" y="1728"/>
              <a:ext cx="336" cy="336"/>
            </a:xfrm>
            <a:prstGeom prst="ellipse">
              <a:avLst/>
            </a:prstGeom>
            <a:solidFill>
              <a:srgbClr val="FFCC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0" name="Text Box 150">
              <a:extLst>
                <a:ext uri="{FF2B5EF4-FFF2-40B4-BE49-F238E27FC236}">
                  <a16:creationId xmlns:a16="http://schemas.microsoft.com/office/drawing/2014/main" id="{F088370D-45C2-31E8-E6EE-22FA961F6D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9" y="175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dirty="0">
                  <a:latin typeface="Times New Roman" panose="02020603050405020304" pitchFamily="18" charset="0"/>
                </a:rPr>
                <a:t>1</a:t>
              </a:r>
            </a:p>
          </p:txBody>
        </p:sp>
      </p:grpSp>
      <p:cxnSp>
        <p:nvCxnSpPr>
          <p:cNvPr id="61" name="AutoShape 151">
            <a:extLst>
              <a:ext uri="{FF2B5EF4-FFF2-40B4-BE49-F238E27FC236}">
                <a16:creationId xmlns:a16="http://schemas.microsoft.com/office/drawing/2014/main" id="{EC7DB0FC-B596-79AA-87F2-479409BA0715}"/>
              </a:ext>
            </a:extLst>
          </p:cNvPr>
          <p:cNvCxnSpPr>
            <a:cxnSpLocks noChangeShapeType="1"/>
            <a:stCxn id="59" idx="7"/>
            <a:endCxn id="19" idx="2"/>
          </p:cNvCxnSpPr>
          <p:nvPr/>
        </p:nvCxnSpPr>
        <p:spPr bwMode="auto">
          <a:xfrm flipV="1">
            <a:off x="1065213" y="2235200"/>
            <a:ext cx="2641600" cy="509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AutoShape 152">
            <a:extLst>
              <a:ext uri="{FF2B5EF4-FFF2-40B4-BE49-F238E27FC236}">
                <a16:creationId xmlns:a16="http://schemas.microsoft.com/office/drawing/2014/main" id="{EF76FE2D-68E4-2BB0-882D-5F843CDA82BC}"/>
              </a:ext>
            </a:extLst>
          </p:cNvPr>
          <p:cNvCxnSpPr>
            <a:cxnSpLocks noChangeShapeType="1"/>
            <a:stCxn id="59" idx="6"/>
            <a:endCxn id="35" idx="1"/>
          </p:cNvCxnSpPr>
          <p:nvPr/>
        </p:nvCxnSpPr>
        <p:spPr bwMode="auto">
          <a:xfrm>
            <a:off x="1143000" y="2933700"/>
            <a:ext cx="2649538" cy="4540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AutoShape 153">
            <a:extLst>
              <a:ext uri="{FF2B5EF4-FFF2-40B4-BE49-F238E27FC236}">
                <a16:creationId xmlns:a16="http://schemas.microsoft.com/office/drawing/2014/main" id="{6D6F6016-5A84-320D-FE4C-8D0A28F9975B}"/>
              </a:ext>
            </a:extLst>
          </p:cNvPr>
          <p:cNvCxnSpPr>
            <a:cxnSpLocks noChangeShapeType="1"/>
            <a:stCxn id="59" idx="5"/>
            <a:endCxn id="52" idx="1"/>
          </p:cNvCxnSpPr>
          <p:nvPr/>
        </p:nvCxnSpPr>
        <p:spPr bwMode="auto">
          <a:xfrm>
            <a:off x="1065213" y="3122613"/>
            <a:ext cx="506412" cy="3603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AutoShape 154">
            <a:extLst>
              <a:ext uri="{FF2B5EF4-FFF2-40B4-BE49-F238E27FC236}">
                <a16:creationId xmlns:a16="http://schemas.microsoft.com/office/drawing/2014/main" id="{5179CAD2-F008-0CB1-4AA7-4A82D3285D57}"/>
              </a:ext>
            </a:extLst>
          </p:cNvPr>
          <p:cNvCxnSpPr>
            <a:cxnSpLocks noChangeShapeType="1"/>
            <a:stCxn id="59" idx="0"/>
            <a:endCxn id="4" idx="3"/>
          </p:cNvCxnSpPr>
          <p:nvPr/>
        </p:nvCxnSpPr>
        <p:spPr bwMode="auto">
          <a:xfrm flipV="1">
            <a:off x="876300" y="2246313"/>
            <a:ext cx="573088" cy="4206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AutoShape 155">
            <a:extLst>
              <a:ext uri="{FF2B5EF4-FFF2-40B4-BE49-F238E27FC236}">
                <a16:creationId xmlns:a16="http://schemas.microsoft.com/office/drawing/2014/main" id="{0033E6C1-F67D-992A-DF57-6BD37D321DDF}"/>
              </a:ext>
            </a:extLst>
          </p:cNvPr>
          <p:cNvCxnSpPr>
            <a:cxnSpLocks noChangeShapeType="1"/>
            <a:stCxn id="19" idx="6"/>
            <a:endCxn id="21" idx="2"/>
          </p:cNvCxnSpPr>
          <p:nvPr/>
        </p:nvCxnSpPr>
        <p:spPr bwMode="auto">
          <a:xfrm>
            <a:off x="4281488" y="2235200"/>
            <a:ext cx="519112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AutoShape 156">
            <a:extLst>
              <a:ext uri="{FF2B5EF4-FFF2-40B4-BE49-F238E27FC236}">
                <a16:creationId xmlns:a16="http://schemas.microsoft.com/office/drawing/2014/main" id="{05EE4103-DAF5-F205-AD25-CD47686E3002}"/>
              </a:ext>
            </a:extLst>
          </p:cNvPr>
          <p:cNvCxnSpPr>
            <a:cxnSpLocks noChangeShapeType="1"/>
            <a:stCxn id="35" idx="6"/>
            <a:endCxn id="38" idx="1"/>
          </p:cNvCxnSpPr>
          <p:nvPr/>
        </p:nvCxnSpPr>
        <p:spPr bwMode="auto">
          <a:xfrm>
            <a:off x="4279900" y="3606800"/>
            <a:ext cx="542925" cy="12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9" name="Text Box 157">
            <a:extLst>
              <a:ext uri="{FF2B5EF4-FFF2-40B4-BE49-F238E27FC236}">
                <a16:creationId xmlns:a16="http://schemas.microsoft.com/office/drawing/2014/main" id="{7439198E-D60A-7727-5A2E-1A4A8DCDE8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6725" y="1858963"/>
            <a:ext cx="536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000">
                <a:solidFill>
                  <a:srgbClr val="0000FF"/>
                </a:solidFill>
              </a:rPr>
              <a:t>a-z</a:t>
            </a:r>
          </a:p>
        </p:txBody>
      </p:sp>
      <p:sp>
        <p:nvSpPr>
          <p:cNvPr id="71" name="Text Box 158">
            <a:extLst>
              <a:ext uri="{FF2B5EF4-FFF2-40B4-BE49-F238E27FC236}">
                <a16:creationId xmlns:a16="http://schemas.microsoft.com/office/drawing/2014/main" id="{7B9BDE06-CBDE-FEC0-78E4-0E14F85A49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8450" y="3230563"/>
            <a:ext cx="5508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000">
                <a:solidFill>
                  <a:srgbClr val="0000FF"/>
                </a:solidFill>
              </a:rPr>
              <a:t>0-9</a:t>
            </a:r>
          </a:p>
        </p:txBody>
      </p:sp>
      <p:cxnSp>
        <p:nvCxnSpPr>
          <p:cNvPr id="72" name="AutoShape 159">
            <a:extLst>
              <a:ext uri="{FF2B5EF4-FFF2-40B4-BE49-F238E27FC236}">
                <a16:creationId xmlns:a16="http://schemas.microsoft.com/office/drawing/2014/main" id="{343E3C23-0ED5-B386-A5F8-FDF33F33419A}"/>
              </a:ext>
            </a:extLst>
          </p:cNvPr>
          <p:cNvCxnSpPr>
            <a:cxnSpLocks noChangeShapeType="1"/>
            <a:stCxn id="42" idx="3"/>
            <a:endCxn id="45" idx="1"/>
          </p:cNvCxnSpPr>
          <p:nvPr/>
        </p:nvCxnSpPr>
        <p:spPr bwMode="auto">
          <a:xfrm>
            <a:off x="6683375" y="3619500"/>
            <a:ext cx="50165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3" name="Text Box 160">
            <a:extLst>
              <a:ext uri="{FF2B5EF4-FFF2-40B4-BE49-F238E27FC236}">
                <a16:creationId xmlns:a16="http://schemas.microsoft.com/office/drawing/2014/main" id="{517771EB-1161-08B6-0188-40AACC34D1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0" y="3230563"/>
            <a:ext cx="5508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000">
                <a:solidFill>
                  <a:srgbClr val="0000FF"/>
                </a:solidFill>
              </a:rPr>
              <a:t>0-9</a:t>
            </a:r>
          </a:p>
        </p:txBody>
      </p:sp>
      <p:cxnSp>
        <p:nvCxnSpPr>
          <p:cNvPr id="74" name="AutoShape 161">
            <a:extLst>
              <a:ext uri="{FF2B5EF4-FFF2-40B4-BE49-F238E27FC236}">
                <a16:creationId xmlns:a16="http://schemas.microsoft.com/office/drawing/2014/main" id="{4E931A43-9434-93A9-ADA1-7E6995DA0231}"/>
              </a:ext>
            </a:extLst>
          </p:cNvPr>
          <p:cNvCxnSpPr>
            <a:cxnSpLocks noChangeShapeType="1"/>
            <a:stCxn id="24" idx="7"/>
            <a:endCxn id="28" idx="1"/>
          </p:cNvCxnSpPr>
          <p:nvPr/>
        </p:nvCxnSpPr>
        <p:spPr bwMode="auto">
          <a:xfrm rot="5400000" flipV="1">
            <a:off x="6933407" y="1715294"/>
            <a:ext cx="1587" cy="612775"/>
          </a:xfrm>
          <a:prstGeom prst="curvedConnector3">
            <a:avLst>
              <a:gd name="adj1" fmla="val -910000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AutoShape 162">
            <a:extLst>
              <a:ext uri="{FF2B5EF4-FFF2-40B4-BE49-F238E27FC236}">
                <a16:creationId xmlns:a16="http://schemas.microsoft.com/office/drawing/2014/main" id="{EB1B7464-B72E-15BB-BAC3-6D78E5F49D08}"/>
              </a:ext>
            </a:extLst>
          </p:cNvPr>
          <p:cNvCxnSpPr>
            <a:cxnSpLocks noChangeShapeType="1"/>
            <a:stCxn id="24" idx="5"/>
            <a:endCxn id="28" idx="3"/>
          </p:cNvCxnSpPr>
          <p:nvPr/>
        </p:nvCxnSpPr>
        <p:spPr bwMode="auto">
          <a:xfrm rot="16200000" flipH="1">
            <a:off x="6933407" y="2093119"/>
            <a:ext cx="1587" cy="612775"/>
          </a:xfrm>
          <a:prstGeom prst="curvedConnector3">
            <a:avLst>
              <a:gd name="adj1" fmla="val 459999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 Box 163">
            <a:extLst>
              <a:ext uri="{FF2B5EF4-FFF2-40B4-BE49-F238E27FC236}">
                <a16:creationId xmlns:a16="http://schemas.microsoft.com/office/drawing/2014/main" id="{ADDB6BB5-036A-2525-2950-FFA196885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8925" y="1477963"/>
            <a:ext cx="536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000">
                <a:solidFill>
                  <a:srgbClr val="0000FF"/>
                </a:solidFill>
              </a:rPr>
              <a:t>a-z</a:t>
            </a:r>
          </a:p>
        </p:txBody>
      </p:sp>
      <p:sp>
        <p:nvSpPr>
          <p:cNvPr id="78" name="Text Box 164">
            <a:extLst>
              <a:ext uri="{FF2B5EF4-FFF2-40B4-BE49-F238E27FC236}">
                <a16:creationId xmlns:a16="http://schemas.microsoft.com/office/drawing/2014/main" id="{FE67B911-E338-06D5-3B88-2F2EFC92D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4650" y="2468563"/>
            <a:ext cx="5508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000">
                <a:solidFill>
                  <a:srgbClr val="0000FF"/>
                </a:solidFill>
              </a:rPr>
              <a:t>0-9</a:t>
            </a:r>
          </a:p>
        </p:txBody>
      </p:sp>
      <p:cxnSp>
        <p:nvCxnSpPr>
          <p:cNvPr id="79" name="AutoShape 165">
            <a:extLst>
              <a:ext uri="{FF2B5EF4-FFF2-40B4-BE49-F238E27FC236}">
                <a16:creationId xmlns:a16="http://schemas.microsoft.com/office/drawing/2014/main" id="{24EFFEAA-676B-5464-6156-343C7A9C1B61}"/>
              </a:ext>
            </a:extLst>
          </p:cNvPr>
          <p:cNvCxnSpPr>
            <a:cxnSpLocks noChangeShapeType="1"/>
            <a:stCxn id="52" idx="6"/>
            <a:endCxn id="55" idx="1"/>
          </p:cNvCxnSpPr>
          <p:nvPr/>
        </p:nvCxnSpPr>
        <p:spPr bwMode="auto">
          <a:xfrm flipV="1">
            <a:off x="2105025" y="3695700"/>
            <a:ext cx="850900" cy="63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0" name="Text Box 166">
            <a:extLst>
              <a:ext uri="{FF2B5EF4-FFF2-40B4-BE49-F238E27FC236}">
                <a16:creationId xmlns:a16="http://schemas.microsoft.com/office/drawing/2014/main" id="{ECD223B1-AD5E-6547-FA8A-5F4470185A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100" y="2163763"/>
            <a:ext cx="241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000">
                <a:solidFill>
                  <a:srgbClr val="0000FF"/>
                </a:solidFill>
              </a:rPr>
              <a:t>i</a:t>
            </a:r>
          </a:p>
        </p:txBody>
      </p:sp>
      <p:sp>
        <p:nvSpPr>
          <p:cNvPr id="81" name="Text Box 167">
            <a:extLst>
              <a:ext uri="{FF2B5EF4-FFF2-40B4-BE49-F238E27FC236}">
                <a16:creationId xmlns:a16="http://schemas.microsoft.com/office/drawing/2014/main" id="{C6F50DC1-7FF1-A76D-4248-6357D5BE6F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1688" y="1706563"/>
            <a:ext cx="254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000">
                <a:solidFill>
                  <a:srgbClr val="0000FF"/>
                </a:solidFill>
              </a:rPr>
              <a:t>f</a:t>
            </a:r>
          </a:p>
        </p:txBody>
      </p:sp>
      <p:sp>
        <p:nvSpPr>
          <p:cNvPr id="82" name="Text Box 168">
            <a:extLst>
              <a:ext uri="{FF2B5EF4-FFF2-40B4-BE49-F238E27FC236}">
                <a16:creationId xmlns:a16="http://schemas.microsoft.com/office/drawing/2014/main" id="{756EAF52-6DF0-AAFB-CD7D-6670CCB82D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1676400"/>
            <a:ext cx="317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3" name="Text Box 169">
            <a:extLst>
              <a:ext uri="{FF2B5EF4-FFF2-40B4-BE49-F238E27FC236}">
                <a16:creationId xmlns:a16="http://schemas.microsoft.com/office/drawing/2014/main" id="{28FFB7D3-D6B9-0B6E-7861-D30DEB6CC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5800" y="2590800"/>
            <a:ext cx="317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4" name="Text Box 170">
            <a:extLst>
              <a:ext uri="{FF2B5EF4-FFF2-40B4-BE49-F238E27FC236}">
                <a16:creationId xmlns:a16="http://schemas.microsoft.com/office/drawing/2014/main" id="{F653DDCA-6575-FF80-7FA4-6830F1A37B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1828800"/>
            <a:ext cx="317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5" name="Text Box 171">
            <a:extLst>
              <a:ext uri="{FF2B5EF4-FFF2-40B4-BE49-F238E27FC236}">
                <a16:creationId xmlns:a16="http://schemas.microsoft.com/office/drawing/2014/main" id="{E4E15D71-B99D-E77E-7AAE-DA7C14FFF2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4343400"/>
            <a:ext cx="317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6" name="Text Box 172">
            <a:extLst>
              <a:ext uri="{FF2B5EF4-FFF2-40B4-BE49-F238E27FC236}">
                <a16:creationId xmlns:a16="http://schemas.microsoft.com/office/drawing/2014/main" id="{7299C7F4-D769-0E75-9F25-0D9F806EE6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3124200"/>
            <a:ext cx="317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7" name="Text Box 173">
            <a:extLst>
              <a:ext uri="{FF2B5EF4-FFF2-40B4-BE49-F238E27FC236}">
                <a16:creationId xmlns:a16="http://schemas.microsoft.com/office/drawing/2014/main" id="{FC751BF1-3FDE-0DA4-5AB9-79EED195F3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3505200"/>
            <a:ext cx="317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8" name="Text Box 174">
            <a:extLst>
              <a:ext uri="{FF2B5EF4-FFF2-40B4-BE49-F238E27FC236}">
                <a16:creationId xmlns:a16="http://schemas.microsoft.com/office/drawing/2014/main" id="{2A505BAF-2A43-0B22-A129-B26897E55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2133600"/>
            <a:ext cx="317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9" name="Text Box 175">
            <a:extLst>
              <a:ext uri="{FF2B5EF4-FFF2-40B4-BE49-F238E27FC236}">
                <a16:creationId xmlns:a16="http://schemas.microsoft.com/office/drawing/2014/main" id="{D0D5A9AB-B44A-8574-319B-8FBA02D3E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743200"/>
            <a:ext cx="317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0" name="Text Box 176">
            <a:extLst>
              <a:ext uri="{FF2B5EF4-FFF2-40B4-BE49-F238E27FC236}">
                <a16:creationId xmlns:a16="http://schemas.microsoft.com/office/drawing/2014/main" id="{9559222A-BD87-B0BA-250F-A7B9B2DFF1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200400"/>
            <a:ext cx="317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cxnSp>
        <p:nvCxnSpPr>
          <p:cNvPr id="91" name="AutoShape 177">
            <a:extLst>
              <a:ext uri="{FF2B5EF4-FFF2-40B4-BE49-F238E27FC236}">
                <a16:creationId xmlns:a16="http://schemas.microsoft.com/office/drawing/2014/main" id="{E0639A52-520A-F663-FA04-DD4AC7F0F37E}"/>
              </a:ext>
            </a:extLst>
          </p:cNvPr>
          <p:cNvCxnSpPr>
            <a:cxnSpLocks noChangeShapeType="1"/>
            <a:stCxn id="32" idx="2"/>
            <a:endCxn id="41" idx="4"/>
          </p:cNvCxnSpPr>
          <p:nvPr/>
        </p:nvCxnSpPr>
        <p:spPr bwMode="auto">
          <a:xfrm rot="5400000">
            <a:off x="7487444" y="2799556"/>
            <a:ext cx="38100" cy="2135188"/>
          </a:xfrm>
          <a:prstGeom prst="curvedConnector3">
            <a:avLst>
              <a:gd name="adj1" fmla="val 156249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Text Box 178">
            <a:extLst>
              <a:ext uri="{FF2B5EF4-FFF2-40B4-BE49-F238E27FC236}">
                <a16:creationId xmlns:a16="http://schemas.microsoft.com/office/drawing/2014/main" id="{600CA620-340F-0DF2-2160-12F8EA17A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3713" y="1619250"/>
            <a:ext cx="387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800"/>
              <a:t>IF</a:t>
            </a:r>
          </a:p>
        </p:txBody>
      </p:sp>
      <p:sp>
        <p:nvSpPr>
          <p:cNvPr id="93" name="Text Box 179">
            <a:extLst>
              <a:ext uri="{FF2B5EF4-FFF2-40B4-BE49-F238E27FC236}">
                <a16:creationId xmlns:a16="http://schemas.microsoft.com/office/drawing/2014/main" id="{865CBF87-580C-A2A2-7D01-C2AB73DDB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4013" y="3917950"/>
            <a:ext cx="666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800"/>
              <a:t>error</a:t>
            </a:r>
          </a:p>
        </p:txBody>
      </p:sp>
      <p:sp>
        <p:nvSpPr>
          <p:cNvPr id="94" name="Text Box 180">
            <a:extLst>
              <a:ext uri="{FF2B5EF4-FFF2-40B4-BE49-F238E27FC236}">
                <a16:creationId xmlns:a16="http://schemas.microsoft.com/office/drawing/2014/main" id="{49F44DE4-5E20-4C39-802A-4E75E287E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9150" y="3054350"/>
            <a:ext cx="704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800"/>
              <a:t>NUM</a:t>
            </a:r>
          </a:p>
        </p:txBody>
      </p:sp>
      <p:sp>
        <p:nvSpPr>
          <p:cNvPr id="95" name="Text Box 181">
            <a:extLst>
              <a:ext uri="{FF2B5EF4-FFF2-40B4-BE49-F238E27FC236}">
                <a16:creationId xmlns:a16="http://schemas.microsoft.com/office/drawing/2014/main" id="{13A67420-7205-70D5-479C-41A1D6370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0450" y="1644650"/>
            <a:ext cx="412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800"/>
              <a:t>ID</a:t>
            </a:r>
          </a:p>
        </p:txBody>
      </p:sp>
      <p:sp>
        <p:nvSpPr>
          <p:cNvPr id="96" name="Text Box 182">
            <a:extLst>
              <a:ext uri="{FF2B5EF4-FFF2-40B4-BE49-F238E27FC236}">
                <a16:creationId xmlns:a16="http://schemas.microsoft.com/office/drawing/2014/main" id="{572D6A62-B964-AC1D-EA65-9E72B3763A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4700" y="3436938"/>
            <a:ext cx="922338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400"/>
              <a:t>any</a:t>
            </a:r>
          </a:p>
          <a:p>
            <a:pPr algn="ctr"/>
            <a:r>
              <a:rPr lang="en-US" altLang="en-US" sz="1400"/>
              <a:t>character</a:t>
            </a:r>
          </a:p>
        </p:txBody>
      </p:sp>
      <p:sp>
        <p:nvSpPr>
          <p:cNvPr id="16" name="Text Box 90">
            <a:extLst>
              <a:ext uri="{FF2B5EF4-FFF2-40B4-BE49-F238E27FC236}">
                <a16:creationId xmlns:a16="http://schemas.microsoft.com/office/drawing/2014/main" id="{51158289-597F-6B9B-9233-1CD9A5E4FC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223" y="5667345"/>
            <a:ext cx="3753655" cy="40011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000" dirty="0">
                <a:latin typeface="Tahoma" panose="020B0604030504040204" pitchFamily="34" charset="0"/>
              </a:rPr>
              <a:t>{1,4,9,14}</a:t>
            </a:r>
            <a:r>
              <a:rPr lang="zh-CN" altLang="en-US" sz="2000" dirty="0">
                <a:latin typeface="Tahoma" panose="020B0604030504040204" pitchFamily="34" charset="0"/>
              </a:rPr>
              <a:t>是状态</a:t>
            </a:r>
            <a:r>
              <a:rPr lang="en-US" altLang="zh-CN" sz="2000" dirty="0">
                <a:latin typeface="Tahoma" panose="020B0604030504040204" pitchFamily="34" charset="0"/>
              </a:rPr>
              <a:t>1</a:t>
            </a:r>
            <a:r>
              <a:rPr lang="zh-CN" altLang="en-US" sz="2000" dirty="0">
                <a:latin typeface="Tahoma" panose="020B0604030504040204" pitchFamily="34" charset="0"/>
              </a:rPr>
              <a:t>的</a:t>
            </a:r>
            <a:r>
              <a:rPr lang="en-US" altLang="en-US" sz="2000" b="1" dirty="0">
                <a:solidFill>
                  <a:srgbClr val="FF0000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-closure</a:t>
            </a:r>
            <a:endParaRPr lang="en-US" altLang="en-US" sz="2000" dirty="0">
              <a:latin typeface="Tahoma" panose="020B0604030504040204" pitchFamily="34" charset="0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8639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73</a:t>
            </a: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3836A1B3-DFFA-896F-086A-A43A1B4D05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5190402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  <a:latin typeface="Palatino Linotype"/>
                <a:cs typeface="Palatino Linotype"/>
              </a:rPr>
              <a:t>一个稍微复杂点的例子</a:t>
            </a:r>
            <a:endParaRPr spc="-5" dirty="0">
              <a:solidFill>
                <a:schemeClr val="bg1"/>
              </a:solidFill>
              <a:latin typeface="Palatino Linotype"/>
              <a:cs typeface="Palatino Linotype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794AB3B4-6C10-AC1C-DBED-6D5F99B35236}"/>
              </a:ext>
            </a:extLst>
          </p:cNvPr>
          <p:cNvSpPr txBox="1"/>
          <p:nvPr/>
        </p:nvSpPr>
        <p:spPr>
          <a:xfrm>
            <a:off x="438568" y="814129"/>
            <a:ext cx="6691575" cy="533416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94666" indent="-457200">
              <a:lnSpc>
                <a:spcPts val="36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85775" algn="l"/>
                <a:tab pos="486409" algn="l"/>
              </a:tabLst>
            </a:pP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NFA</a:t>
            </a:r>
            <a:endParaRPr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" name="Group 98">
            <a:extLst>
              <a:ext uri="{FF2B5EF4-FFF2-40B4-BE49-F238E27FC236}">
                <a16:creationId xmlns:a16="http://schemas.microsoft.com/office/drawing/2014/main" id="{1C1E16BD-F3C3-C59E-A927-EAC0FE48EEB6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1790700"/>
            <a:ext cx="533400" cy="533400"/>
            <a:chOff x="2088" y="1728"/>
            <a:chExt cx="336" cy="336"/>
          </a:xfrm>
        </p:grpSpPr>
        <p:sp>
          <p:nvSpPr>
            <p:cNvPr id="4" name="Oval 99">
              <a:extLst>
                <a:ext uri="{FF2B5EF4-FFF2-40B4-BE49-F238E27FC236}">
                  <a16:creationId xmlns:a16="http://schemas.microsoft.com/office/drawing/2014/main" id="{FF17C43B-52D5-1FD1-32D8-040ACF5995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8" y="1728"/>
              <a:ext cx="336" cy="33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" name="Text Box 100">
              <a:extLst>
                <a:ext uri="{FF2B5EF4-FFF2-40B4-BE49-F238E27FC236}">
                  <a16:creationId xmlns:a16="http://schemas.microsoft.com/office/drawing/2014/main" id="{D3DEAE65-B98C-B6D5-8136-407CAEE31E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9" y="175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2</a:t>
              </a:r>
            </a:p>
          </p:txBody>
        </p:sp>
      </p:grpSp>
      <p:grpSp>
        <p:nvGrpSpPr>
          <p:cNvPr id="6" name="Group 101">
            <a:extLst>
              <a:ext uri="{FF2B5EF4-FFF2-40B4-BE49-F238E27FC236}">
                <a16:creationId xmlns:a16="http://schemas.microsoft.com/office/drawing/2014/main" id="{A4AD3A09-97FA-9AF7-F4E6-1002F7FF347D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1790700"/>
            <a:ext cx="533400" cy="533400"/>
            <a:chOff x="3888" y="1728"/>
            <a:chExt cx="336" cy="336"/>
          </a:xfrm>
        </p:grpSpPr>
        <p:grpSp>
          <p:nvGrpSpPr>
            <p:cNvPr id="7" name="Group 102">
              <a:extLst>
                <a:ext uri="{FF2B5EF4-FFF2-40B4-BE49-F238E27FC236}">
                  <a16:creationId xmlns:a16="http://schemas.microsoft.com/office/drawing/2014/main" id="{23A9F673-1722-3BF0-56F9-656921BB8A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1728"/>
              <a:ext cx="336" cy="336"/>
              <a:chOff x="2713" y="2112"/>
              <a:chExt cx="336" cy="336"/>
            </a:xfrm>
          </p:grpSpPr>
          <p:sp>
            <p:nvSpPr>
              <p:cNvPr id="9" name="Oval 103">
                <a:extLst>
                  <a:ext uri="{FF2B5EF4-FFF2-40B4-BE49-F238E27FC236}">
                    <a16:creationId xmlns:a16="http://schemas.microsoft.com/office/drawing/2014/main" id="{BC493E43-7E79-C2F6-5235-DCF35F0D57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3" y="211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" name="Oval 104">
                <a:extLst>
                  <a:ext uri="{FF2B5EF4-FFF2-40B4-BE49-F238E27FC236}">
                    <a16:creationId xmlns:a16="http://schemas.microsoft.com/office/drawing/2014/main" id="{2E402CBF-9DBB-E73B-A656-E20700115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7" y="2136"/>
                <a:ext cx="288" cy="28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8" name="Text Box 105">
              <a:extLst>
                <a:ext uri="{FF2B5EF4-FFF2-40B4-BE49-F238E27FC236}">
                  <a16:creationId xmlns:a16="http://schemas.microsoft.com/office/drawing/2014/main" id="{35382918-90CD-BE96-0174-3CB61A8463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0" y="175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3</a:t>
              </a: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A3BE3E0D-4392-AE8E-4FB3-CEBB0B394F36}"/>
              </a:ext>
            </a:extLst>
          </p:cNvPr>
          <p:cNvGrpSpPr>
            <a:grpSpLocks/>
          </p:cNvGrpSpPr>
          <p:nvPr/>
        </p:nvGrpSpPr>
        <p:grpSpPr bwMode="auto">
          <a:xfrm>
            <a:off x="8305800" y="1943100"/>
            <a:ext cx="533400" cy="533400"/>
            <a:chOff x="3888" y="1728"/>
            <a:chExt cx="336" cy="336"/>
          </a:xfrm>
        </p:grpSpPr>
        <p:grpSp>
          <p:nvGrpSpPr>
            <p:cNvPr id="14" name="Group 107">
              <a:extLst>
                <a:ext uri="{FF2B5EF4-FFF2-40B4-BE49-F238E27FC236}">
                  <a16:creationId xmlns:a16="http://schemas.microsoft.com/office/drawing/2014/main" id="{7FD17AA0-CA4B-1853-7626-75823890F9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1728"/>
              <a:ext cx="336" cy="336"/>
              <a:chOff x="2713" y="2112"/>
              <a:chExt cx="336" cy="336"/>
            </a:xfrm>
          </p:grpSpPr>
          <p:sp>
            <p:nvSpPr>
              <p:cNvPr id="17" name="Oval 108">
                <a:extLst>
                  <a:ext uri="{FF2B5EF4-FFF2-40B4-BE49-F238E27FC236}">
                    <a16:creationId xmlns:a16="http://schemas.microsoft.com/office/drawing/2014/main" id="{52DFB4E4-6513-3635-BF3E-46803D1FF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3" y="211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" name="Oval 109">
                <a:extLst>
                  <a:ext uri="{FF2B5EF4-FFF2-40B4-BE49-F238E27FC236}">
                    <a16:creationId xmlns:a16="http://schemas.microsoft.com/office/drawing/2014/main" id="{00CF98A5-5E41-2E69-2BA4-F5DBD1E15D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7" y="2136"/>
                <a:ext cx="288" cy="28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5" name="Text Box 110">
              <a:extLst>
                <a:ext uri="{FF2B5EF4-FFF2-40B4-BE49-F238E27FC236}">
                  <a16:creationId xmlns:a16="http://schemas.microsoft.com/office/drawing/2014/main" id="{C714EC1A-7E9C-ABC0-CE53-CA23B4D6CC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0" y="175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8</a:t>
              </a:r>
            </a:p>
          </p:txBody>
        </p:sp>
      </p:grpSp>
      <p:sp>
        <p:nvSpPr>
          <p:cNvPr id="19" name="Oval 111">
            <a:extLst>
              <a:ext uri="{FF2B5EF4-FFF2-40B4-BE49-F238E27FC236}">
                <a16:creationId xmlns:a16="http://schemas.microsoft.com/office/drawing/2014/main" id="{08EA5894-8D87-4228-B2CE-64BB6A8863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6813" y="1925638"/>
            <a:ext cx="574675" cy="6191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/>
            <a:r>
              <a:rPr lang="en-US" altLang="en-US">
                <a:latin typeface="Times New Roman" panose="02020603050405020304" pitchFamily="18" charset="0"/>
              </a:rPr>
              <a:t>4</a:t>
            </a:r>
            <a:endParaRPr lang="en-US" altLang="en-US"/>
          </a:p>
        </p:txBody>
      </p:sp>
      <p:grpSp>
        <p:nvGrpSpPr>
          <p:cNvPr id="20" name="Group 112">
            <a:extLst>
              <a:ext uri="{FF2B5EF4-FFF2-40B4-BE49-F238E27FC236}">
                <a16:creationId xmlns:a16="http://schemas.microsoft.com/office/drawing/2014/main" id="{5B044D8E-1721-E184-7ADB-23E2BFCC7050}"/>
              </a:ext>
            </a:extLst>
          </p:cNvPr>
          <p:cNvGrpSpPr>
            <a:grpSpLocks/>
          </p:cNvGrpSpPr>
          <p:nvPr/>
        </p:nvGrpSpPr>
        <p:grpSpPr bwMode="auto">
          <a:xfrm>
            <a:off x="4800600" y="1968500"/>
            <a:ext cx="533400" cy="533400"/>
            <a:chOff x="2088" y="1728"/>
            <a:chExt cx="336" cy="336"/>
          </a:xfrm>
        </p:grpSpPr>
        <p:sp>
          <p:nvSpPr>
            <p:cNvPr id="21" name="Oval 113">
              <a:extLst>
                <a:ext uri="{FF2B5EF4-FFF2-40B4-BE49-F238E27FC236}">
                  <a16:creationId xmlns:a16="http://schemas.microsoft.com/office/drawing/2014/main" id="{08217065-11BA-C3BC-2A5A-91659AAFBC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8" y="1728"/>
              <a:ext cx="336" cy="33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Text Box 114">
              <a:extLst>
                <a:ext uri="{FF2B5EF4-FFF2-40B4-BE49-F238E27FC236}">
                  <a16:creationId xmlns:a16="http://schemas.microsoft.com/office/drawing/2014/main" id="{3BA19D32-A4A4-DB60-6D25-25E1C77714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9" y="175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5</a:t>
              </a:r>
            </a:p>
          </p:txBody>
        </p:sp>
      </p:grpSp>
      <p:grpSp>
        <p:nvGrpSpPr>
          <p:cNvPr id="23" name="Group 115">
            <a:extLst>
              <a:ext uri="{FF2B5EF4-FFF2-40B4-BE49-F238E27FC236}">
                <a16:creationId xmlns:a16="http://schemas.microsoft.com/office/drawing/2014/main" id="{6F09E4B9-F737-CD36-F017-83186648856B}"/>
              </a:ext>
            </a:extLst>
          </p:cNvPr>
          <p:cNvGrpSpPr>
            <a:grpSpLocks/>
          </p:cNvGrpSpPr>
          <p:nvPr/>
        </p:nvGrpSpPr>
        <p:grpSpPr bwMode="auto">
          <a:xfrm>
            <a:off x="6172200" y="1943100"/>
            <a:ext cx="533400" cy="533400"/>
            <a:chOff x="2088" y="1728"/>
            <a:chExt cx="336" cy="336"/>
          </a:xfrm>
        </p:grpSpPr>
        <p:sp>
          <p:nvSpPr>
            <p:cNvPr id="24" name="Oval 116">
              <a:extLst>
                <a:ext uri="{FF2B5EF4-FFF2-40B4-BE49-F238E27FC236}">
                  <a16:creationId xmlns:a16="http://schemas.microsoft.com/office/drawing/2014/main" id="{86290CB9-220B-2118-98B1-BAF95F25D9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8" y="1728"/>
              <a:ext cx="336" cy="33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" name="Text Box 117">
              <a:extLst>
                <a:ext uri="{FF2B5EF4-FFF2-40B4-BE49-F238E27FC236}">
                  <a16:creationId xmlns:a16="http://schemas.microsoft.com/office/drawing/2014/main" id="{9961A94A-4318-0C94-94E0-C42B4F237D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9" y="175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6</a:t>
              </a:r>
            </a:p>
          </p:txBody>
        </p:sp>
      </p:grpSp>
      <p:grpSp>
        <p:nvGrpSpPr>
          <p:cNvPr id="26" name="Group 118">
            <a:extLst>
              <a:ext uri="{FF2B5EF4-FFF2-40B4-BE49-F238E27FC236}">
                <a16:creationId xmlns:a16="http://schemas.microsoft.com/office/drawing/2014/main" id="{001A5321-4B3A-7F16-4004-3A7CAAE0BB20}"/>
              </a:ext>
            </a:extLst>
          </p:cNvPr>
          <p:cNvGrpSpPr>
            <a:grpSpLocks/>
          </p:cNvGrpSpPr>
          <p:nvPr/>
        </p:nvGrpSpPr>
        <p:grpSpPr bwMode="auto">
          <a:xfrm>
            <a:off x="7162800" y="1943100"/>
            <a:ext cx="533400" cy="533400"/>
            <a:chOff x="2088" y="1728"/>
            <a:chExt cx="336" cy="336"/>
          </a:xfrm>
        </p:grpSpPr>
        <p:sp>
          <p:nvSpPr>
            <p:cNvPr id="28" name="Oval 119">
              <a:extLst>
                <a:ext uri="{FF2B5EF4-FFF2-40B4-BE49-F238E27FC236}">
                  <a16:creationId xmlns:a16="http://schemas.microsoft.com/office/drawing/2014/main" id="{450F154C-7914-5A3F-1CD0-9300383BD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8" y="1728"/>
              <a:ext cx="336" cy="33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Text Box 120">
              <a:extLst>
                <a:ext uri="{FF2B5EF4-FFF2-40B4-BE49-F238E27FC236}">
                  <a16:creationId xmlns:a16="http://schemas.microsoft.com/office/drawing/2014/main" id="{89CBA678-F5BA-3398-428E-F8472786E9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9" y="175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7</a:t>
              </a:r>
            </a:p>
          </p:txBody>
        </p:sp>
      </p:grpSp>
      <p:grpSp>
        <p:nvGrpSpPr>
          <p:cNvPr id="30" name="Group 121">
            <a:extLst>
              <a:ext uri="{FF2B5EF4-FFF2-40B4-BE49-F238E27FC236}">
                <a16:creationId xmlns:a16="http://schemas.microsoft.com/office/drawing/2014/main" id="{70564C72-59ED-E7D7-1320-550DF405DFE9}"/>
              </a:ext>
            </a:extLst>
          </p:cNvPr>
          <p:cNvGrpSpPr>
            <a:grpSpLocks/>
          </p:cNvGrpSpPr>
          <p:nvPr/>
        </p:nvGrpSpPr>
        <p:grpSpPr bwMode="auto">
          <a:xfrm>
            <a:off x="8305800" y="3352800"/>
            <a:ext cx="533400" cy="533400"/>
            <a:chOff x="3888" y="1728"/>
            <a:chExt cx="336" cy="336"/>
          </a:xfrm>
        </p:grpSpPr>
        <p:grpSp>
          <p:nvGrpSpPr>
            <p:cNvPr id="31" name="Group 122">
              <a:extLst>
                <a:ext uri="{FF2B5EF4-FFF2-40B4-BE49-F238E27FC236}">
                  <a16:creationId xmlns:a16="http://schemas.microsoft.com/office/drawing/2014/main" id="{A08543E1-7050-B68B-56FA-5790F97C3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1728"/>
              <a:ext cx="336" cy="336"/>
              <a:chOff x="2713" y="2112"/>
              <a:chExt cx="336" cy="336"/>
            </a:xfrm>
          </p:grpSpPr>
          <p:sp>
            <p:nvSpPr>
              <p:cNvPr id="33" name="Oval 123">
                <a:extLst>
                  <a:ext uri="{FF2B5EF4-FFF2-40B4-BE49-F238E27FC236}">
                    <a16:creationId xmlns:a16="http://schemas.microsoft.com/office/drawing/2014/main" id="{EB97E847-C71D-7AC3-C405-A7712BF547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3" y="211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4" name="Oval 124">
                <a:extLst>
                  <a:ext uri="{FF2B5EF4-FFF2-40B4-BE49-F238E27FC236}">
                    <a16:creationId xmlns:a16="http://schemas.microsoft.com/office/drawing/2014/main" id="{228E604D-D973-3192-952C-D2D9E3894F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7" y="2136"/>
                <a:ext cx="288" cy="28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32" name="Text Box 125">
              <a:extLst>
                <a:ext uri="{FF2B5EF4-FFF2-40B4-BE49-F238E27FC236}">
                  <a16:creationId xmlns:a16="http://schemas.microsoft.com/office/drawing/2014/main" id="{154DF499-0262-CAF0-2E7E-BB26056F40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3" y="1752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13</a:t>
              </a:r>
            </a:p>
          </p:txBody>
        </p:sp>
      </p:grpSp>
      <p:sp>
        <p:nvSpPr>
          <p:cNvPr id="35" name="Oval 126">
            <a:extLst>
              <a:ext uri="{FF2B5EF4-FFF2-40B4-BE49-F238E27FC236}">
                <a16:creationId xmlns:a16="http://schemas.microsoft.com/office/drawing/2014/main" id="{D369E38B-5A3B-E9C5-C680-07E4E4F044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8400" y="3297238"/>
            <a:ext cx="571500" cy="6191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/>
            <a:r>
              <a:rPr lang="en-US" altLang="en-US">
                <a:latin typeface="Times New Roman" panose="02020603050405020304" pitchFamily="18" charset="0"/>
              </a:rPr>
              <a:t>9</a:t>
            </a:r>
            <a:endParaRPr lang="en-US" altLang="en-US"/>
          </a:p>
        </p:txBody>
      </p:sp>
      <p:grpSp>
        <p:nvGrpSpPr>
          <p:cNvPr id="36" name="Group 127">
            <a:extLst>
              <a:ext uri="{FF2B5EF4-FFF2-40B4-BE49-F238E27FC236}">
                <a16:creationId xmlns:a16="http://schemas.microsoft.com/office/drawing/2014/main" id="{4B35643D-116D-8211-186B-519B8B370C99}"/>
              </a:ext>
            </a:extLst>
          </p:cNvPr>
          <p:cNvGrpSpPr>
            <a:grpSpLocks/>
          </p:cNvGrpSpPr>
          <p:nvPr/>
        </p:nvGrpSpPr>
        <p:grpSpPr bwMode="auto">
          <a:xfrm>
            <a:off x="4800600" y="3352800"/>
            <a:ext cx="533400" cy="533400"/>
            <a:chOff x="2088" y="1728"/>
            <a:chExt cx="336" cy="336"/>
          </a:xfrm>
        </p:grpSpPr>
        <p:sp>
          <p:nvSpPr>
            <p:cNvPr id="37" name="Oval 128">
              <a:extLst>
                <a:ext uri="{FF2B5EF4-FFF2-40B4-BE49-F238E27FC236}">
                  <a16:creationId xmlns:a16="http://schemas.microsoft.com/office/drawing/2014/main" id="{024472FA-6803-5A31-48AB-04CACB58A4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8" y="1728"/>
              <a:ext cx="336" cy="33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Text Box 129">
              <a:extLst>
                <a:ext uri="{FF2B5EF4-FFF2-40B4-BE49-F238E27FC236}">
                  <a16:creationId xmlns:a16="http://schemas.microsoft.com/office/drawing/2014/main" id="{78AB4112-3D7A-BF8D-83DB-516C0CD45B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2" y="1752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10</a:t>
              </a:r>
            </a:p>
          </p:txBody>
        </p:sp>
      </p:grpSp>
      <p:grpSp>
        <p:nvGrpSpPr>
          <p:cNvPr id="39" name="Group 130">
            <a:extLst>
              <a:ext uri="{FF2B5EF4-FFF2-40B4-BE49-F238E27FC236}">
                <a16:creationId xmlns:a16="http://schemas.microsoft.com/office/drawing/2014/main" id="{A2B79EC9-98D2-B2BC-63B4-6B084F4CAE3F}"/>
              </a:ext>
            </a:extLst>
          </p:cNvPr>
          <p:cNvGrpSpPr>
            <a:grpSpLocks/>
          </p:cNvGrpSpPr>
          <p:nvPr/>
        </p:nvGrpSpPr>
        <p:grpSpPr bwMode="auto">
          <a:xfrm>
            <a:off x="6172200" y="3352800"/>
            <a:ext cx="533400" cy="533400"/>
            <a:chOff x="2088" y="1728"/>
            <a:chExt cx="336" cy="336"/>
          </a:xfrm>
        </p:grpSpPr>
        <p:sp>
          <p:nvSpPr>
            <p:cNvPr id="41" name="Oval 131">
              <a:extLst>
                <a:ext uri="{FF2B5EF4-FFF2-40B4-BE49-F238E27FC236}">
                  <a16:creationId xmlns:a16="http://schemas.microsoft.com/office/drawing/2014/main" id="{89FC478E-2851-337A-37CA-C4A538BB5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8" y="1728"/>
              <a:ext cx="336" cy="33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Text Box 132">
              <a:extLst>
                <a:ext uri="{FF2B5EF4-FFF2-40B4-BE49-F238E27FC236}">
                  <a16:creationId xmlns:a16="http://schemas.microsoft.com/office/drawing/2014/main" id="{2D767310-2254-E277-BA13-1259752227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2" y="1752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11</a:t>
              </a:r>
            </a:p>
          </p:txBody>
        </p:sp>
      </p:grpSp>
      <p:grpSp>
        <p:nvGrpSpPr>
          <p:cNvPr id="43" name="Group 133">
            <a:extLst>
              <a:ext uri="{FF2B5EF4-FFF2-40B4-BE49-F238E27FC236}">
                <a16:creationId xmlns:a16="http://schemas.microsoft.com/office/drawing/2014/main" id="{D97D8F2C-C804-834A-F53A-7B793D7CF10A}"/>
              </a:ext>
            </a:extLst>
          </p:cNvPr>
          <p:cNvGrpSpPr>
            <a:grpSpLocks/>
          </p:cNvGrpSpPr>
          <p:nvPr/>
        </p:nvGrpSpPr>
        <p:grpSpPr bwMode="auto">
          <a:xfrm>
            <a:off x="7162800" y="3352800"/>
            <a:ext cx="533400" cy="533400"/>
            <a:chOff x="2088" y="1728"/>
            <a:chExt cx="336" cy="336"/>
          </a:xfrm>
        </p:grpSpPr>
        <p:sp>
          <p:nvSpPr>
            <p:cNvPr id="44" name="Oval 134">
              <a:extLst>
                <a:ext uri="{FF2B5EF4-FFF2-40B4-BE49-F238E27FC236}">
                  <a16:creationId xmlns:a16="http://schemas.microsoft.com/office/drawing/2014/main" id="{A0BBAA75-E80A-306C-0D3E-F8C5EAC3C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8" y="1728"/>
              <a:ext cx="336" cy="33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Text Box 135">
              <a:extLst>
                <a:ext uri="{FF2B5EF4-FFF2-40B4-BE49-F238E27FC236}">
                  <a16:creationId xmlns:a16="http://schemas.microsoft.com/office/drawing/2014/main" id="{E5818531-BA4D-CE34-F759-B75C1165BC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2" y="1752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12</a:t>
              </a:r>
            </a:p>
          </p:txBody>
        </p:sp>
      </p:grpSp>
      <p:cxnSp>
        <p:nvCxnSpPr>
          <p:cNvPr id="46" name="AutoShape 136">
            <a:extLst>
              <a:ext uri="{FF2B5EF4-FFF2-40B4-BE49-F238E27FC236}">
                <a16:creationId xmlns:a16="http://schemas.microsoft.com/office/drawing/2014/main" id="{57F2DD7D-957A-9C16-EA0B-6819965BAD25}"/>
              </a:ext>
            </a:extLst>
          </p:cNvPr>
          <p:cNvCxnSpPr>
            <a:cxnSpLocks noChangeShapeType="1"/>
            <a:stCxn id="28" idx="6"/>
            <a:endCxn id="17" idx="2"/>
          </p:cNvCxnSpPr>
          <p:nvPr/>
        </p:nvCxnSpPr>
        <p:spPr bwMode="auto">
          <a:xfrm>
            <a:off x="7696200" y="2209800"/>
            <a:ext cx="6096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AutoShape 137">
            <a:extLst>
              <a:ext uri="{FF2B5EF4-FFF2-40B4-BE49-F238E27FC236}">
                <a16:creationId xmlns:a16="http://schemas.microsoft.com/office/drawing/2014/main" id="{E35C17FE-1BA6-255A-0739-C89DAA52F387}"/>
              </a:ext>
            </a:extLst>
          </p:cNvPr>
          <p:cNvCxnSpPr>
            <a:cxnSpLocks noChangeShapeType="1"/>
            <a:stCxn id="44" idx="6"/>
            <a:endCxn id="33" idx="2"/>
          </p:cNvCxnSpPr>
          <p:nvPr/>
        </p:nvCxnSpPr>
        <p:spPr bwMode="auto">
          <a:xfrm>
            <a:off x="7696200" y="3619500"/>
            <a:ext cx="6096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AutoShape 138">
            <a:extLst>
              <a:ext uri="{FF2B5EF4-FFF2-40B4-BE49-F238E27FC236}">
                <a16:creationId xmlns:a16="http://schemas.microsoft.com/office/drawing/2014/main" id="{EA0015BF-4BE9-7F2F-84D7-D3A65C2C029C}"/>
              </a:ext>
            </a:extLst>
          </p:cNvPr>
          <p:cNvCxnSpPr>
            <a:cxnSpLocks noChangeShapeType="1"/>
            <a:stCxn id="37" idx="6"/>
            <a:endCxn id="33" idx="0"/>
          </p:cNvCxnSpPr>
          <p:nvPr/>
        </p:nvCxnSpPr>
        <p:spPr bwMode="auto">
          <a:xfrm flipV="1">
            <a:off x="5334000" y="3352800"/>
            <a:ext cx="3238500" cy="266700"/>
          </a:xfrm>
          <a:prstGeom prst="curvedConnector4">
            <a:avLst>
              <a:gd name="adj1" fmla="val 19509"/>
              <a:gd name="adj2" fmla="val 198806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AutoShape 139">
            <a:extLst>
              <a:ext uri="{FF2B5EF4-FFF2-40B4-BE49-F238E27FC236}">
                <a16:creationId xmlns:a16="http://schemas.microsoft.com/office/drawing/2014/main" id="{88BD568A-DE66-81B8-63E7-C6D93F52C34D}"/>
              </a:ext>
            </a:extLst>
          </p:cNvPr>
          <p:cNvCxnSpPr>
            <a:cxnSpLocks noChangeShapeType="1"/>
            <a:stCxn id="15" idx="2"/>
            <a:endCxn id="25" idx="2"/>
          </p:cNvCxnSpPr>
          <p:nvPr/>
        </p:nvCxnSpPr>
        <p:spPr bwMode="auto">
          <a:xfrm rot="5400000">
            <a:off x="7504113" y="1371600"/>
            <a:ext cx="1588" cy="2135187"/>
          </a:xfrm>
          <a:prstGeom prst="curvedConnector3">
            <a:avLst>
              <a:gd name="adj1" fmla="val 3509999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AutoShape 140">
            <a:extLst>
              <a:ext uri="{FF2B5EF4-FFF2-40B4-BE49-F238E27FC236}">
                <a16:creationId xmlns:a16="http://schemas.microsoft.com/office/drawing/2014/main" id="{C64D2A3F-FBAC-BBEB-049E-E2C93178C51D}"/>
              </a:ext>
            </a:extLst>
          </p:cNvPr>
          <p:cNvCxnSpPr>
            <a:cxnSpLocks noChangeShapeType="1"/>
            <a:stCxn id="21" idx="6"/>
            <a:endCxn id="17" idx="0"/>
          </p:cNvCxnSpPr>
          <p:nvPr/>
        </p:nvCxnSpPr>
        <p:spPr bwMode="auto">
          <a:xfrm flipV="1">
            <a:off x="5334000" y="1943100"/>
            <a:ext cx="3238500" cy="292100"/>
          </a:xfrm>
          <a:prstGeom prst="curvedConnector4">
            <a:avLst>
              <a:gd name="adj1" fmla="val 22301"/>
              <a:gd name="adj2" fmla="val 243477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AutoShape 141">
            <a:extLst>
              <a:ext uri="{FF2B5EF4-FFF2-40B4-BE49-F238E27FC236}">
                <a16:creationId xmlns:a16="http://schemas.microsoft.com/office/drawing/2014/main" id="{F707E4F9-E402-DB35-6CF8-8B35A5FB50BB}"/>
              </a:ext>
            </a:extLst>
          </p:cNvPr>
          <p:cNvCxnSpPr>
            <a:cxnSpLocks noChangeShapeType="1"/>
            <a:stCxn id="4" idx="6"/>
            <a:endCxn id="9" idx="2"/>
          </p:cNvCxnSpPr>
          <p:nvPr/>
        </p:nvCxnSpPr>
        <p:spPr bwMode="auto">
          <a:xfrm>
            <a:off x="1905000" y="2057400"/>
            <a:ext cx="762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Oval 142">
            <a:extLst>
              <a:ext uri="{FF2B5EF4-FFF2-40B4-BE49-F238E27FC236}">
                <a16:creationId xmlns:a16="http://schemas.microsoft.com/office/drawing/2014/main" id="{8841E2A1-ADCF-C746-3361-CF11387DD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9550" y="3392488"/>
            <a:ext cx="625475" cy="6191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altLang="en-US">
                <a:latin typeface="Times New Roman" panose="02020603050405020304" pitchFamily="18" charset="0"/>
              </a:rPr>
              <a:t>14</a:t>
            </a:r>
            <a:endParaRPr lang="en-US" altLang="en-US"/>
          </a:p>
        </p:txBody>
      </p:sp>
      <p:grpSp>
        <p:nvGrpSpPr>
          <p:cNvPr id="53" name="Group 143">
            <a:extLst>
              <a:ext uri="{FF2B5EF4-FFF2-40B4-BE49-F238E27FC236}">
                <a16:creationId xmlns:a16="http://schemas.microsoft.com/office/drawing/2014/main" id="{6A3DAFF8-E36A-533B-F388-1C09FDD418EA}"/>
              </a:ext>
            </a:extLst>
          </p:cNvPr>
          <p:cNvGrpSpPr>
            <a:grpSpLocks/>
          </p:cNvGrpSpPr>
          <p:nvPr/>
        </p:nvGrpSpPr>
        <p:grpSpPr bwMode="auto">
          <a:xfrm>
            <a:off x="2933700" y="3429000"/>
            <a:ext cx="533400" cy="533400"/>
            <a:chOff x="3888" y="1728"/>
            <a:chExt cx="336" cy="336"/>
          </a:xfrm>
        </p:grpSpPr>
        <p:grpSp>
          <p:nvGrpSpPr>
            <p:cNvPr id="54" name="Group 144">
              <a:extLst>
                <a:ext uri="{FF2B5EF4-FFF2-40B4-BE49-F238E27FC236}">
                  <a16:creationId xmlns:a16="http://schemas.microsoft.com/office/drawing/2014/main" id="{1884E82A-0E48-2428-8B85-205E7BB6E2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1728"/>
              <a:ext cx="336" cy="336"/>
              <a:chOff x="2713" y="2112"/>
              <a:chExt cx="336" cy="336"/>
            </a:xfrm>
          </p:grpSpPr>
          <p:sp>
            <p:nvSpPr>
              <p:cNvPr id="56" name="Oval 145">
                <a:extLst>
                  <a:ext uri="{FF2B5EF4-FFF2-40B4-BE49-F238E27FC236}">
                    <a16:creationId xmlns:a16="http://schemas.microsoft.com/office/drawing/2014/main" id="{86B613A6-C73F-8DAC-9A29-2C036A6764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3" y="211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7" name="Oval 146">
                <a:extLst>
                  <a:ext uri="{FF2B5EF4-FFF2-40B4-BE49-F238E27FC236}">
                    <a16:creationId xmlns:a16="http://schemas.microsoft.com/office/drawing/2014/main" id="{3D9D3F73-9785-6CDA-C81D-BB925B7E5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7" y="2136"/>
                <a:ext cx="288" cy="28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5" name="Text Box 147">
              <a:extLst>
                <a:ext uri="{FF2B5EF4-FFF2-40B4-BE49-F238E27FC236}">
                  <a16:creationId xmlns:a16="http://schemas.microsoft.com/office/drawing/2014/main" id="{7DA54256-7C6C-E310-74AF-BA6B8B277F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2" y="1752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15</a:t>
              </a:r>
            </a:p>
          </p:txBody>
        </p:sp>
      </p:grpSp>
      <p:grpSp>
        <p:nvGrpSpPr>
          <p:cNvPr id="58" name="Group 148">
            <a:extLst>
              <a:ext uri="{FF2B5EF4-FFF2-40B4-BE49-F238E27FC236}">
                <a16:creationId xmlns:a16="http://schemas.microsoft.com/office/drawing/2014/main" id="{A1BC9248-30D6-BFB9-EF37-4F5F23081318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2667000"/>
            <a:ext cx="533400" cy="533400"/>
            <a:chOff x="2088" y="1728"/>
            <a:chExt cx="336" cy="336"/>
          </a:xfrm>
        </p:grpSpPr>
        <p:sp>
          <p:nvSpPr>
            <p:cNvPr id="59" name="Oval 149">
              <a:extLst>
                <a:ext uri="{FF2B5EF4-FFF2-40B4-BE49-F238E27FC236}">
                  <a16:creationId xmlns:a16="http://schemas.microsoft.com/office/drawing/2014/main" id="{F5B8763E-739E-B7F8-280D-96A4609E3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8" y="1728"/>
              <a:ext cx="336" cy="336"/>
            </a:xfrm>
            <a:prstGeom prst="ellipse">
              <a:avLst/>
            </a:prstGeom>
            <a:solidFill>
              <a:srgbClr val="FFCC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0" name="Text Box 150">
              <a:extLst>
                <a:ext uri="{FF2B5EF4-FFF2-40B4-BE49-F238E27FC236}">
                  <a16:creationId xmlns:a16="http://schemas.microsoft.com/office/drawing/2014/main" id="{F088370D-45C2-31E8-E6EE-22FA961F6D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9" y="175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dirty="0">
                  <a:latin typeface="Times New Roman" panose="02020603050405020304" pitchFamily="18" charset="0"/>
                </a:rPr>
                <a:t>1</a:t>
              </a:r>
            </a:p>
          </p:txBody>
        </p:sp>
      </p:grpSp>
      <p:cxnSp>
        <p:nvCxnSpPr>
          <p:cNvPr id="61" name="AutoShape 151">
            <a:extLst>
              <a:ext uri="{FF2B5EF4-FFF2-40B4-BE49-F238E27FC236}">
                <a16:creationId xmlns:a16="http://schemas.microsoft.com/office/drawing/2014/main" id="{EC7DB0FC-B596-79AA-87F2-479409BA0715}"/>
              </a:ext>
            </a:extLst>
          </p:cNvPr>
          <p:cNvCxnSpPr>
            <a:cxnSpLocks noChangeShapeType="1"/>
            <a:stCxn id="59" idx="7"/>
            <a:endCxn id="19" idx="2"/>
          </p:cNvCxnSpPr>
          <p:nvPr/>
        </p:nvCxnSpPr>
        <p:spPr bwMode="auto">
          <a:xfrm flipV="1">
            <a:off x="1065213" y="2235200"/>
            <a:ext cx="2641600" cy="509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AutoShape 152">
            <a:extLst>
              <a:ext uri="{FF2B5EF4-FFF2-40B4-BE49-F238E27FC236}">
                <a16:creationId xmlns:a16="http://schemas.microsoft.com/office/drawing/2014/main" id="{EF76FE2D-68E4-2BB0-882D-5F843CDA82BC}"/>
              </a:ext>
            </a:extLst>
          </p:cNvPr>
          <p:cNvCxnSpPr>
            <a:cxnSpLocks noChangeShapeType="1"/>
            <a:stCxn id="59" idx="6"/>
            <a:endCxn id="35" idx="1"/>
          </p:cNvCxnSpPr>
          <p:nvPr/>
        </p:nvCxnSpPr>
        <p:spPr bwMode="auto">
          <a:xfrm>
            <a:off x="1143000" y="2933700"/>
            <a:ext cx="2649538" cy="4540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AutoShape 153">
            <a:extLst>
              <a:ext uri="{FF2B5EF4-FFF2-40B4-BE49-F238E27FC236}">
                <a16:creationId xmlns:a16="http://schemas.microsoft.com/office/drawing/2014/main" id="{6D6F6016-5A84-320D-FE4C-8D0A28F9975B}"/>
              </a:ext>
            </a:extLst>
          </p:cNvPr>
          <p:cNvCxnSpPr>
            <a:cxnSpLocks noChangeShapeType="1"/>
            <a:stCxn id="59" idx="5"/>
            <a:endCxn id="52" idx="1"/>
          </p:cNvCxnSpPr>
          <p:nvPr/>
        </p:nvCxnSpPr>
        <p:spPr bwMode="auto">
          <a:xfrm>
            <a:off x="1065213" y="3122613"/>
            <a:ext cx="506412" cy="3603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AutoShape 154">
            <a:extLst>
              <a:ext uri="{FF2B5EF4-FFF2-40B4-BE49-F238E27FC236}">
                <a16:creationId xmlns:a16="http://schemas.microsoft.com/office/drawing/2014/main" id="{5179CAD2-F008-0CB1-4AA7-4A82D3285D57}"/>
              </a:ext>
            </a:extLst>
          </p:cNvPr>
          <p:cNvCxnSpPr>
            <a:cxnSpLocks noChangeShapeType="1"/>
            <a:stCxn id="59" idx="0"/>
            <a:endCxn id="4" idx="3"/>
          </p:cNvCxnSpPr>
          <p:nvPr/>
        </p:nvCxnSpPr>
        <p:spPr bwMode="auto">
          <a:xfrm flipV="1">
            <a:off x="876300" y="2246313"/>
            <a:ext cx="573088" cy="4206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AutoShape 155">
            <a:extLst>
              <a:ext uri="{FF2B5EF4-FFF2-40B4-BE49-F238E27FC236}">
                <a16:creationId xmlns:a16="http://schemas.microsoft.com/office/drawing/2014/main" id="{0033E6C1-F67D-992A-DF57-6BD37D321DDF}"/>
              </a:ext>
            </a:extLst>
          </p:cNvPr>
          <p:cNvCxnSpPr>
            <a:cxnSpLocks noChangeShapeType="1"/>
            <a:stCxn id="19" idx="6"/>
            <a:endCxn id="21" idx="2"/>
          </p:cNvCxnSpPr>
          <p:nvPr/>
        </p:nvCxnSpPr>
        <p:spPr bwMode="auto">
          <a:xfrm>
            <a:off x="4281488" y="2235200"/>
            <a:ext cx="519112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AutoShape 156">
            <a:extLst>
              <a:ext uri="{FF2B5EF4-FFF2-40B4-BE49-F238E27FC236}">
                <a16:creationId xmlns:a16="http://schemas.microsoft.com/office/drawing/2014/main" id="{05EE4103-DAF5-F205-AD25-CD47686E3002}"/>
              </a:ext>
            </a:extLst>
          </p:cNvPr>
          <p:cNvCxnSpPr>
            <a:cxnSpLocks noChangeShapeType="1"/>
            <a:stCxn id="35" idx="6"/>
            <a:endCxn id="38" idx="1"/>
          </p:cNvCxnSpPr>
          <p:nvPr/>
        </p:nvCxnSpPr>
        <p:spPr bwMode="auto">
          <a:xfrm>
            <a:off x="4279900" y="3606800"/>
            <a:ext cx="542925" cy="12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9" name="Text Box 157">
            <a:extLst>
              <a:ext uri="{FF2B5EF4-FFF2-40B4-BE49-F238E27FC236}">
                <a16:creationId xmlns:a16="http://schemas.microsoft.com/office/drawing/2014/main" id="{7439198E-D60A-7727-5A2E-1A4A8DCDE8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6725" y="1858963"/>
            <a:ext cx="536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000">
                <a:solidFill>
                  <a:srgbClr val="0000FF"/>
                </a:solidFill>
              </a:rPr>
              <a:t>a-z</a:t>
            </a:r>
          </a:p>
        </p:txBody>
      </p:sp>
      <p:sp>
        <p:nvSpPr>
          <p:cNvPr id="71" name="Text Box 158">
            <a:extLst>
              <a:ext uri="{FF2B5EF4-FFF2-40B4-BE49-F238E27FC236}">
                <a16:creationId xmlns:a16="http://schemas.microsoft.com/office/drawing/2014/main" id="{7B9BDE06-CBDE-FEC0-78E4-0E14F85A49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8450" y="3230563"/>
            <a:ext cx="5508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000">
                <a:solidFill>
                  <a:srgbClr val="0000FF"/>
                </a:solidFill>
              </a:rPr>
              <a:t>0-9</a:t>
            </a:r>
          </a:p>
        </p:txBody>
      </p:sp>
      <p:cxnSp>
        <p:nvCxnSpPr>
          <p:cNvPr id="72" name="AutoShape 159">
            <a:extLst>
              <a:ext uri="{FF2B5EF4-FFF2-40B4-BE49-F238E27FC236}">
                <a16:creationId xmlns:a16="http://schemas.microsoft.com/office/drawing/2014/main" id="{343E3C23-0ED5-B386-A5F8-FDF33F33419A}"/>
              </a:ext>
            </a:extLst>
          </p:cNvPr>
          <p:cNvCxnSpPr>
            <a:cxnSpLocks noChangeShapeType="1"/>
            <a:stCxn id="42" idx="3"/>
            <a:endCxn id="45" idx="1"/>
          </p:cNvCxnSpPr>
          <p:nvPr/>
        </p:nvCxnSpPr>
        <p:spPr bwMode="auto">
          <a:xfrm>
            <a:off x="6683375" y="3619500"/>
            <a:ext cx="50165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3" name="Text Box 160">
            <a:extLst>
              <a:ext uri="{FF2B5EF4-FFF2-40B4-BE49-F238E27FC236}">
                <a16:creationId xmlns:a16="http://schemas.microsoft.com/office/drawing/2014/main" id="{517771EB-1161-08B6-0188-40AACC34D1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0" y="3230563"/>
            <a:ext cx="5508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000">
                <a:solidFill>
                  <a:srgbClr val="0000FF"/>
                </a:solidFill>
              </a:rPr>
              <a:t>0-9</a:t>
            </a:r>
          </a:p>
        </p:txBody>
      </p:sp>
      <p:cxnSp>
        <p:nvCxnSpPr>
          <p:cNvPr id="74" name="AutoShape 161">
            <a:extLst>
              <a:ext uri="{FF2B5EF4-FFF2-40B4-BE49-F238E27FC236}">
                <a16:creationId xmlns:a16="http://schemas.microsoft.com/office/drawing/2014/main" id="{4E931A43-9434-93A9-ADA1-7E6995DA0231}"/>
              </a:ext>
            </a:extLst>
          </p:cNvPr>
          <p:cNvCxnSpPr>
            <a:cxnSpLocks noChangeShapeType="1"/>
            <a:stCxn id="24" idx="7"/>
            <a:endCxn id="28" idx="1"/>
          </p:cNvCxnSpPr>
          <p:nvPr/>
        </p:nvCxnSpPr>
        <p:spPr bwMode="auto">
          <a:xfrm rot="5400000" flipV="1">
            <a:off x="6933407" y="1715294"/>
            <a:ext cx="1587" cy="612775"/>
          </a:xfrm>
          <a:prstGeom prst="curvedConnector3">
            <a:avLst>
              <a:gd name="adj1" fmla="val -910000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AutoShape 162">
            <a:extLst>
              <a:ext uri="{FF2B5EF4-FFF2-40B4-BE49-F238E27FC236}">
                <a16:creationId xmlns:a16="http://schemas.microsoft.com/office/drawing/2014/main" id="{EB1B7464-B72E-15BB-BAC3-6D78E5F49D08}"/>
              </a:ext>
            </a:extLst>
          </p:cNvPr>
          <p:cNvCxnSpPr>
            <a:cxnSpLocks noChangeShapeType="1"/>
            <a:stCxn id="24" idx="5"/>
            <a:endCxn id="28" idx="3"/>
          </p:cNvCxnSpPr>
          <p:nvPr/>
        </p:nvCxnSpPr>
        <p:spPr bwMode="auto">
          <a:xfrm rot="16200000" flipH="1">
            <a:off x="6933407" y="2093119"/>
            <a:ext cx="1587" cy="612775"/>
          </a:xfrm>
          <a:prstGeom prst="curvedConnector3">
            <a:avLst>
              <a:gd name="adj1" fmla="val 459999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 Box 163">
            <a:extLst>
              <a:ext uri="{FF2B5EF4-FFF2-40B4-BE49-F238E27FC236}">
                <a16:creationId xmlns:a16="http://schemas.microsoft.com/office/drawing/2014/main" id="{ADDB6BB5-036A-2525-2950-FFA196885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8925" y="1477963"/>
            <a:ext cx="536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000">
                <a:solidFill>
                  <a:srgbClr val="0000FF"/>
                </a:solidFill>
              </a:rPr>
              <a:t>a-z</a:t>
            </a:r>
          </a:p>
        </p:txBody>
      </p:sp>
      <p:sp>
        <p:nvSpPr>
          <p:cNvPr id="78" name="Text Box 164">
            <a:extLst>
              <a:ext uri="{FF2B5EF4-FFF2-40B4-BE49-F238E27FC236}">
                <a16:creationId xmlns:a16="http://schemas.microsoft.com/office/drawing/2014/main" id="{FE67B911-E338-06D5-3B88-2F2EFC92D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4650" y="2468563"/>
            <a:ext cx="5508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000">
                <a:solidFill>
                  <a:srgbClr val="0000FF"/>
                </a:solidFill>
              </a:rPr>
              <a:t>0-9</a:t>
            </a:r>
          </a:p>
        </p:txBody>
      </p:sp>
      <p:cxnSp>
        <p:nvCxnSpPr>
          <p:cNvPr id="79" name="AutoShape 165">
            <a:extLst>
              <a:ext uri="{FF2B5EF4-FFF2-40B4-BE49-F238E27FC236}">
                <a16:creationId xmlns:a16="http://schemas.microsoft.com/office/drawing/2014/main" id="{24EFFEAA-676B-5464-6156-343C7A9C1B61}"/>
              </a:ext>
            </a:extLst>
          </p:cNvPr>
          <p:cNvCxnSpPr>
            <a:cxnSpLocks noChangeShapeType="1"/>
            <a:stCxn id="52" idx="6"/>
            <a:endCxn id="55" idx="1"/>
          </p:cNvCxnSpPr>
          <p:nvPr/>
        </p:nvCxnSpPr>
        <p:spPr bwMode="auto">
          <a:xfrm flipV="1">
            <a:off x="2105025" y="3695700"/>
            <a:ext cx="850900" cy="63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0" name="Text Box 166">
            <a:extLst>
              <a:ext uri="{FF2B5EF4-FFF2-40B4-BE49-F238E27FC236}">
                <a16:creationId xmlns:a16="http://schemas.microsoft.com/office/drawing/2014/main" id="{ECD223B1-AD5E-6547-FA8A-5F4470185A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100" y="2163763"/>
            <a:ext cx="241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000">
                <a:solidFill>
                  <a:srgbClr val="0000FF"/>
                </a:solidFill>
              </a:rPr>
              <a:t>i</a:t>
            </a:r>
          </a:p>
        </p:txBody>
      </p:sp>
      <p:sp>
        <p:nvSpPr>
          <p:cNvPr id="81" name="Text Box 167">
            <a:extLst>
              <a:ext uri="{FF2B5EF4-FFF2-40B4-BE49-F238E27FC236}">
                <a16:creationId xmlns:a16="http://schemas.microsoft.com/office/drawing/2014/main" id="{C6F50DC1-7FF1-A76D-4248-6357D5BE6F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1688" y="1706563"/>
            <a:ext cx="254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000">
                <a:solidFill>
                  <a:srgbClr val="0000FF"/>
                </a:solidFill>
              </a:rPr>
              <a:t>f</a:t>
            </a:r>
          </a:p>
        </p:txBody>
      </p:sp>
      <p:sp>
        <p:nvSpPr>
          <p:cNvPr id="82" name="Text Box 168">
            <a:extLst>
              <a:ext uri="{FF2B5EF4-FFF2-40B4-BE49-F238E27FC236}">
                <a16:creationId xmlns:a16="http://schemas.microsoft.com/office/drawing/2014/main" id="{756EAF52-6DF0-AAFB-CD7D-6670CCB82D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1676400"/>
            <a:ext cx="317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3" name="Text Box 169">
            <a:extLst>
              <a:ext uri="{FF2B5EF4-FFF2-40B4-BE49-F238E27FC236}">
                <a16:creationId xmlns:a16="http://schemas.microsoft.com/office/drawing/2014/main" id="{28FFB7D3-D6B9-0B6E-7861-D30DEB6CC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5800" y="2590800"/>
            <a:ext cx="317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4" name="Text Box 170">
            <a:extLst>
              <a:ext uri="{FF2B5EF4-FFF2-40B4-BE49-F238E27FC236}">
                <a16:creationId xmlns:a16="http://schemas.microsoft.com/office/drawing/2014/main" id="{F653DDCA-6575-FF80-7FA4-6830F1A37B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1828800"/>
            <a:ext cx="317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5" name="Text Box 171">
            <a:extLst>
              <a:ext uri="{FF2B5EF4-FFF2-40B4-BE49-F238E27FC236}">
                <a16:creationId xmlns:a16="http://schemas.microsoft.com/office/drawing/2014/main" id="{E4E15D71-B99D-E77E-7AAE-DA7C14FFF2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4343400"/>
            <a:ext cx="317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6" name="Text Box 172">
            <a:extLst>
              <a:ext uri="{FF2B5EF4-FFF2-40B4-BE49-F238E27FC236}">
                <a16:creationId xmlns:a16="http://schemas.microsoft.com/office/drawing/2014/main" id="{7299C7F4-D769-0E75-9F25-0D9F806EE6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3124200"/>
            <a:ext cx="317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7" name="Text Box 173">
            <a:extLst>
              <a:ext uri="{FF2B5EF4-FFF2-40B4-BE49-F238E27FC236}">
                <a16:creationId xmlns:a16="http://schemas.microsoft.com/office/drawing/2014/main" id="{FC751BF1-3FDE-0DA4-5AB9-79EED195F3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3505200"/>
            <a:ext cx="317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8" name="Text Box 174">
            <a:extLst>
              <a:ext uri="{FF2B5EF4-FFF2-40B4-BE49-F238E27FC236}">
                <a16:creationId xmlns:a16="http://schemas.microsoft.com/office/drawing/2014/main" id="{2A505BAF-2A43-0B22-A129-B26897E55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2133600"/>
            <a:ext cx="317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9" name="Text Box 175">
            <a:extLst>
              <a:ext uri="{FF2B5EF4-FFF2-40B4-BE49-F238E27FC236}">
                <a16:creationId xmlns:a16="http://schemas.microsoft.com/office/drawing/2014/main" id="{D0D5A9AB-B44A-8574-319B-8FBA02D3E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743200"/>
            <a:ext cx="317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0" name="Text Box 176">
            <a:extLst>
              <a:ext uri="{FF2B5EF4-FFF2-40B4-BE49-F238E27FC236}">
                <a16:creationId xmlns:a16="http://schemas.microsoft.com/office/drawing/2014/main" id="{9559222A-BD87-B0BA-250F-A7B9B2DFF1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200400"/>
            <a:ext cx="317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cxnSp>
        <p:nvCxnSpPr>
          <p:cNvPr id="91" name="AutoShape 177">
            <a:extLst>
              <a:ext uri="{FF2B5EF4-FFF2-40B4-BE49-F238E27FC236}">
                <a16:creationId xmlns:a16="http://schemas.microsoft.com/office/drawing/2014/main" id="{E0639A52-520A-F663-FA04-DD4AC7F0F37E}"/>
              </a:ext>
            </a:extLst>
          </p:cNvPr>
          <p:cNvCxnSpPr>
            <a:cxnSpLocks noChangeShapeType="1"/>
            <a:stCxn id="32" idx="2"/>
            <a:endCxn id="41" idx="4"/>
          </p:cNvCxnSpPr>
          <p:nvPr/>
        </p:nvCxnSpPr>
        <p:spPr bwMode="auto">
          <a:xfrm rot="5400000">
            <a:off x="7487444" y="2799556"/>
            <a:ext cx="38100" cy="2135188"/>
          </a:xfrm>
          <a:prstGeom prst="curvedConnector3">
            <a:avLst>
              <a:gd name="adj1" fmla="val 156249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Text Box 178">
            <a:extLst>
              <a:ext uri="{FF2B5EF4-FFF2-40B4-BE49-F238E27FC236}">
                <a16:creationId xmlns:a16="http://schemas.microsoft.com/office/drawing/2014/main" id="{600CA620-340F-0DF2-2160-12F8EA17A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3713" y="1619250"/>
            <a:ext cx="387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800"/>
              <a:t>IF</a:t>
            </a:r>
          </a:p>
        </p:txBody>
      </p:sp>
      <p:sp>
        <p:nvSpPr>
          <p:cNvPr id="93" name="Text Box 179">
            <a:extLst>
              <a:ext uri="{FF2B5EF4-FFF2-40B4-BE49-F238E27FC236}">
                <a16:creationId xmlns:a16="http://schemas.microsoft.com/office/drawing/2014/main" id="{865CBF87-580C-A2A2-7D01-C2AB73DDB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4013" y="3917950"/>
            <a:ext cx="666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800"/>
              <a:t>error</a:t>
            </a:r>
          </a:p>
        </p:txBody>
      </p:sp>
      <p:sp>
        <p:nvSpPr>
          <p:cNvPr id="94" name="Text Box 180">
            <a:extLst>
              <a:ext uri="{FF2B5EF4-FFF2-40B4-BE49-F238E27FC236}">
                <a16:creationId xmlns:a16="http://schemas.microsoft.com/office/drawing/2014/main" id="{49F44DE4-5E20-4C39-802A-4E75E287E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9150" y="3054350"/>
            <a:ext cx="704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800"/>
              <a:t>NUM</a:t>
            </a:r>
          </a:p>
        </p:txBody>
      </p:sp>
      <p:sp>
        <p:nvSpPr>
          <p:cNvPr id="95" name="Text Box 181">
            <a:extLst>
              <a:ext uri="{FF2B5EF4-FFF2-40B4-BE49-F238E27FC236}">
                <a16:creationId xmlns:a16="http://schemas.microsoft.com/office/drawing/2014/main" id="{13A67420-7205-70D5-479C-41A1D6370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0450" y="1644650"/>
            <a:ext cx="412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800"/>
              <a:t>ID</a:t>
            </a:r>
          </a:p>
        </p:txBody>
      </p:sp>
      <p:sp>
        <p:nvSpPr>
          <p:cNvPr id="96" name="Text Box 182">
            <a:extLst>
              <a:ext uri="{FF2B5EF4-FFF2-40B4-BE49-F238E27FC236}">
                <a16:creationId xmlns:a16="http://schemas.microsoft.com/office/drawing/2014/main" id="{572D6A62-B964-AC1D-EA65-9E72B3763A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4700" y="3436938"/>
            <a:ext cx="922338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400"/>
              <a:t>any</a:t>
            </a:r>
          </a:p>
          <a:p>
            <a:pPr algn="ctr"/>
            <a:r>
              <a:rPr lang="en-US" altLang="en-US" sz="1400"/>
              <a:t>character</a:t>
            </a:r>
          </a:p>
        </p:txBody>
      </p:sp>
      <p:sp>
        <p:nvSpPr>
          <p:cNvPr id="27" name="Text Box 84">
            <a:extLst>
              <a:ext uri="{FF2B5EF4-FFF2-40B4-BE49-F238E27FC236}">
                <a16:creationId xmlns:a16="http://schemas.microsoft.com/office/drawing/2014/main" id="{F4F29661-04F1-1C31-5173-DC1F09007F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8900" y="4902200"/>
            <a:ext cx="2825750" cy="13208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 sz="2000">
                <a:latin typeface="Tahoma" panose="020B0604030504040204" pitchFamily="34" charset="0"/>
              </a:rPr>
              <a:t>closure(1) = {1,4,9,14}</a:t>
            </a:r>
          </a:p>
          <a:p>
            <a:r>
              <a:rPr lang="en-US" altLang="en-US" sz="2000">
                <a:latin typeface="Tahoma" panose="020B0604030504040204" pitchFamily="34" charset="0"/>
              </a:rPr>
              <a:t>closure(5) = {5,6,8}</a:t>
            </a:r>
          </a:p>
          <a:p>
            <a:r>
              <a:rPr lang="en-US" altLang="en-US" sz="2000">
                <a:latin typeface="Tahoma" panose="020B0604030504040204" pitchFamily="34" charset="0"/>
              </a:rPr>
              <a:t>closure(8) = {6,8}</a:t>
            </a:r>
          </a:p>
          <a:p>
            <a:r>
              <a:rPr lang="en-US" altLang="en-US" sz="2000">
                <a:latin typeface="Tahoma" panose="020B0604030504040204" pitchFamily="34" charset="0"/>
              </a:rPr>
              <a:t>closure(7) = {7,8}</a:t>
            </a:r>
          </a:p>
        </p:txBody>
      </p:sp>
      <p:sp>
        <p:nvSpPr>
          <p:cNvPr id="40" name="Text Box 90">
            <a:extLst>
              <a:ext uri="{FF2B5EF4-FFF2-40B4-BE49-F238E27FC236}">
                <a16:creationId xmlns:a16="http://schemas.microsoft.com/office/drawing/2014/main" id="{33679F25-60F9-4754-999D-2B25F9A8DC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100" y="5080000"/>
            <a:ext cx="3025775" cy="10160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 sz="2000">
                <a:latin typeface="Tahoma" panose="020B0604030504040204" pitchFamily="34" charset="0"/>
              </a:rPr>
              <a:t>closure(10) = {10,11,13}</a:t>
            </a:r>
          </a:p>
          <a:p>
            <a:r>
              <a:rPr lang="en-US" altLang="en-US" sz="2000">
                <a:latin typeface="Tahoma" panose="020B0604030504040204" pitchFamily="34" charset="0"/>
              </a:rPr>
              <a:t>closure(13) = {11,13}</a:t>
            </a:r>
          </a:p>
          <a:p>
            <a:r>
              <a:rPr lang="en-US" altLang="en-US" sz="2000">
                <a:latin typeface="Tahoma" panose="020B0604030504040204" pitchFamily="34" charset="0"/>
              </a:rPr>
              <a:t>closure(12) = {12,13}</a:t>
            </a:r>
          </a:p>
        </p:txBody>
      </p:sp>
    </p:spTree>
    <p:extLst>
      <p:ext uri="{BB962C8B-B14F-4D97-AF65-F5344CB8AC3E}">
        <p14:creationId xmlns:p14="http://schemas.microsoft.com/office/powerpoint/2010/main" val="318350979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73</a:t>
            </a: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3836A1B3-DFFA-896F-086A-A43A1B4D05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5190402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  <a:latin typeface="Palatino Linotype"/>
                <a:cs typeface="Palatino Linotype"/>
              </a:rPr>
              <a:t>一个稍微复杂点的例子</a:t>
            </a:r>
            <a:endParaRPr spc="-5" dirty="0">
              <a:solidFill>
                <a:schemeClr val="bg1"/>
              </a:solidFill>
              <a:latin typeface="Palatino Linotype"/>
              <a:cs typeface="Palatino Linotype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794AB3B4-6C10-AC1C-DBED-6D5F99B35236}"/>
              </a:ext>
            </a:extLst>
          </p:cNvPr>
          <p:cNvSpPr txBox="1"/>
          <p:nvPr/>
        </p:nvSpPr>
        <p:spPr>
          <a:xfrm>
            <a:off x="438568" y="814129"/>
            <a:ext cx="6691575" cy="533416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94666" indent="-457200">
              <a:lnSpc>
                <a:spcPts val="36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85775" algn="l"/>
                <a:tab pos="486409" algn="l"/>
              </a:tabLst>
            </a:pP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NFA</a:t>
            </a:r>
            <a:endParaRPr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" name="Group 98">
            <a:extLst>
              <a:ext uri="{FF2B5EF4-FFF2-40B4-BE49-F238E27FC236}">
                <a16:creationId xmlns:a16="http://schemas.microsoft.com/office/drawing/2014/main" id="{1C1E16BD-F3C3-C59E-A927-EAC0FE48EEB6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1790700"/>
            <a:ext cx="533400" cy="533400"/>
            <a:chOff x="2088" y="1728"/>
            <a:chExt cx="336" cy="336"/>
          </a:xfrm>
        </p:grpSpPr>
        <p:sp>
          <p:nvSpPr>
            <p:cNvPr id="4" name="Oval 99">
              <a:extLst>
                <a:ext uri="{FF2B5EF4-FFF2-40B4-BE49-F238E27FC236}">
                  <a16:creationId xmlns:a16="http://schemas.microsoft.com/office/drawing/2014/main" id="{FF17C43B-52D5-1FD1-32D8-040ACF5995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8" y="1728"/>
              <a:ext cx="336" cy="33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" name="Text Box 100">
              <a:extLst>
                <a:ext uri="{FF2B5EF4-FFF2-40B4-BE49-F238E27FC236}">
                  <a16:creationId xmlns:a16="http://schemas.microsoft.com/office/drawing/2014/main" id="{D3DEAE65-B98C-B6D5-8136-407CAEE31E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9" y="175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2</a:t>
              </a:r>
            </a:p>
          </p:txBody>
        </p:sp>
      </p:grpSp>
      <p:grpSp>
        <p:nvGrpSpPr>
          <p:cNvPr id="6" name="Group 101">
            <a:extLst>
              <a:ext uri="{FF2B5EF4-FFF2-40B4-BE49-F238E27FC236}">
                <a16:creationId xmlns:a16="http://schemas.microsoft.com/office/drawing/2014/main" id="{A4AD3A09-97FA-9AF7-F4E6-1002F7FF347D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1790700"/>
            <a:ext cx="533400" cy="533400"/>
            <a:chOff x="3888" y="1728"/>
            <a:chExt cx="336" cy="336"/>
          </a:xfrm>
        </p:grpSpPr>
        <p:grpSp>
          <p:nvGrpSpPr>
            <p:cNvPr id="7" name="Group 102">
              <a:extLst>
                <a:ext uri="{FF2B5EF4-FFF2-40B4-BE49-F238E27FC236}">
                  <a16:creationId xmlns:a16="http://schemas.microsoft.com/office/drawing/2014/main" id="{23A9F673-1722-3BF0-56F9-656921BB8A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1728"/>
              <a:ext cx="336" cy="336"/>
              <a:chOff x="2713" y="2112"/>
              <a:chExt cx="336" cy="336"/>
            </a:xfrm>
          </p:grpSpPr>
          <p:sp>
            <p:nvSpPr>
              <p:cNvPr id="9" name="Oval 103">
                <a:extLst>
                  <a:ext uri="{FF2B5EF4-FFF2-40B4-BE49-F238E27FC236}">
                    <a16:creationId xmlns:a16="http://schemas.microsoft.com/office/drawing/2014/main" id="{BC493E43-7E79-C2F6-5235-DCF35F0D57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3" y="211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" name="Oval 104">
                <a:extLst>
                  <a:ext uri="{FF2B5EF4-FFF2-40B4-BE49-F238E27FC236}">
                    <a16:creationId xmlns:a16="http://schemas.microsoft.com/office/drawing/2014/main" id="{2E402CBF-9DBB-E73B-A656-E20700115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7" y="2136"/>
                <a:ext cx="288" cy="28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8" name="Text Box 105">
              <a:extLst>
                <a:ext uri="{FF2B5EF4-FFF2-40B4-BE49-F238E27FC236}">
                  <a16:creationId xmlns:a16="http://schemas.microsoft.com/office/drawing/2014/main" id="{35382918-90CD-BE96-0174-3CB61A8463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0" y="175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3</a:t>
              </a: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A3BE3E0D-4392-AE8E-4FB3-CEBB0B394F36}"/>
              </a:ext>
            </a:extLst>
          </p:cNvPr>
          <p:cNvGrpSpPr>
            <a:grpSpLocks/>
          </p:cNvGrpSpPr>
          <p:nvPr/>
        </p:nvGrpSpPr>
        <p:grpSpPr bwMode="auto">
          <a:xfrm>
            <a:off x="8305800" y="1943100"/>
            <a:ext cx="533400" cy="533400"/>
            <a:chOff x="3888" y="1728"/>
            <a:chExt cx="336" cy="336"/>
          </a:xfrm>
        </p:grpSpPr>
        <p:grpSp>
          <p:nvGrpSpPr>
            <p:cNvPr id="14" name="Group 107">
              <a:extLst>
                <a:ext uri="{FF2B5EF4-FFF2-40B4-BE49-F238E27FC236}">
                  <a16:creationId xmlns:a16="http://schemas.microsoft.com/office/drawing/2014/main" id="{7FD17AA0-CA4B-1853-7626-75823890F9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1728"/>
              <a:ext cx="336" cy="336"/>
              <a:chOff x="2713" y="2112"/>
              <a:chExt cx="336" cy="336"/>
            </a:xfrm>
          </p:grpSpPr>
          <p:sp>
            <p:nvSpPr>
              <p:cNvPr id="17" name="Oval 108">
                <a:extLst>
                  <a:ext uri="{FF2B5EF4-FFF2-40B4-BE49-F238E27FC236}">
                    <a16:creationId xmlns:a16="http://schemas.microsoft.com/office/drawing/2014/main" id="{52DFB4E4-6513-3635-BF3E-46803D1FF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3" y="211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" name="Oval 109">
                <a:extLst>
                  <a:ext uri="{FF2B5EF4-FFF2-40B4-BE49-F238E27FC236}">
                    <a16:creationId xmlns:a16="http://schemas.microsoft.com/office/drawing/2014/main" id="{00CF98A5-5E41-2E69-2BA4-F5DBD1E15D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7" y="2136"/>
                <a:ext cx="288" cy="28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5" name="Text Box 110">
              <a:extLst>
                <a:ext uri="{FF2B5EF4-FFF2-40B4-BE49-F238E27FC236}">
                  <a16:creationId xmlns:a16="http://schemas.microsoft.com/office/drawing/2014/main" id="{C714EC1A-7E9C-ABC0-CE53-CA23B4D6CC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0" y="175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8</a:t>
              </a:r>
            </a:p>
          </p:txBody>
        </p:sp>
      </p:grpSp>
      <p:sp>
        <p:nvSpPr>
          <p:cNvPr id="19" name="Oval 111">
            <a:extLst>
              <a:ext uri="{FF2B5EF4-FFF2-40B4-BE49-F238E27FC236}">
                <a16:creationId xmlns:a16="http://schemas.microsoft.com/office/drawing/2014/main" id="{08EA5894-8D87-4228-B2CE-64BB6A8863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6813" y="1925638"/>
            <a:ext cx="574675" cy="6191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/>
            <a:r>
              <a:rPr lang="en-US" altLang="en-US">
                <a:latin typeface="Times New Roman" panose="02020603050405020304" pitchFamily="18" charset="0"/>
              </a:rPr>
              <a:t>4</a:t>
            </a:r>
            <a:endParaRPr lang="en-US" altLang="en-US"/>
          </a:p>
        </p:txBody>
      </p:sp>
      <p:grpSp>
        <p:nvGrpSpPr>
          <p:cNvPr id="20" name="Group 112">
            <a:extLst>
              <a:ext uri="{FF2B5EF4-FFF2-40B4-BE49-F238E27FC236}">
                <a16:creationId xmlns:a16="http://schemas.microsoft.com/office/drawing/2014/main" id="{5B044D8E-1721-E184-7ADB-23E2BFCC7050}"/>
              </a:ext>
            </a:extLst>
          </p:cNvPr>
          <p:cNvGrpSpPr>
            <a:grpSpLocks/>
          </p:cNvGrpSpPr>
          <p:nvPr/>
        </p:nvGrpSpPr>
        <p:grpSpPr bwMode="auto">
          <a:xfrm>
            <a:off x="4800600" y="1968500"/>
            <a:ext cx="533400" cy="533400"/>
            <a:chOff x="2088" y="1728"/>
            <a:chExt cx="336" cy="336"/>
          </a:xfrm>
        </p:grpSpPr>
        <p:sp>
          <p:nvSpPr>
            <p:cNvPr id="21" name="Oval 113">
              <a:extLst>
                <a:ext uri="{FF2B5EF4-FFF2-40B4-BE49-F238E27FC236}">
                  <a16:creationId xmlns:a16="http://schemas.microsoft.com/office/drawing/2014/main" id="{08217065-11BA-C3BC-2A5A-91659AAFBC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8" y="1728"/>
              <a:ext cx="336" cy="33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Text Box 114">
              <a:extLst>
                <a:ext uri="{FF2B5EF4-FFF2-40B4-BE49-F238E27FC236}">
                  <a16:creationId xmlns:a16="http://schemas.microsoft.com/office/drawing/2014/main" id="{3BA19D32-A4A4-DB60-6D25-25E1C77714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9" y="175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5</a:t>
              </a:r>
            </a:p>
          </p:txBody>
        </p:sp>
      </p:grpSp>
      <p:grpSp>
        <p:nvGrpSpPr>
          <p:cNvPr id="23" name="Group 115">
            <a:extLst>
              <a:ext uri="{FF2B5EF4-FFF2-40B4-BE49-F238E27FC236}">
                <a16:creationId xmlns:a16="http://schemas.microsoft.com/office/drawing/2014/main" id="{6F09E4B9-F737-CD36-F017-83186648856B}"/>
              </a:ext>
            </a:extLst>
          </p:cNvPr>
          <p:cNvGrpSpPr>
            <a:grpSpLocks/>
          </p:cNvGrpSpPr>
          <p:nvPr/>
        </p:nvGrpSpPr>
        <p:grpSpPr bwMode="auto">
          <a:xfrm>
            <a:off x="6172200" y="1943100"/>
            <a:ext cx="533400" cy="533400"/>
            <a:chOff x="2088" y="1728"/>
            <a:chExt cx="336" cy="336"/>
          </a:xfrm>
        </p:grpSpPr>
        <p:sp>
          <p:nvSpPr>
            <p:cNvPr id="24" name="Oval 116">
              <a:extLst>
                <a:ext uri="{FF2B5EF4-FFF2-40B4-BE49-F238E27FC236}">
                  <a16:creationId xmlns:a16="http://schemas.microsoft.com/office/drawing/2014/main" id="{86290CB9-220B-2118-98B1-BAF95F25D9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8" y="1728"/>
              <a:ext cx="336" cy="33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" name="Text Box 117">
              <a:extLst>
                <a:ext uri="{FF2B5EF4-FFF2-40B4-BE49-F238E27FC236}">
                  <a16:creationId xmlns:a16="http://schemas.microsoft.com/office/drawing/2014/main" id="{9961A94A-4318-0C94-94E0-C42B4F237D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9" y="175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6</a:t>
              </a:r>
            </a:p>
          </p:txBody>
        </p:sp>
      </p:grpSp>
      <p:grpSp>
        <p:nvGrpSpPr>
          <p:cNvPr id="26" name="Group 118">
            <a:extLst>
              <a:ext uri="{FF2B5EF4-FFF2-40B4-BE49-F238E27FC236}">
                <a16:creationId xmlns:a16="http://schemas.microsoft.com/office/drawing/2014/main" id="{001A5321-4B3A-7F16-4004-3A7CAAE0BB20}"/>
              </a:ext>
            </a:extLst>
          </p:cNvPr>
          <p:cNvGrpSpPr>
            <a:grpSpLocks/>
          </p:cNvGrpSpPr>
          <p:nvPr/>
        </p:nvGrpSpPr>
        <p:grpSpPr bwMode="auto">
          <a:xfrm>
            <a:off x="7162800" y="1943100"/>
            <a:ext cx="533400" cy="533400"/>
            <a:chOff x="2088" y="1728"/>
            <a:chExt cx="336" cy="336"/>
          </a:xfrm>
        </p:grpSpPr>
        <p:sp>
          <p:nvSpPr>
            <p:cNvPr id="28" name="Oval 119">
              <a:extLst>
                <a:ext uri="{FF2B5EF4-FFF2-40B4-BE49-F238E27FC236}">
                  <a16:creationId xmlns:a16="http://schemas.microsoft.com/office/drawing/2014/main" id="{450F154C-7914-5A3F-1CD0-9300383BD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8" y="1728"/>
              <a:ext cx="336" cy="33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Text Box 120">
              <a:extLst>
                <a:ext uri="{FF2B5EF4-FFF2-40B4-BE49-F238E27FC236}">
                  <a16:creationId xmlns:a16="http://schemas.microsoft.com/office/drawing/2014/main" id="{89CBA678-F5BA-3398-428E-F8472786E9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9" y="175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7</a:t>
              </a:r>
            </a:p>
          </p:txBody>
        </p:sp>
      </p:grpSp>
      <p:grpSp>
        <p:nvGrpSpPr>
          <p:cNvPr id="30" name="Group 121">
            <a:extLst>
              <a:ext uri="{FF2B5EF4-FFF2-40B4-BE49-F238E27FC236}">
                <a16:creationId xmlns:a16="http://schemas.microsoft.com/office/drawing/2014/main" id="{70564C72-59ED-E7D7-1320-550DF405DFE9}"/>
              </a:ext>
            </a:extLst>
          </p:cNvPr>
          <p:cNvGrpSpPr>
            <a:grpSpLocks/>
          </p:cNvGrpSpPr>
          <p:nvPr/>
        </p:nvGrpSpPr>
        <p:grpSpPr bwMode="auto">
          <a:xfrm>
            <a:off x="8305800" y="3352800"/>
            <a:ext cx="533400" cy="533400"/>
            <a:chOff x="3888" y="1728"/>
            <a:chExt cx="336" cy="336"/>
          </a:xfrm>
        </p:grpSpPr>
        <p:grpSp>
          <p:nvGrpSpPr>
            <p:cNvPr id="31" name="Group 122">
              <a:extLst>
                <a:ext uri="{FF2B5EF4-FFF2-40B4-BE49-F238E27FC236}">
                  <a16:creationId xmlns:a16="http://schemas.microsoft.com/office/drawing/2014/main" id="{A08543E1-7050-B68B-56FA-5790F97C3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1728"/>
              <a:ext cx="336" cy="336"/>
              <a:chOff x="2713" y="2112"/>
              <a:chExt cx="336" cy="336"/>
            </a:xfrm>
          </p:grpSpPr>
          <p:sp>
            <p:nvSpPr>
              <p:cNvPr id="33" name="Oval 123">
                <a:extLst>
                  <a:ext uri="{FF2B5EF4-FFF2-40B4-BE49-F238E27FC236}">
                    <a16:creationId xmlns:a16="http://schemas.microsoft.com/office/drawing/2014/main" id="{EB97E847-C71D-7AC3-C405-A7712BF547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3" y="211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4" name="Oval 124">
                <a:extLst>
                  <a:ext uri="{FF2B5EF4-FFF2-40B4-BE49-F238E27FC236}">
                    <a16:creationId xmlns:a16="http://schemas.microsoft.com/office/drawing/2014/main" id="{228E604D-D973-3192-952C-D2D9E3894F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7" y="2136"/>
                <a:ext cx="288" cy="28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32" name="Text Box 125">
              <a:extLst>
                <a:ext uri="{FF2B5EF4-FFF2-40B4-BE49-F238E27FC236}">
                  <a16:creationId xmlns:a16="http://schemas.microsoft.com/office/drawing/2014/main" id="{154DF499-0262-CAF0-2E7E-BB26056F40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3" y="1752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13</a:t>
              </a:r>
            </a:p>
          </p:txBody>
        </p:sp>
      </p:grpSp>
      <p:sp>
        <p:nvSpPr>
          <p:cNvPr id="35" name="Oval 126">
            <a:extLst>
              <a:ext uri="{FF2B5EF4-FFF2-40B4-BE49-F238E27FC236}">
                <a16:creationId xmlns:a16="http://schemas.microsoft.com/office/drawing/2014/main" id="{D369E38B-5A3B-E9C5-C680-07E4E4F044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8400" y="3297238"/>
            <a:ext cx="571500" cy="6191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/>
            <a:r>
              <a:rPr lang="en-US" altLang="en-US">
                <a:latin typeface="Times New Roman" panose="02020603050405020304" pitchFamily="18" charset="0"/>
              </a:rPr>
              <a:t>9</a:t>
            </a:r>
            <a:endParaRPr lang="en-US" altLang="en-US"/>
          </a:p>
        </p:txBody>
      </p:sp>
      <p:grpSp>
        <p:nvGrpSpPr>
          <p:cNvPr id="36" name="Group 127">
            <a:extLst>
              <a:ext uri="{FF2B5EF4-FFF2-40B4-BE49-F238E27FC236}">
                <a16:creationId xmlns:a16="http://schemas.microsoft.com/office/drawing/2014/main" id="{4B35643D-116D-8211-186B-519B8B370C99}"/>
              </a:ext>
            </a:extLst>
          </p:cNvPr>
          <p:cNvGrpSpPr>
            <a:grpSpLocks/>
          </p:cNvGrpSpPr>
          <p:nvPr/>
        </p:nvGrpSpPr>
        <p:grpSpPr bwMode="auto">
          <a:xfrm>
            <a:off x="4800600" y="3352800"/>
            <a:ext cx="533400" cy="533400"/>
            <a:chOff x="2088" y="1728"/>
            <a:chExt cx="336" cy="336"/>
          </a:xfrm>
        </p:grpSpPr>
        <p:sp>
          <p:nvSpPr>
            <p:cNvPr id="37" name="Oval 128">
              <a:extLst>
                <a:ext uri="{FF2B5EF4-FFF2-40B4-BE49-F238E27FC236}">
                  <a16:creationId xmlns:a16="http://schemas.microsoft.com/office/drawing/2014/main" id="{024472FA-6803-5A31-48AB-04CACB58A4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8" y="1728"/>
              <a:ext cx="336" cy="33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Text Box 129">
              <a:extLst>
                <a:ext uri="{FF2B5EF4-FFF2-40B4-BE49-F238E27FC236}">
                  <a16:creationId xmlns:a16="http://schemas.microsoft.com/office/drawing/2014/main" id="{78AB4112-3D7A-BF8D-83DB-516C0CD45B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2" y="1752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10</a:t>
              </a:r>
            </a:p>
          </p:txBody>
        </p:sp>
      </p:grpSp>
      <p:grpSp>
        <p:nvGrpSpPr>
          <p:cNvPr id="39" name="Group 130">
            <a:extLst>
              <a:ext uri="{FF2B5EF4-FFF2-40B4-BE49-F238E27FC236}">
                <a16:creationId xmlns:a16="http://schemas.microsoft.com/office/drawing/2014/main" id="{A2B79EC9-98D2-B2BC-63B4-6B084F4CAE3F}"/>
              </a:ext>
            </a:extLst>
          </p:cNvPr>
          <p:cNvGrpSpPr>
            <a:grpSpLocks/>
          </p:cNvGrpSpPr>
          <p:nvPr/>
        </p:nvGrpSpPr>
        <p:grpSpPr bwMode="auto">
          <a:xfrm>
            <a:off x="6172200" y="3352800"/>
            <a:ext cx="533400" cy="533400"/>
            <a:chOff x="2088" y="1728"/>
            <a:chExt cx="336" cy="336"/>
          </a:xfrm>
        </p:grpSpPr>
        <p:sp>
          <p:nvSpPr>
            <p:cNvPr id="41" name="Oval 131">
              <a:extLst>
                <a:ext uri="{FF2B5EF4-FFF2-40B4-BE49-F238E27FC236}">
                  <a16:creationId xmlns:a16="http://schemas.microsoft.com/office/drawing/2014/main" id="{89FC478E-2851-337A-37CA-C4A538BB5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8" y="1728"/>
              <a:ext cx="336" cy="33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Text Box 132">
              <a:extLst>
                <a:ext uri="{FF2B5EF4-FFF2-40B4-BE49-F238E27FC236}">
                  <a16:creationId xmlns:a16="http://schemas.microsoft.com/office/drawing/2014/main" id="{2D767310-2254-E277-BA13-1259752227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2" y="1752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11</a:t>
              </a:r>
            </a:p>
          </p:txBody>
        </p:sp>
      </p:grpSp>
      <p:grpSp>
        <p:nvGrpSpPr>
          <p:cNvPr id="43" name="Group 133">
            <a:extLst>
              <a:ext uri="{FF2B5EF4-FFF2-40B4-BE49-F238E27FC236}">
                <a16:creationId xmlns:a16="http://schemas.microsoft.com/office/drawing/2014/main" id="{D97D8F2C-C804-834A-F53A-7B793D7CF10A}"/>
              </a:ext>
            </a:extLst>
          </p:cNvPr>
          <p:cNvGrpSpPr>
            <a:grpSpLocks/>
          </p:cNvGrpSpPr>
          <p:nvPr/>
        </p:nvGrpSpPr>
        <p:grpSpPr bwMode="auto">
          <a:xfrm>
            <a:off x="7162800" y="3352800"/>
            <a:ext cx="533400" cy="533400"/>
            <a:chOff x="2088" y="1728"/>
            <a:chExt cx="336" cy="336"/>
          </a:xfrm>
        </p:grpSpPr>
        <p:sp>
          <p:nvSpPr>
            <p:cNvPr id="44" name="Oval 134">
              <a:extLst>
                <a:ext uri="{FF2B5EF4-FFF2-40B4-BE49-F238E27FC236}">
                  <a16:creationId xmlns:a16="http://schemas.microsoft.com/office/drawing/2014/main" id="{A0BBAA75-E80A-306C-0D3E-F8C5EAC3C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8" y="1728"/>
              <a:ext cx="336" cy="33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Text Box 135">
              <a:extLst>
                <a:ext uri="{FF2B5EF4-FFF2-40B4-BE49-F238E27FC236}">
                  <a16:creationId xmlns:a16="http://schemas.microsoft.com/office/drawing/2014/main" id="{E5818531-BA4D-CE34-F759-B75C1165BC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2" y="1752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12</a:t>
              </a:r>
            </a:p>
          </p:txBody>
        </p:sp>
      </p:grpSp>
      <p:cxnSp>
        <p:nvCxnSpPr>
          <p:cNvPr id="46" name="AutoShape 136">
            <a:extLst>
              <a:ext uri="{FF2B5EF4-FFF2-40B4-BE49-F238E27FC236}">
                <a16:creationId xmlns:a16="http://schemas.microsoft.com/office/drawing/2014/main" id="{57F2DD7D-957A-9C16-EA0B-6819965BAD25}"/>
              </a:ext>
            </a:extLst>
          </p:cNvPr>
          <p:cNvCxnSpPr>
            <a:cxnSpLocks noChangeShapeType="1"/>
            <a:stCxn id="28" idx="6"/>
            <a:endCxn id="17" idx="2"/>
          </p:cNvCxnSpPr>
          <p:nvPr/>
        </p:nvCxnSpPr>
        <p:spPr bwMode="auto">
          <a:xfrm>
            <a:off x="7696200" y="2209800"/>
            <a:ext cx="6096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AutoShape 137">
            <a:extLst>
              <a:ext uri="{FF2B5EF4-FFF2-40B4-BE49-F238E27FC236}">
                <a16:creationId xmlns:a16="http://schemas.microsoft.com/office/drawing/2014/main" id="{E35C17FE-1BA6-255A-0739-C89DAA52F387}"/>
              </a:ext>
            </a:extLst>
          </p:cNvPr>
          <p:cNvCxnSpPr>
            <a:cxnSpLocks noChangeShapeType="1"/>
            <a:stCxn id="44" idx="6"/>
            <a:endCxn id="33" idx="2"/>
          </p:cNvCxnSpPr>
          <p:nvPr/>
        </p:nvCxnSpPr>
        <p:spPr bwMode="auto">
          <a:xfrm>
            <a:off x="7696200" y="3619500"/>
            <a:ext cx="6096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AutoShape 138">
            <a:extLst>
              <a:ext uri="{FF2B5EF4-FFF2-40B4-BE49-F238E27FC236}">
                <a16:creationId xmlns:a16="http://schemas.microsoft.com/office/drawing/2014/main" id="{EA0015BF-4BE9-7F2F-84D7-D3A65C2C029C}"/>
              </a:ext>
            </a:extLst>
          </p:cNvPr>
          <p:cNvCxnSpPr>
            <a:cxnSpLocks noChangeShapeType="1"/>
            <a:stCxn id="37" idx="6"/>
            <a:endCxn id="33" idx="0"/>
          </p:cNvCxnSpPr>
          <p:nvPr/>
        </p:nvCxnSpPr>
        <p:spPr bwMode="auto">
          <a:xfrm flipV="1">
            <a:off x="5334000" y="3352800"/>
            <a:ext cx="3238500" cy="266700"/>
          </a:xfrm>
          <a:prstGeom prst="curvedConnector4">
            <a:avLst>
              <a:gd name="adj1" fmla="val 19509"/>
              <a:gd name="adj2" fmla="val 198806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AutoShape 139">
            <a:extLst>
              <a:ext uri="{FF2B5EF4-FFF2-40B4-BE49-F238E27FC236}">
                <a16:creationId xmlns:a16="http://schemas.microsoft.com/office/drawing/2014/main" id="{88BD568A-DE66-81B8-63E7-C6D93F52C34D}"/>
              </a:ext>
            </a:extLst>
          </p:cNvPr>
          <p:cNvCxnSpPr>
            <a:cxnSpLocks noChangeShapeType="1"/>
            <a:stCxn id="15" idx="2"/>
            <a:endCxn id="25" idx="2"/>
          </p:cNvCxnSpPr>
          <p:nvPr/>
        </p:nvCxnSpPr>
        <p:spPr bwMode="auto">
          <a:xfrm rot="5400000">
            <a:off x="7504113" y="1371600"/>
            <a:ext cx="1588" cy="2135187"/>
          </a:xfrm>
          <a:prstGeom prst="curvedConnector3">
            <a:avLst>
              <a:gd name="adj1" fmla="val 3509999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AutoShape 140">
            <a:extLst>
              <a:ext uri="{FF2B5EF4-FFF2-40B4-BE49-F238E27FC236}">
                <a16:creationId xmlns:a16="http://schemas.microsoft.com/office/drawing/2014/main" id="{C64D2A3F-FBAC-BBEB-049E-E2C93178C51D}"/>
              </a:ext>
            </a:extLst>
          </p:cNvPr>
          <p:cNvCxnSpPr>
            <a:cxnSpLocks noChangeShapeType="1"/>
            <a:stCxn id="21" idx="6"/>
            <a:endCxn id="17" idx="0"/>
          </p:cNvCxnSpPr>
          <p:nvPr/>
        </p:nvCxnSpPr>
        <p:spPr bwMode="auto">
          <a:xfrm flipV="1">
            <a:off x="5334000" y="1943100"/>
            <a:ext cx="3238500" cy="292100"/>
          </a:xfrm>
          <a:prstGeom prst="curvedConnector4">
            <a:avLst>
              <a:gd name="adj1" fmla="val 22301"/>
              <a:gd name="adj2" fmla="val 243477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AutoShape 141">
            <a:extLst>
              <a:ext uri="{FF2B5EF4-FFF2-40B4-BE49-F238E27FC236}">
                <a16:creationId xmlns:a16="http://schemas.microsoft.com/office/drawing/2014/main" id="{F707E4F9-E402-DB35-6CF8-8B35A5FB50BB}"/>
              </a:ext>
            </a:extLst>
          </p:cNvPr>
          <p:cNvCxnSpPr>
            <a:cxnSpLocks noChangeShapeType="1"/>
            <a:stCxn id="4" idx="6"/>
            <a:endCxn id="9" idx="2"/>
          </p:cNvCxnSpPr>
          <p:nvPr/>
        </p:nvCxnSpPr>
        <p:spPr bwMode="auto">
          <a:xfrm>
            <a:off x="1905000" y="2057400"/>
            <a:ext cx="762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Oval 142">
            <a:extLst>
              <a:ext uri="{FF2B5EF4-FFF2-40B4-BE49-F238E27FC236}">
                <a16:creationId xmlns:a16="http://schemas.microsoft.com/office/drawing/2014/main" id="{8841E2A1-ADCF-C746-3361-CF11387DD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9550" y="3392488"/>
            <a:ext cx="625475" cy="6191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altLang="en-US">
                <a:latin typeface="Times New Roman" panose="02020603050405020304" pitchFamily="18" charset="0"/>
              </a:rPr>
              <a:t>14</a:t>
            </a:r>
            <a:endParaRPr lang="en-US" altLang="en-US"/>
          </a:p>
        </p:txBody>
      </p:sp>
      <p:grpSp>
        <p:nvGrpSpPr>
          <p:cNvPr id="53" name="Group 143">
            <a:extLst>
              <a:ext uri="{FF2B5EF4-FFF2-40B4-BE49-F238E27FC236}">
                <a16:creationId xmlns:a16="http://schemas.microsoft.com/office/drawing/2014/main" id="{6A3DAFF8-E36A-533B-F388-1C09FDD418EA}"/>
              </a:ext>
            </a:extLst>
          </p:cNvPr>
          <p:cNvGrpSpPr>
            <a:grpSpLocks/>
          </p:cNvGrpSpPr>
          <p:nvPr/>
        </p:nvGrpSpPr>
        <p:grpSpPr bwMode="auto">
          <a:xfrm>
            <a:off x="2933700" y="3429000"/>
            <a:ext cx="533400" cy="533400"/>
            <a:chOff x="3888" y="1728"/>
            <a:chExt cx="336" cy="336"/>
          </a:xfrm>
        </p:grpSpPr>
        <p:grpSp>
          <p:nvGrpSpPr>
            <p:cNvPr id="54" name="Group 144">
              <a:extLst>
                <a:ext uri="{FF2B5EF4-FFF2-40B4-BE49-F238E27FC236}">
                  <a16:creationId xmlns:a16="http://schemas.microsoft.com/office/drawing/2014/main" id="{1884E82A-0E48-2428-8B85-205E7BB6E2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1728"/>
              <a:ext cx="336" cy="336"/>
              <a:chOff x="2713" y="2112"/>
              <a:chExt cx="336" cy="336"/>
            </a:xfrm>
          </p:grpSpPr>
          <p:sp>
            <p:nvSpPr>
              <p:cNvPr id="56" name="Oval 145">
                <a:extLst>
                  <a:ext uri="{FF2B5EF4-FFF2-40B4-BE49-F238E27FC236}">
                    <a16:creationId xmlns:a16="http://schemas.microsoft.com/office/drawing/2014/main" id="{86B613A6-C73F-8DAC-9A29-2C036A6764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3" y="2112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7" name="Oval 146">
                <a:extLst>
                  <a:ext uri="{FF2B5EF4-FFF2-40B4-BE49-F238E27FC236}">
                    <a16:creationId xmlns:a16="http://schemas.microsoft.com/office/drawing/2014/main" id="{3D9D3F73-9785-6CDA-C81D-BB925B7E5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7" y="2136"/>
                <a:ext cx="288" cy="28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5" name="Text Box 147">
              <a:extLst>
                <a:ext uri="{FF2B5EF4-FFF2-40B4-BE49-F238E27FC236}">
                  <a16:creationId xmlns:a16="http://schemas.microsoft.com/office/drawing/2014/main" id="{7DA54256-7C6C-E310-74AF-BA6B8B277F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2" y="1752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15</a:t>
              </a:r>
            </a:p>
          </p:txBody>
        </p:sp>
      </p:grpSp>
      <p:grpSp>
        <p:nvGrpSpPr>
          <p:cNvPr id="58" name="Group 148">
            <a:extLst>
              <a:ext uri="{FF2B5EF4-FFF2-40B4-BE49-F238E27FC236}">
                <a16:creationId xmlns:a16="http://schemas.microsoft.com/office/drawing/2014/main" id="{A1BC9248-30D6-BFB9-EF37-4F5F23081318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2667000"/>
            <a:ext cx="533400" cy="533400"/>
            <a:chOff x="2088" y="1728"/>
            <a:chExt cx="336" cy="336"/>
          </a:xfrm>
        </p:grpSpPr>
        <p:sp>
          <p:nvSpPr>
            <p:cNvPr id="59" name="Oval 149">
              <a:extLst>
                <a:ext uri="{FF2B5EF4-FFF2-40B4-BE49-F238E27FC236}">
                  <a16:creationId xmlns:a16="http://schemas.microsoft.com/office/drawing/2014/main" id="{F5B8763E-739E-B7F8-280D-96A4609E3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8" y="1728"/>
              <a:ext cx="336" cy="336"/>
            </a:xfrm>
            <a:prstGeom prst="ellipse">
              <a:avLst/>
            </a:prstGeom>
            <a:solidFill>
              <a:srgbClr val="FFCC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0" name="Text Box 150">
              <a:extLst>
                <a:ext uri="{FF2B5EF4-FFF2-40B4-BE49-F238E27FC236}">
                  <a16:creationId xmlns:a16="http://schemas.microsoft.com/office/drawing/2014/main" id="{F088370D-45C2-31E8-E6EE-22FA961F6D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9" y="175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dirty="0">
                  <a:latin typeface="Times New Roman" panose="02020603050405020304" pitchFamily="18" charset="0"/>
                </a:rPr>
                <a:t>1</a:t>
              </a:r>
            </a:p>
          </p:txBody>
        </p:sp>
      </p:grpSp>
      <p:cxnSp>
        <p:nvCxnSpPr>
          <p:cNvPr id="61" name="AutoShape 151">
            <a:extLst>
              <a:ext uri="{FF2B5EF4-FFF2-40B4-BE49-F238E27FC236}">
                <a16:creationId xmlns:a16="http://schemas.microsoft.com/office/drawing/2014/main" id="{EC7DB0FC-B596-79AA-87F2-479409BA0715}"/>
              </a:ext>
            </a:extLst>
          </p:cNvPr>
          <p:cNvCxnSpPr>
            <a:cxnSpLocks noChangeShapeType="1"/>
            <a:stCxn id="59" idx="7"/>
            <a:endCxn id="19" idx="2"/>
          </p:cNvCxnSpPr>
          <p:nvPr/>
        </p:nvCxnSpPr>
        <p:spPr bwMode="auto">
          <a:xfrm flipV="1">
            <a:off x="1065213" y="2235200"/>
            <a:ext cx="2641600" cy="509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AutoShape 152">
            <a:extLst>
              <a:ext uri="{FF2B5EF4-FFF2-40B4-BE49-F238E27FC236}">
                <a16:creationId xmlns:a16="http://schemas.microsoft.com/office/drawing/2014/main" id="{EF76FE2D-68E4-2BB0-882D-5F843CDA82BC}"/>
              </a:ext>
            </a:extLst>
          </p:cNvPr>
          <p:cNvCxnSpPr>
            <a:cxnSpLocks noChangeShapeType="1"/>
            <a:stCxn id="59" idx="6"/>
            <a:endCxn id="35" idx="1"/>
          </p:cNvCxnSpPr>
          <p:nvPr/>
        </p:nvCxnSpPr>
        <p:spPr bwMode="auto">
          <a:xfrm>
            <a:off x="1143000" y="2933700"/>
            <a:ext cx="2649538" cy="4540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AutoShape 153">
            <a:extLst>
              <a:ext uri="{FF2B5EF4-FFF2-40B4-BE49-F238E27FC236}">
                <a16:creationId xmlns:a16="http://schemas.microsoft.com/office/drawing/2014/main" id="{6D6F6016-5A84-320D-FE4C-8D0A28F9975B}"/>
              </a:ext>
            </a:extLst>
          </p:cNvPr>
          <p:cNvCxnSpPr>
            <a:cxnSpLocks noChangeShapeType="1"/>
            <a:stCxn id="59" idx="5"/>
            <a:endCxn id="52" idx="1"/>
          </p:cNvCxnSpPr>
          <p:nvPr/>
        </p:nvCxnSpPr>
        <p:spPr bwMode="auto">
          <a:xfrm>
            <a:off x="1065213" y="3122613"/>
            <a:ext cx="506412" cy="3603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AutoShape 154">
            <a:extLst>
              <a:ext uri="{FF2B5EF4-FFF2-40B4-BE49-F238E27FC236}">
                <a16:creationId xmlns:a16="http://schemas.microsoft.com/office/drawing/2014/main" id="{5179CAD2-F008-0CB1-4AA7-4A82D3285D57}"/>
              </a:ext>
            </a:extLst>
          </p:cNvPr>
          <p:cNvCxnSpPr>
            <a:cxnSpLocks noChangeShapeType="1"/>
            <a:stCxn id="59" idx="0"/>
            <a:endCxn id="4" idx="3"/>
          </p:cNvCxnSpPr>
          <p:nvPr/>
        </p:nvCxnSpPr>
        <p:spPr bwMode="auto">
          <a:xfrm flipV="1">
            <a:off x="876300" y="2246313"/>
            <a:ext cx="573088" cy="4206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AutoShape 155">
            <a:extLst>
              <a:ext uri="{FF2B5EF4-FFF2-40B4-BE49-F238E27FC236}">
                <a16:creationId xmlns:a16="http://schemas.microsoft.com/office/drawing/2014/main" id="{0033E6C1-F67D-992A-DF57-6BD37D321DDF}"/>
              </a:ext>
            </a:extLst>
          </p:cNvPr>
          <p:cNvCxnSpPr>
            <a:cxnSpLocks noChangeShapeType="1"/>
            <a:stCxn id="19" idx="6"/>
            <a:endCxn id="21" idx="2"/>
          </p:cNvCxnSpPr>
          <p:nvPr/>
        </p:nvCxnSpPr>
        <p:spPr bwMode="auto">
          <a:xfrm>
            <a:off x="4281488" y="2235200"/>
            <a:ext cx="519112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AutoShape 156">
            <a:extLst>
              <a:ext uri="{FF2B5EF4-FFF2-40B4-BE49-F238E27FC236}">
                <a16:creationId xmlns:a16="http://schemas.microsoft.com/office/drawing/2014/main" id="{05EE4103-DAF5-F205-AD25-CD47686E3002}"/>
              </a:ext>
            </a:extLst>
          </p:cNvPr>
          <p:cNvCxnSpPr>
            <a:cxnSpLocks noChangeShapeType="1"/>
            <a:stCxn id="35" idx="6"/>
            <a:endCxn id="38" idx="1"/>
          </p:cNvCxnSpPr>
          <p:nvPr/>
        </p:nvCxnSpPr>
        <p:spPr bwMode="auto">
          <a:xfrm>
            <a:off x="4279900" y="3606800"/>
            <a:ext cx="542925" cy="12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9" name="Text Box 157">
            <a:extLst>
              <a:ext uri="{FF2B5EF4-FFF2-40B4-BE49-F238E27FC236}">
                <a16:creationId xmlns:a16="http://schemas.microsoft.com/office/drawing/2014/main" id="{7439198E-D60A-7727-5A2E-1A4A8DCDE8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6725" y="1858963"/>
            <a:ext cx="536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000">
                <a:solidFill>
                  <a:srgbClr val="0000FF"/>
                </a:solidFill>
              </a:rPr>
              <a:t>a-z</a:t>
            </a:r>
          </a:p>
        </p:txBody>
      </p:sp>
      <p:sp>
        <p:nvSpPr>
          <p:cNvPr id="71" name="Text Box 158">
            <a:extLst>
              <a:ext uri="{FF2B5EF4-FFF2-40B4-BE49-F238E27FC236}">
                <a16:creationId xmlns:a16="http://schemas.microsoft.com/office/drawing/2014/main" id="{7B9BDE06-CBDE-FEC0-78E4-0E14F85A49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8450" y="3230563"/>
            <a:ext cx="5508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000">
                <a:solidFill>
                  <a:srgbClr val="0000FF"/>
                </a:solidFill>
              </a:rPr>
              <a:t>0-9</a:t>
            </a:r>
          </a:p>
        </p:txBody>
      </p:sp>
      <p:cxnSp>
        <p:nvCxnSpPr>
          <p:cNvPr id="72" name="AutoShape 159">
            <a:extLst>
              <a:ext uri="{FF2B5EF4-FFF2-40B4-BE49-F238E27FC236}">
                <a16:creationId xmlns:a16="http://schemas.microsoft.com/office/drawing/2014/main" id="{343E3C23-0ED5-B386-A5F8-FDF33F33419A}"/>
              </a:ext>
            </a:extLst>
          </p:cNvPr>
          <p:cNvCxnSpPr>
            <a:cxnSpLocks noChangeShapeType="1"/>
            <a:stCxn id="42" idx="3"/>
            <a:endCxn id="45" idx="1"/>
          </p:cNvCxnSpPr>
          <p:nvPr/>
        </p:nvCxnSpPr>
        <p:spPr bwMode="auto">
          <a:xfrm>
            <a:off x="6683375" y="3619500"/>
            <a:ext cx="50165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3" name="Text Box 160">
            <a:extLst>
              <a:ext uri="{FF2B5EF4-FFF2-40B4-BE49-F238E27FC236}">
                <a16:creationId xmlns:a16="http://schemas.microsoft.com/office/drawing/2014/main" id="{517771EB-1161-08B6-0188-40AACC34D1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0" y="3230563"/>
            <a:ext cx="5508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000">
                <a:solidFill>
                  <a:srgbClr val="0000FF"/>
                </a:solidFill>
              </a:rPr>
              <a:t>0-9</a:t>
            </a:r>
          </a:p>
        </p:txBody>
      </p:sp>
      <p:cxnSp>
        <p:nvCxnSpPr>
          <p:cNvPr id="74" name="AutoShape 161">
            <a:extLst>
              <a:ext uri="{FF2B5EF4-FFF2-40B4-BE49-F238E27FC236}">
                <a16:creationId xmlns:a16="http://schemas.microsoft.com/office/drawing/2014/main" id="{4E931A43-9434-93A9-ADA1-7E6995DA0231}"/>
              </a:ext>
            </a:extLst>
          </p:cNvPr>
          <p:cNvCxnSpPr>
            <a:cxnSpLocks noChangeShapeType="1"/>
            <a:stCxn id="24" idx="7"/>
            <a:endCxn id="28" idx="1"/>
          </p:cNvCxnSpPr>
          <p:nvPr/>
        </p:nvCxnSpPr>
        <p:spPr bwMode="auto">
          <a:xfrm rot="5400000" flipV="1">
            <a:off x="6933407" y="1715294"/>
            <a:ext cx="1587" cy="612775"/>
          </a:xfrm>
          <a:prstGeom prst="curvedConnector3">
            <a:avLst>
              <a:gd name="adj1" fmla="val -910000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AutoShape 162">
            <a:extLst>
              <a:ext uri="{FF2B5EF4-FFF2-40B4-BE49-F238E27FC236}">
                <a16:creationId xmlns:a16="http://schemas.microsoft.com/office/drawing/2014/main" id="{EB1B7464-B72E-15BB-BAC3-6D78E5F49D08}"/>
              </a:ext>
            </a:extLst>
          </p:cNvPr>
          <p:cNvCxnSpPr>
            <a:cxnSpLocks noChangeShapeType="1"/>
            <a:stCxn id="24" idx="5"/>
            <a:endCxn id="28" idx="3"/>
          </p:cNvCxnSpPr>
          <p:nvPr/>
        </p:nvCxnSpPr>
        <p:spPr bwMode="auto">
          <a:xfrm rot="16200000" flipH="1">
            <a:off x="6933407" y="2093119"/>
            <a:ext cx="1587" cy="612775"/>
          </a:xfrm>
          <a:prstGeom prst="curvedConnector3">
            <a:avLst>
              <a:gd name="adj1" fmla="val 459999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 Box 163">
            <a:extLst>
              <a:ext uri="{FF2B5EF4-FFF2-40B4-BE49-F238E27FC236}">
                <a16:creationId xmlns:a16="http://schemas.microsoft.com/office/drawing/2014/main" id="{ADDB6BB5-036A-2525-2950-FFA196885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8925" y="1477963"/>
            <a:ext cx="536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000">
                <a:solidFill>
                  <a:srgbClr val="0000FF"/>
                </a:solidFill>
              </a:rPr>
              <a:t>a-z</a:t>
            </a:r>
          </a:p>
        </p:txBody>
      </p:sp>
      <p:sp>
        <p:nvSpPr>
          <p:cNvPr id="78" name="Text Box 164">
            <a:extLst>
              <a:ext uri="{FF2B5EF4-FFF2-40B4-BE49-F238E27FC236}">
                <a16:creationId xmlns:a16="http://schemas.microsoft.com/office/drawing/2014/main" id="{FE67B911-E338-06D5-3B88-2F2EFC92D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4650" y="2468563"/>
            <a:ext cx="5508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000">
                <a:solidFill>
                  <a:srgbClr val="0000FF"/>
                </a:solidFill>
              </a:rPr>
              <a:t>0-9</a:t>
            </a:r>
          </a:p>
        </p:txBody>
      </p:sp>
      <p:cxnSp>
        <p:nvCxnSpPr>
          <p:cNvPr id="79" name="AutoShape 165">
            <a:extLst>
              <a:ext uri="{FF2B5EF4-FFF2-40B4-BE49-F238E27FC236}">
                <a16:creationId xmlns:a16="http://schemas.microsoft.com/office/drawing/2014/main" id="{24EFFEAA-676B-5464-6156-343C7A9C1B61}"/>
              </a:ext>
            </a:extLst>
          </p:cNvPr>
          <p:cNvCxnSpPr>
            <a:cxnSpLocks noChangeShapeType="1"/>
            <a:stCxn id="52" idx="6"/>
            <a:endCxn id="55" idx="1"/>
          </p:cNvCxnSpPr>
          <p:nvPr/>
        </p:nvCxnSpPr>
        <p:spPr bwMode="auto">
          <a:xfrm flipV="1">
            <a:off x="2105025" y="3695700"/>
            <a:ext cx="850900" cy="63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0" name="Text Box 166">
            <a:extLst>
              <a:ext uri="{FF2B5EF4-FFF2-40B4-BE49-F238E27FC236}">
                <a16:creationId xmlns:a16="http://schemas.microsoft.com/office/drawing/2014/main" id="{ECD223B1-AD5E-6547-FA8A-5F4470185A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100" y="2163763"/>
            <a:ext cx="241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000">
                <a:solidFill>
                  <a:srgbClr val="0000FF"/>
                </a:solidFill>
              </a:rPr>
              <a:t>i</a:t>
            </a:r>
          </a:p>
        </p:txBody>
      </p:sp>
      <p:sp>
        <p:nvSpPr>
          <p:cNvPr id="81" name="Text Box 167">
            <a:extLst>
              <a:ext uri="{FF2B5EF4-FFF2-40B4-BE49-F238E27FC236}">
                <a16:creationId xmlns:a16="http://schemas.microsoft.com/office/drawing/2014/main" id="{C6F50DC1-7FF1-A76D-4248-6357D5BE6F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1688" y="1706563"/>
            <a:ext cx="254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000">
                <a:solidFill>
                  <a:srgbClr val="0000FF"/>
                </a:solidFill>
              </a:rPr>
              <a:t>f</a:t>
            </a:r>
          </a:p>
        </p:txBody>
      </p:sp>
      <p:sp>
        <p:nvSpPr>
          <p:cNvPr id="82" name="Text Box 168">
            <a:extLst>
              <a:ext uri="{FF2B5EF4-FFF2-40B4-BE49-F238E27FC236}">
                <a16:creationId xmlns:a16="http://schemas.microsoft.com/office/drawing/2014/main" id="{756EAF52-6DF0-AAFB-CD7D-6670CCB82D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1676400"/>
            <a:ext cx="317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3" name="Text Box 169">
            <a:extLst>
              <a:ext uri="{FF2B5EF4-FFF2-40B4-BE49-F238E27FC236}">
                <a16:creationId xmlns:a16="http://schemas.microsoft.com/office/drawing/2014/main" id="{28FFB7D3-D6B9-0B6E-7861-D30DEB6CC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5800" y="2590800"/>
            <a:ext cx="317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4" name="Text Box 170">
            <a:extLst>
              <a:ext uri="{FF2B5EF4-FFF2-40B4-BE49-F238E27FC236}">
                <a16:creationId xmlns:a16="http://schemas.microsoft.com/office/drawing/2014/main" id="{F653DDCA-6575-FF80-7FA4-6830F1A37B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1828800"/>
            <a:ext cx="317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5" name="Text Box 171">
            <a:extLst>
              <a:ext uri="{FF2B5EF4-FFF2-40B4-BE49-F238E27FC236}">
                <a16:creationId xmlns:a16="http://schemas.microsoft.com/office/drawing/2014/main" id="{E4E15D71-B99D-E77E-7AAE-DA7C14FFF2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4343400"/>
            <a:ext cx="317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6" name="Text Box 172">
            <a:extLst>
              <a:ext uri="{FF2B5EF4-FFF2-40B4-BE49-F238E27FC236}">
                <a16:creationId xmlns:a16="http://schemas.microsoft.com/office/drawing/2014/main" id="{7299C7F4-D769-0E75-9F25-0D9F806EE6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3124200"/>
            <a:ext cx="317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7" name="Text Box 173">
            <a:extLst>
              <a:ext uri="{FF2B5EF4-FFF2-40B4-BE49-F238E27FC236}">
                <a16:creationId xmlns:a16="http://schemas.microsoft.com/office/drawing/2014/main" id="{FC751BF1-3FDE-0DA4-5AB9-79EED195F3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3505200"/>
            <a:ext cx="317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8" name="Text Box 174">
            <a:extLst>
              <a:ext uri="{FF2B5EF4-FFF2-40B4-BE49-F238E27FC236}">
                <a16:creationId xmlns:a16="http://schemas.microsoft.com/office/drawing/2014/main" id="{2A505BAF-2A43-0B22-A129-B26897E55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2133600"/>
            <a:ext cx="317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9" name="Text Box 175">
            <a:extLst>
              <a:ext uri="{FF2B5EF4-FFF2-40B4-BE49-F238E27FC236}">
                <a16:creationId xmlns:a16="http://schemas.microsoft.com/office/drawing/2014/main" id="{D0D5A9AB-B44A-8574-319B-8FBA02D3E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743200"/>
            <a:ext cx="317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0" name="Text Box 176">
            <a:extLst>
              <a:ext uri="{FF2B5EF4-FFF2-40B4-BE49-F238E27FC236}">
                <a16:creationId xmlns:a16="http://schemas.microsoft.com/office/drawing/2014/main" id="{9559222A-BD87-B0BA-250F-A7B9B2DFF1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200400"/>
            <a:ext cx="317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cxnSp>
        <p:nvCxnSpPr>
          <p:cNvPr id="91" name="AutoShape 177">
            <a:extLst>
              <a:ext uri="{FF2B5EF4-FFF2-40B4-BE49-F238E27FC236}">
                <a16:creationId xmlns:a16="http://schemas.microsoft.com/office/drawing/2014/main" id="{E0639A52-520A-F663-FA04-DD4AC7F0F37E}"/>
              </a:ext>
            </a:extLst>
          </p:cNvPr>
          <p:cNvCxnSpPr>
            <a:cxnSpLocks noChangeShapeType="1"/>
            <a:stCxn id="32" idx="2"/>
            <a:endCxn id="41" idx="4"/>
          </p:cNvCxnSpPr>
          <p:nvPr/>
        </p:nvCxnSpPr>
        <p:spPr bwMode="auto">
          <a:xfrm rot="5400000">
            <a:off x="7487444" y="2799556"/>
            <a:ext cx="38100" cy="2135188"/>
          </a:xfrm>
          <a:prstGeom prst="curvedConnector3">
            <a:avLst>
              <a:gd name="adj1" fmla="val 156249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Text Box 178">
            <a:extLst>
              <a:ext uri="{FF2B5EF4-FFF2-40B4-BE49-F238E27FC236}">
                <a16:creationId xmlns:a16="http://schemas.microsoft.com/office/drawing/2014/main" id="{600CA620-340F-0DF2-2160-12F8EA17A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3713" y="1619250"/>
            <a:ext cx="387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800"/>
              <a:t>IF</a:t>
            </a:r>
          </a:p>
        </p:txBody>
      </p:sp>
      <p:sp>
        <p:nvSpPr>
          <p:cNvPr id="93" name="Text Box 179">
            <a:extLst>
              <a:ext uri="{FF2B5EF4-FFF2-40B4-BE49-F238E27FC236}">
                <a16:creationId xmlns:a16="http://schemas.microsoft.com/office/drawing/2014/main" id="{865CBF87-580C-A2A2-7D01-C2AB73DDB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4013" y="3917950"/>
            <a:ext cx="666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800"/>
              <a:t>error</a:t>
            </a:r>
          </a:p>
        </p:txBody>
      </p:sp>
      <p:sp>
        <p:nvSpPr>
          <p:cNvPr id="94" name="Text Box 180">
            <a:extLst>
              <a:ext uri="{FF2B5EF4-FFF2-40B4-BE49-F238E27FC236}">
                <a16:creationId xmlns:a16="http://schemas.microsoft.com/office/drawing/2014/main" id="{49F44DE4-5E20-4C39-802A-4E75E287E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9150" y="3054350"/>
            <a:ext cx="704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800"/>
              <a:t>NUM</a:t>
            </a:r>
          </a:p>
        </p:txBody>
      </p:sp>
      <p:sp>
        <p:nvSpPr>
          <p:cNvPr id="95" name="Text Box 181">
            <a:extLst>
              <a:ext uri="{FF2B5EF4-FFF2-40B4-BE49-F238E27FC236}">
                <a16:creationId xmlns:a16="http://schemas.microsoft.com/office/drawing/2014/main" id="{13A67420-7205-70D5-479C-41A1D6370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0450" y="1644650"/>
            <a:ext cx="412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800"/>
              <a:t>ID</a:t>
            </a:r>
          </a:p>
        </p:txBody>
      </p:sp>
      <p:sp>
        <p:nvSpPr>
          <p:cNvPr id="96" name="Text Box 182">
            <a:extLst>
              <a:ext uri="{FF2B5EF4-FFF2-40B4-BE49-F238E27FC236}">
                <a16:creationId xmlns:a16="http://schemas.microsoft.com/office/drawing/2014/main" id="{572D6A62-B964-AC1D-EA65-9E72B3763A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4700" y="3436938"/>
            <a:ext cx="922338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400"/>
              <a:t>any</a:t>
            </a:r>
          </a:p>
          <a:p>
            <a:pPr algn="ctr"/>
            <a:r>
              <a:rPr lang="en-US" altLang="en-US" sz="1400"/>
              <a:t>character</a:t>
            </a:r>
          </a:p>
        </p:txBody>
      </p:sp>
      <p:sp>
        <p:nvSpPr>
          <p:cNvPr id="16" name="Text Box 91">
            <a:extLst>
              <a:ext uri="{FF2B5EF4-FFF2-40B4-BE49-F238E27FC236}">
                <a16:creationId xmlns:a16="http://schemas.microsoft.com/office/drawing/2014/main" id="{8F61E412-E2C7-6B3A-A90A-E8EF3F5651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6913" y="4488934"/>
            <a:ext cx="112550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b="1" dirty="0" err="1"/>
              <a:t>Dstates</a:t>
            </a:r>
            <a:r>
              <a:rPr lang="zh-CN" altLang="en-US" b="1" dirty="0"/>
              <a:t>：</a:t>
            </a:r>
            <a:endParaRPr lang="en-US" altLang="en-US" b="1" dirty="0"/>
          </a:p>
        </p:txBody>
      </p:sp>
      <p:grpSp>
        <p:nvGrpSpPr>
          <p:cNvPr id="67" name="Group 92">
            <a:extLst>
              <a:ext uri="{FF2B5EF4-FFF2-40B4-BE49-F238E27FC236}">
                <a16:creationId xmlns:a16="http://schemas.microsoft.com/office/drawing/2014/main" id="{BCD78CCF-58BF-F0F4-5E73-529228EC2DCC}"/>
              </a:ext>
            </a:extLst>
          </p:cNvPr>
          <p:cNvGrpSpPr>
            <a:grpSpLocks/>
          </p:cNvGrpSpPr>
          <p:nvPr/>
        </p:nvGrpSpPr>
        <p:grpSpPr bwMode="auto">
          <a:xfrm>
            <a:off x="1663700" y="5549900"/>
            <a:ext cx="1295400" cy="457200"/>
            <a:chOff x="336" y="2304"/>
            <a:chExt cx="816" cy="288"/>
          </a:xfrm>
        </p:grpSpPr>
        <p:sp>
          <p:nvSpPr>
            <p:cNvPr id="68" name="Text Box 93">
              <a:extLst>
                <a:ext uri="{FF2B5EF4-FFF2-40B4-BE49-F238E27FC236}">
                  <a16:creationId xmlns:a16="http://schemas.microsoft.com/office/drawing/2014/main" id="{726204E5-575D-CE6F-46E8-15F800940E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" y="2304"/>
              <a:ext cx="7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1-4-9-14</a:t>
              </a:r>
              <a:endParaRPr lang="en-US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70" name="Oval 94">
              <a:extLst>
                <a:ext uri="{FF2B5EF4-FFF2-40B4-BE49-F238E27FC236}">
                  <a16:creationId xmlns:a16="http://schemas.microsoft.com/office/drawing/2014/main" id="{5610732E-DE6F-7508-C1C6-446FA4D49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304"/>
              <a:ext cx="816" cy="28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97" name="Text Box 96">
            <a:extLst>
              <a:ext uri="{FF2B5EF4-FFF2-40B4-BE49-F238E27FC236}">
                <a16:creationId xmlns:a16="http://schemas.microsoft.com/office/drawing/2014/main" id="{F1A8392B-2B4F-7347-7E78-374DE9B735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905" y="5314434"/>
            <a:ext cx="222682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b="1" dirty="0"/>
              <a:t>move</a:t>
            </a:r>
            <a:r>
              <a:rPr lang="en-US" altLang="en-US" dirty="0"/>
              <a:t>(1-4-9-14,</a:t>
            </a:r>
            <a:r>
              <a:rPr lang="en-US" altLang="en-US" dirty="0">
                <a:solidFill>
                  <a:srgbClr val="0000FF"/>
                </a:solidFill>
              </a:rPr>
              <a:t>a-h</a:t>
            </a:r>
            <a:r>
              <a:rPr lang="en-US" altLang="en-US" dirty="0"/>
              <a:t>) = </a:t>
            </a:r>
          </a:p>
        </p:txBody>
      </p:sp>
      <p:sp>
        <p:nvSpPr>
          <p:cNvPr id="27" name="Text Box 93">
            <a:extLst>
              <a:ext uri="{FF2B5EF4-FFF2-40B4-BE49-F238E27FC236}">
                <a16:creationId xmlns:a16="http://schemas.microsoft.com/office/drawing/2014/main" id="{BD23A1B2-210C-9986-5E11-8D12A6F80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4510" y="5292662"/>
            <a:ext cx="7377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 dirty="0"/>
              <a:t>{5,15}</a:t>
            </a:r>
          </a:p>
        </p:txBody>
      </p:sp>
      <p:sp>
        <p:nvSpPr>
          <p:cNvPr id="40" name="Text Box 94">
            <a:extLst>
              <a:ext uri="{FF2B5EF4-FFF2-40B4-BE49-F238E27FC236}">
                <a16:creationId xmlns:a16="http://schemas.microsoft.com/office/drawing/2014/main" id="{26BFA9BB-D84D-52E5-BD74-AD27C446A1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5124" y="5754431"/>
            <a:ext cx="210538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 sz="2000" dirty="0">
                <a:latin typeface="Tahoma" panose="020B0604030504040204" pitchFamily="34" charset="0"/>
                <a:sym typeface="Symbol" panose="05050102010706020507" pitchFamily="18" charset="2"/>
              </a:rPr>
              <a:t>-closure</a:t>
            </a:r>
            <a:r>
              <a:rPr lang="en-US" altLang="en-US" dirty="0"/>
              <a:t>({5,15}) = </a:t>
            </a:r>
          </a:p>
        </p:txBody>
      </p:sp>
      <p:sp>
        <p:nvSpPr>
          <p:cNvPr id="75" name="Text Box 94">
            <a:extLst>
              <a:ext uri="{FF2B5EF4-FFF2-40B4-BE49-F238E27FC236}">
                <a16:creationId xmlns:a16="http://schemas.microsoft.com/office/drawing/2014/main" id="{89183566-C6F7-D27B-83B1-BABDCC2CC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4554" y="5780706"/>
            <a:ext cx="108715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 dirty="0"/>
              <a:t>{5,6,8,15}</a:t>
            </a:r>
          </a:p>
        </p:txBody>
      </p:sp>
      <p:grpSp>
        <p:nvGrpSpPr>
          <p:cNvPr id="98" name="Group 105">
            <a:extLst>
              <a:ext uri="{FF2B5EF4-FFF2-40B4-BE49-F238E27FC236}">
                <a16:creationId xmlns:a16="http://schemas.microsoft.com/office/drawing/2014/main" id="{95B58733-5729-F9D5-A4F4-B402F34E56E2}"/>
              </a:ext>
            </a:extLst>
          </p:cNvPr>
          <p:cNvGrpSpPr>
            <a:grpSpLocks/>
          </p:cNvGrpSpPr>
          <p:nvPr/>
        </p:nvGrpSpPr>
        <p:grpSpPr bwMode="auto">
          <a:xfrm>
            <a:off x="2239963" y="4965700"/>
            <a:ext cx="795337" cy="584200"/>
            <a:chOff x="1411" y="3128"/>
            <a:chExt cx="501" cy="368"/>
          </a:xfrm>
        </p:grpSpPr>
        <p:cxnSp>
          <p:nvCxnSpPr>
            <p:cNvPr id="99" name="AutoShape 98">
              <a:extLst>
                <a:ext uri="{FF2B5EF4-FFF2-40B4-BE49-F238E27FC236}">
                  <a16:creationId xmlns:a16="http://schemas.microsoft.com/office/drawing/2014/main" id="{6B5901D7-C2ED-A5B4-886A-069D46FE2635}"/>
                </a:ext>
              </a:extLst>
            </p:cNvPr>
            <p:cNvCxnSpPr>
              <a:cxnSpLocks noChangeShapeType="1"/>
              <a:endCxn id="105" idx="2"/>
            </p:cNvCxnSpPr>
            <p:nvPr/>
          </p:nvCxnSpPr>
          <p:spPr bwMode="auto">
            <a:xfrm rot="16200000">
              <a:off x="1608" y="3192"/>
              <a:ext cx="152" cy="456"/>
            </a:xfrm>
            <a:prstGeom prst="curvedConnector2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7A2710C-64AB-373A-E563-E56CBD4DE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" y="3128"/>
              <a:ext cx="39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solidFill>
                    <a:srgbClr val="0000FF"/>
                  </a:solidFill>
                </a:rPr>
                <a:t>a-h</a:t>
              </a:r>
            </a:p>
          </p:txBody>
        </p:sp>
      </p:grpSp>
      <p:grpSp>
        <p:nvGrpSpPr>
          <p:cNvPr id="101" name="Group 106">
            <a:extLst>
              <a:ext uri="{FF2B5EF4-FFF2-40B4-BE49-F238E27FC236}">
                <a16:creationId xmlns:a16="http://schemas.microsoft.com/office/drawing/2014/main" id="{6DA34852-4E9C-0E20-8422-1A37B0A94D6A}"/>
              </a:ext>
            </a:extLst>
          </p:cNvPr>
          <p:cNvGrpSpPr>
            <a:grpSpLocks/>
          </p:cNvGrpSpPr>
          <p:nvPr/>
        </p:nvGrpSpPr>
        <p:grpSpPr bwMode="auto">
          <a:xfrm>
            <a:off x="3008313" y="5080000"/>
            <a:ext cx="1282700" cy="457200"/>
            <a:chOff x="1895" y="3200"/>
            <a:chExt cx="808" cy="288"/>
          </a:xfrm>
        </p:grpSpPr>
        <p:sp>
          <p:nvSpPr>
            <p:cNvPr id="102" name="Text Box 101">
              <a:extLst>
                <a:ext uri="{FF2B5EF4-FFF2-40B4-BE49-F238E27FC236}">
                  <a16:creationId xmlns:a16="http://schemas.microsoft.com/office/drawing/2014/main" id="{7C42C683-2FE8-62D6-88E6-D6251B5CF7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5" y="3200"/>
              <a:ext cx="7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5-6-8-15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8B79C0AC-9F6B-8149-7948-B58394E127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95" y="3200"/>
              <a:ext cx="808" cy="288"/>
              <a:chOff x="4176" y="1488"/>
              <a:chExt cx="1008" cy="432"/>
            </a:xfrm>
          </p:grpSpPr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35ABF346-9001-F009-CCA5-96C54656B4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1512"/>
                <a:ext cx="912" cy="38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1844D1B0-1C24-E086-9B3D-3CFB28CAE8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488"/>
                <a:ext cx="1008" cy="43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8921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97" grpId="0"/>
      <p:bldP spid="27" grpId="0"/>
      <p:bldP spid="40" grpId="0" autoUpdateAnimBg="0"/>
      <p:bldP spid="75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73</a:t>
            </a: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3836A1B3-DFFA-896F-086A-A43A1B4D05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5190402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  <a:latin typeface="Palatino Linotype"/>
                <a:cs typeface="Palatino Linotype"/>
              </a:rPr>
              <a:t>一个稍微复杂点的例子</a:t>
            </a:r>
            <a:endParaRPr spc="-5" dirty="0">
              <a:solidFill>
                <a:schemeClr val="bg1"/>
              </a:solidFill>
              <a:latin typeface="Palatino Linotype"/>
              <a:cs typeface="Palatino Linotype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794AB3B4-6C10-AC1C-DBED-6D5F99B35236}"/>
              </a:ext>
            </a:extLst>
          </p:cNvPr>
          <p:cNvSpPr txBox="1"/>
          <p:nvPr/>
        </p:nvSpPr>
        <p:spPr>
          <a:xfrm>
            <a:off x="438568" y="814129"/>
            <a:ext cx="6691575" cy="533416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94666" indent="-457200">
              <a:lnSpc>
                <a:spcPts val="36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85775" algn="l"/>
                <a:tab pos="486409" algn="l"/>
              </a:tabLst>
            </a:pP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NFA</a:t>
            </a:r>
            <a:endParaRPr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C1E8C327-0C20-074F-453F-4252665F6C79}"/>
              </a:ext>
            </a:extLst>
          </p:cNvPr>
          <p:cNvGrpSpPr/>
          <p:nvPr/>
        </p:nvGrpSpPr>
        <p:grpSpPr>
          <a:xfrm>
            <a:off x="609600" y="1477963"/>
            <a:ext cx="8534400" cy="3322637"/>
            <a:chOff x="609600" y="1477963"/>
            <a:chExt cx="8534400" cy="3322637"/>
          </a:xfrm>
        </p:grpSpPr>
        <p:grpSp>
          <p:nvGrpSpPr>
            <p:cNvPr id="3" name="Group 98">
              <a:extLst>
                <a:ext uri="{FF2B5EF4-FFF2-40B4-BE49-F238E27FC236}">
                  <a16:creationId xmlns:a16="http://schemas.microsoft.com/office/drawing/2014/main" id="{1C1E16BD-F3C3-C59E-A927-EAC0FE48EE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71600" y="1790700"/>
              <a:ext cx="533400" cy="533400"/>
              <a:chOff x="2088" y="1728"/>
              <a:chExt cx="336" cy="336"/>
            </a:xfrm>
          </p:grpSpPr>
          <p:sp>
            <p:nvSpPr>
              <p:cNvPr id="4" name="Oval 99">
                <a:extLst>
                  <a:ext uri="{FF2B5EF4-FFF2-40B4-BE49-F238E27FC236}">
                    <a16:creationId xmlns:a16="http://schemas.microsoft.com/office/drawing/2014/main" id="{FF17C43B-52D5-1FD1-32D8-040ACF5995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8" y="1728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" name="Text Box 100">
                <a:extLst>
                  <a:ext uri="{FF2B5EF4-FFF2-40B4-BE49-F238E27FC236}">
                    <a16:creationId xmlns:a16="http://schemas.microsoft.com/office/drawing/2014/main" id="{D3DEAE65-B98C-B6D5-8136-407CAEE31E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49" y="175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</a:rPr>
                  <a:t>2</a:t>
                </a:r>
              </a:p>
            </p:txBody>
          </p:sp>
        </p:grpSp>
        <p:grpSp>
          <p:nvGrpSpPr>
            <p:cNvPr id="6" name="Group 101">
              <a:extLst>
                <a:ext uri="{FF2B5EF4-FFF2-40B4-BE49-F238E27FC236}">
                  <a16:creationId xmlns:a16="http://schemas.microsoft.com/office/drawing/2014/main" id="{A4AD3A09-97FA-9AF7-F4E6-1002F7FF34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67000" y="1790700"/>
              <a:ext cx="533400" cy="533400"/>
              <a:chOff x="3888" y="1728"/>
              <a:chExt cx="336" cy="336"/>
            </a:xfrm>
          </p:grpSpPr>
          <p:grpSp>
            <p:nvGrpSpPr>
              <p:cNvPr id="7" name="Group 102">
                <a:extLst>
                  <a:ext uri="{FF2B5EF4-FFF2-40B4-BE49-F238E27FC236}">
                    <a16:creationId xmlns:a16="http://schemas.microsoft.com/office/drawing/2014/main" id="{23A9F673-1722-3BF0-56F9-656921BB8A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88" y="1728"/>
                <a:ext cx="336" cy="336"/>
                <a:chOff x="2713" y="2112"/>
                <a:chExt cx="336" cy="336"/>
              </a:xfrm>
            </p:grpSpPr>
            <p:sp>
              <p:nvSpPr>
                <p:cNvPr id="9" name="Oval 103">
                  <a:extLst>
                    <a:ext uri="{FF2B5EF4-FFF2-40B4-BE49-F238E27FC236}">
                      <a16:creationId xmlns:a16="http://schemas.microsoft.com/office/drawing/2014/main" id="{BC493E43-7E79-C2F6-5235-DCF35F0D57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3" y="2112"/>
                  <a:ext cx="336" cy="33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" name="Oval 104">
                  <a:extLst>
                    <a:ext uri="{FF2B5EF4-FFF2-40B4-BE49-F238E27FC236}">
                      <a16:creationId xmlns:a16="http://schemas.microsoft.com/office/drawing/2014/main" id="{2E402CBF-9DBB-E73B-A656-E20700115E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7" y="2136"/>
                  <a:ext cx="288" cy="28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" name="Text Box 105">
                <a:extLst>
                  <a:ext uri="{FF2B5EF4-FFF2-40B4-BE49-F238E27FC236}">
                    <a16:creationId xmlns:a16="http://schemas.microsoft.com/office/drawing/2014/main" id="{35382918-90CD-BE96-0174-3CB61A8463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50" y="175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</a:rPr>
                  <a:t>3</a:t>
                </a:r>
              </a:p>
            </p:txBody>
          </p:sp>
        </p:grpSp>
        <p:grpSp>
          <p:nvGrpSpPr>
            <p:cNvPr id="13" name="Group 106">
              <a:extLst>
                <a:ext uri="{FF2B5EF4-FFF2-40B4-BE49-F238E27FC236}">
                  <a16:creationId xmlns:a16="http://schemas.microsoft.com/office/drawing/2014/main" id="{A3BE3E0D-4392-AE8E-4FB3-CEBB0B394F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05800" y="1943100"/>
              <a:ext cx="533400" cy="533400"/>
              <a:chOff x="3888" y="1728"/>
              <a:chExt cx="336" cy="336"/>
            </a:xfrm>
          </p:grpSpPr>
          <p:grpSp>
            <p:nvGrpSpPr>
              <p:cNvPr id="14" name="Group 107">
                <a:extLst>
                  <a:ext uri="{FF2B5EF4-FFF2-40B4-BE49-F238E27FC236}">
                    <a16:creationId xmlns:a16="http://schemas.microsoft.com/office/drawing/2014/main" id="{7FD17AA0-CA4B-1853-7626-75823890F9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88" y="1728"/>
                <a:ext cx="336" cy="336"/>
                <a:chOff x="2713" y="2112"/>
                <a:chExt cx="336" cy="336"/>
              </a:xfrm>
            </p:grpSpPr>
            <p:sp>
              <p:nvSpPr>
                <p:cNvPr id="17" name="Oval 108">
                  <a:extLst>
                    <a:ext uri="{FF2B5EF4-FFF2-40B4-BE49-F238E27FC236}">
                      <a16:creationId xmlns:a16="http://schemas.microsoft.com/office/drawing/2014/main" id="{52DFB4E4-6513-3635-BF3E-46803D1FFF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3" y="2112"/>
                  <a:ext cx="336" cy="33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Oval 109">
                  <a:extLst>
                    <a:ext uri="{FF2B5EF4-FFF2-40B4-BE49-F238E27FC236}">
                      <a16:creationId xmlns:a16="http://schemas.microsoft.com/office/drawing/2014/main" id="{00CF98A5-5E41-2E69-2BA4-F5DBD1E15D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7" y="2136"/>
                  <a:ext cx="288" cy="28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5" name="Text Box 110">
                <a:extLst>
                  <a:ext uri="{FF2B5EF4-FFF2-40B4-BE49-F238E27FC236}">
                    <a16:creationId xmlns:a16="http://schemas.microsoft.com/office/drawing/2014/main" id="{C714EC1A-7E9C-ABC0-CE53-CA23B4D6CC4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50" y="175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</a:rPr>
                  <a:t>8</a:t>
                </a:r>
              </a:p>
            </p:txBody>
          </p:sp>
        </p:grpSp>
        <p:sp>
          <p:nvSpPr>
            <p:cNvPr id="19" name="Oval 111">
              <a:extLst>
                <a:ext uri="{FF2B5EF4-FFF2-40B4-BE49-F238E27FC236}">
                  <a16:creationId xmlns:a16="http://schemas.microsoft.com/office/drawing/2014/main" id="{08EA5894-8D87-4228-B2CE-64BB6A8863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6813" y="1925638"/>
              <a:ext cx="574675" cy="61912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4</a:t>
              </a:r>
              <a:endParaRPr lang="en-US" altLang="en-US"/>
            </a:p>
          </p:txBody>
        </p:sp>
        <p:grpSp>
          <p:nvGrpSpPr>
            <p:cNvPr id="20" name="Group 112">
              <a:extLst>
                <a:ext uri="{FF2B5EF4-FFF2-40B4-BE49-F238E27FC236}">
                  <a16:creationId xmlns:a16="http://schemas.microsoft.com/office/drawing/2014/main" id="{5B044D8E-1721-E184-7ADB-23E2BFCC70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0600" y="1968500"/>
              <a:ext cx="533400" cy="533400"/>
              <a:chOff x="2088" y="1728"/>
              <a:chExt cx="336" cy="336"/>
            </a:xfrm>
          </p:grpSpPr>
          <p:sp>
            <p:nvSpPr>
              <p:cNvPr id="21" name="Oval 113">
                <a:extLst>
                  <a:ext uri="{FF2B5EF4-FFF2-40B4-BE49-F238E27FC236}">
                    <a16:creationId xmlns:a16="http://schemas.microsoft.com/office/drawing/2014/main" id="{08217065-11BA-C3BC-2A5A-91659AAFBC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8" y="1728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2" name="Text Box 114">
                <a:extLst>
                  <a:ext uri="{FF2B5EF4-FFF2-40B4-BE49-F238E27FC236}">
                    <a16:creationId xmlns:a16="http://schemas.microsoft.com/office/drawing/2014/main" id="{3BA19D32-A4A4-DB60-6D25-25E1C777146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49" y="175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</a:rPr>
                  <a:t>5</a:t>
                </a:r>
              </a:p>
            </p:txBody>
          </p:sp>
        </p:grpSp>
        <p:grpSp>
          <p:nvGrpSpPr>
            <p:cNvPr id="23" name="Group 115">
              <a:extLst>
                <a:ext uri="{FF2B5EF4-FFF2-40B4-BE49-F238E27FC236}">
                  <a16:creationId xmlns:a16="http://schemas.microsoft.com/office/drawing/2014/main" id="{6F09E4B9-F737-CD36-F017-8318664885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72200" y="1943100"/>
              <a:ext cx="533400" cy="533400"/>
              <a:chOff x="2088" y="1728"/>
              <a:chExt cx="336" cy="336"/>
            </a:xfrm>
          </p:grpSpPr>
          <p:sp>
            <p:nvSpPr>
              <p:cNvPr id="24" name="Oval 116">
                <a:extLst>
                  <a:ext uri="{FF2B5EF4-FFF2-40B4-BE49-F238E27FC236}">
                    <a16:creationId xmlns:a16="http://schemas.microsoft.com/office/drawing/2014/main" id="{86290CB9-220B-2118-98B1-BAF95F25D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8" y="1728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" name="Text Box 117">
                <a:extLst>
                  <a:ext uri="{FF2B5EF4-FFF2-40B4-BE49-F238E27FC236}">
                    <a16:creationId xmlns:a16="http://schemas.microsoft.com/office/drawing/2014/main" id="{9961A94A-4318-0C94-94E0-C42B4F237D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49" y="175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</a:rPr>
                  <a:t>6</a:t>
                </a:r>
              </a:p>
            </p:txBody>
          </p:sp>
        </p:grpSp>
        <p:grpSp>
          <p:nvGrpSpPr>
            <p:cNvPr id="26" name="Group 118">
              <a:extLst>
                <a:ext uri="{FF2B5EF4-FFF2-40B4-BE49-F238E27FC236}">
                  <a16:creationId xmlns:a16="http://schemas.microsoft.com/office/drawing/2014/main" id="{001A5321-4B3A-7F16-4004-3A7CAAE0BB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62800" y="1943100"/>
              <a:ext cx="533400" cy="533400"/>
              <a:chOff x="2088" y="1728"/>
              <a:chExt cx="336" cy="336"/>
            </a:xfrm>
          </p:grpSpPr>
          <p:sp>
            <p:nvSpPr>
              <p:cNvPr id="28" name="Oval 119">
                <a:extLst>
                  <a:ext uri="{FF2B5EF4-FFF2-40B4-BE49-F238E27FC236}">
                    <a16:creationId xmlns:a16="http://schemas.microsoft.com/office/drawing/2014/main" id="{450F154C-7914-5A3F-1CD0-9300383BD2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8" y="1728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9" name="Text Box 120">
                <a:extLst>
                  <a:ext uri="{FF2B5EF4-FFF2-40B4-BE49-F238E27FC236}">
                    <a16:creationId xmlns:a16="http://schemas.microsoft.com/office/drawing/2014/main" id="{89CBA678-F5BA-3398-428E-F8472786E9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49" y="175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</a:rPr>
                  <a:t>7</a:t>
                </a:r>
              </a:p>
            </p:txBody>
          </p:sp>
        </p:grpSp>
        <p:grpSp>
          <p:nvGrpSpPr>
            <p:cNvPr id="30" name="Group 121">
              <a:extLst>
                <a:ext uri="{FF2B5EF4-FFF2-40B4-BE49-F238E27FC236}">
                  <a16:creationId xmlns:a16="http://schemas.microsoft.com/office/drawing/2014/main" id="{70564C72-59ED-E7D7-1320-550DF405DF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05800" y="3352800"/>
              <a:ext cx="533400" cy="533400"/>
              <a:chOff x="3888" y="1728"/>
              <a:chExt cx="336" cy="336"/>
            </a:xfrm>
          </p:grpSpPr>
          <p:grpSp>
            <p:nvGrpSpPr>
              <p:cNvPr id="31" name="Group 122">
                <a:extLst>
                  <a:ext uri="{FF2B5EF4-FFF2-40B4-BE49-F238E27FC236}">
                    <a16:creationId xmlns:a16="http://schemas.microsoft.com/office/drawing/2014/main" id="{A08543E1-7050-B68B-56FA-5790F97C37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88" y="1728"/>
                <a:ext cx="336" cy="336"/>
                <a:chOff x="2713" y="2112"/>
                <a:chExt cx="336" cy="336"/>
              </a:xfrm>
            </p:grpSpPr>
            <p:sp>
              <p:nvSpPr>
                <p:cNvPr id="33" name="Oval 123">
                  <a:extLst>
                    <a:ext uri="{FF2B5EF4-FFF2-40B4-BE49-F238E27FC236}">
                      <a16:creationId xmlns:a16="http://schemas.microsoft.com/office/drawing/2014/main" id="{EB97E847-C71D-7AC3-C405-A7712BF547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3" y="2112"/>
                  <a:ext cx="336" cy="33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Oval 124">
                  <a:extLst>
                    <a:ext uri="{FF2B5EF4-FFF2-40B4-BE49-F238E27FC236}">
                      <a16:creationId xmlns:a16="http://schemas.microsoft.com/office/drawing/2014/main" id="{228E604D-D973-3192-952C-D2D9E3894F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7" y="2136"/>
                  <a:ext cx="288" cy="28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2" name="Text Box 125">
                <a:extLst>
                  <a:ext uri="{FF2B5EF4-FFF2-40B4-BE49-F238E27FC236}">
                    <a16:creationId xmlns:a16="http://schemas.microsoft.com/office/drawing/2014/main" id="{154DF499-0262-CAF0-2E7E-BB26056F40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03" y="1752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</a:rPr>
                  <a:t>13</a:t>
                </a:r>
              </a:p>
            </p:txBody>
          </p:sp>
        </p:grpSp>
        <p:sp>
          <p:nvSpPr>
            <p:cNvPr id="35" name="Oval 126">
              <a:extLst>
                <a:ext uri="{FF2B5EF4-FFF2-40B4-BE49-F238E27FC236}">
                  <a16:creationId xmlns:a16="http://schemas.microsoft.com/office/drawing/2014/main" id="{D369E38B-5A3B-E9C5-C680-07E4E4F04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400" y="3297238"/>
              <a:ext cx="571500" cy="61912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9</a:t>
              </a:r>
              <a:endParaRPr lang="en-US" altLang="en-US"/>
            </a:p>
          </p:txBody>
        </p:sp>
        <p:grpSp>
          <p:nvGrpSpPr>
            <p:cNvPr id="36" name="Group 127">
              <a:extLst>
                <a:ext uri="{FF2B5EF4-FFF2-40B4-BE49-F238E27FC236}">
                  <a16:creationId xmlns:a16="http://schemas.microsoft.com/office/drawing/2014/main" id="{4B35643D-116D-8211-186B-519B8B370C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0600" y="3352800"/>
              <a:ext cx="533400" cy="533400"/>
              <a:chOff x="2088" y="1728"/>
              <a:chExt cx="336" cy="336"/>
            </a:xfrm>
          </p:grpSpPr>
          <p:sp>
            <p:nvSpPr>
              <p:cNvPr id="37" name="Oval 128">
                <a:extLst>
                  <a:ext uri="{FF2B5EF4-FFF2-40B4-BE49-F238E27FC236}">
                    <a16:creationId xmlns:a16="http://schemas.microsoft.com/office/drawing/2014/main" id="{024472FA-6803-5A31-48AB-04CACB58A4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8" y="1728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8" name="Text Box 129">
                <a:extLst>
                  <a:ext uri="{FF2B5EF4-FFF2-40B4-BE49-F238E27FC236}">
                    <a16:creationId xmlns:a16="http://schemas.microsoft.com/office/drawing/2014/main" id="{78AB4112-3D7A-BF8D-83DB-516C0CD45B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02" y="1752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</a:rPr>
                  <a:t>10</a:t>
                </a:r>
              </a:p>
            </p:txBody>
          </p:sp>
        </p:grpSp>
        <p:grpSp>
          <p:nvGrpSpPr>
            <p:cNvPr id="39" name="Group 130">
              <a:extLst>
                <a:ext uri="{FF2B5EF4-FFF2-40B4-BE49-F238E27FC236}">
                  <a16:creationId xmlns:a16="http://schemas.microsoft.com/office/drawing/2014/main" id="{A2B79EC9-98D2-B2BC-63B4-6B084F4CAE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72200" y="3352800"/>
              <a:ext cx="533400" cy="533400"/>
              <a:chOff x="2088" y="1728"/>
              <a:chExt cx="336" cy="336"/>
            </a:xfrm>
          </p:grpSpPr>
          <p:sp>
            <p:nvSpPr>
              <p:cNvPr id="41" name="Oval 131">
                <a:extLst>
                  <a:ext uri="{FF2B5EF4-FFF2-40B4-BE49-F238E27FC236}">
                    <a16:creationId xmlns:a16="http://schemas.microsoft.com/office/drawing/2014/main" id="{89FC478E-2851-337A-37CA-C4A538BB5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8" y="1728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" name="Text Box 132">
                <a:extLst>
                  <a:ext uri="{FF2B5EF4-FFF2-40B4-BE49-F238E27FC236}">
                    <a16:creationId xmlns:a16="http://schemas.microsoft.com/office/drawing/2014/main" id="{2D767310-2254-E277-BA13-1259752227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02" y="1752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</a:rPr>
                  <a:t>11</a:t>
                </a:r>
              </a:p>
            </p:txBody>
          </p:sp>
        </p:grpSp>
        <p:grpSp>
          <p:nvGrpSpPr>
            <p:cNvPr id="43" name="Group 133">
              <a:extLst>
                <a:ext uri="{FF2B5EF4-FFF2-40B4-BE49-F238E27FC236}">
                  <a16:creationId xmlns:a16="http://schemas.microsoft.com/office/drawing/2014/main" id="{D97D8F2C-C804-834A-F53A-7B793D7CF1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62800" y="3352800"/>
              <a:ext cx="533400" cy="533400"/>
              <a:chOff x="2088" y="1728"/>
              <a:chExt cx="336" cy="336"/>
            </a:xfrm>
          </p:grpSpPr>
          <p:sp>
            <p:nvSpPr>
              <p:cNvPr id="44" name="Oval 134">
                <a:extLst>
                  <a:ext uri="{FF2B5EF4-FFF2-40B4-BE49-F238E27FC236}">
                    <a16:creationId xmlns:a16="http://schemas.microsoft.com/office/drawing/2014/main" id="{A0BBAA75-E80A-306C-0D3E-F8C5EAC3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8" y="1728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5" name="Text Box 135">
                <a:extLst>
                  <a:ext uri="{FF2B5EF4-FFF2-40B4-BE49-F238E27FC236}">
                    <a16:creationId xmlns:a16="http://schemas.microsoft.com/office/drawing/2014/main" id="{E5818531-BA4D-CE34-F759-B75C1165BC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02" y="1752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</a:rPr>
                  <a:t>12</a:t>
                </a:r>
              </a:p>
            </p:txBody>
          </p:sp>
        </p:grpSp>
        <p:cxnSp>
          <p:nvCxnSpPr>
            <p:cNvPr id="46" name="AutoShape 136">
              <a:extLst>
                <a:ext uri="{FF2B5EF4-FFF2-40B4-BE49-F238E27FC236}">
                  <a16:creationId xmlns:a16="http://schemas.microsoft.com/office/drawing/2014/main" id="{57F2DD7D-957A-9C16-EA0B-6819965BAD25}"/>
                </a:ext>
              </a:extLst>
            </p:cNvPr>
            <p:cNvCxnSpPr>
              <a:cxnSpLocks noChangeShapeType="1"/>
              <a:stCxn id="28" idx="6"/>
              <a:endCxn id="17" idx="2"/>
            </p:cNvCxnSpPr>
            <p:nvPr/>
          </p:nvCxnSpPr>
          <p:spPr bwMode="auto">
            <a:xfrm>
              <a:off x="7696200" y="2209800"/>
              <a:ext cx="6096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AutoShape 137">
              <a:extLst>
                <a:ext uri="{FF2B5EF4-FFF2-40B4-BE49-F238E27FC236}">
                  <a16:creationId xmlns:a16="http://schemas.microsoft.com/office/drawing/2014/main" id="{E35C17FE-1BA6-255A-0739-C89DAA52F387}"/>
                </a:ext>
              </a:extLst>
            </p:cNvPr>
            <p:cNvCxnSpPr>
              <a:cxnSpLocks noChangeShapeType="1"/>
              <a:stCxn id="44" idx="6"/>
              <a:endCxn id="33" idx="2"/>
            </p:cNvCxnSpPr>
            <p:nvPr/>
          </p:nvCxnSpPr>
          <p:spPr bwMode="auto">
            <a:xfrm>
              <a:off x="7696200" y="3619500"/>
              <a:ext cx="6096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AutoShape 138">
              <a:extLst>
                <a:ext uri="{FF2B5EF4-FFF2-40B4-BE49-F238E27FC236}">
                  <a16:creationId xmlns:a16="http://schemas.microsoft.com/office/drawing/2014/main" id="{EA0015BF-4BE9-7F2F-84D7-D3A65C2C029C}"/>
                </a:ext>
              </a:extLst>
            </p:cNvPr>
            <p:cNvCxnSpPr>
              <a:cxnSpLocks noChangeShapeType="1"/>
              <a:stCxn id="37" idx="6"/>
              <a:endCxn id="33" idx="0"/>
            </p:cNvCxnSpPr>
            <p:nvPr/>
          </p:nvCxnSpPr>
          <p:spPr bwMode="auto">
            <a:xfrm flipV="1">
              <a:off x="5334000" y="3352800"/>
              <a:ext cx="3238500" cy="266700"/>
            </a:xfrm>
            <a:prstGeom prst="curvedConnector4">
              <a:avLst>
                <a:gd name="adj1" fmla="val 19509"/>
                <a:gd name="adj2" fmla="val 198806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AutoShape 139">
              <a:extLst>
                <a:ext uri="{FF2B5EF4-FFF2-40B4-BE49-F238E27FC236}">
                  <a16:creationId xmlns:a16="http://schemas.microsoft.com/office/drawing/2014/main" id="{88BD568A-DE66-81B8-63E7-C6D93F52C34D}"/>
                </a:ext>
              </a:extLst>
            </p:cNvPr>
            <p:cNvCxnSpPr>
              <a:cxnSpLocks noChangeShapeType="1"/>
              <a:stCxn id="15" idx="2"/>
              <a:endCxn id="25" idx="2"/>
            </p:cNvCxnSpPr>
            <p:nvPr/>
          </p:nvCxnSpPr>
          <p:spPr bwMode="auto">
            <a:xfrm rot="5400000">
              <a:off x="7504113" y="1371600"/>
              <a:ext cx="1588" cy="2135187"/>
            </a:xfrm>
            <a:prstGeom prst="curvedConnector3">
              <a:avLst>
                <a:gd name="adj1" fmla="val 3509999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AutoShape 140">
              <a:extLst>
                <a:ext uri="{FF2B5EF4-FFF2-40B4-BE49-F238E27FC236}">
                  <a16:creationId xmlns:a16="http://schemas.microsoft.com/office/drawing/2014/main" id="{C64D2A3F-FBAC-BBEB-049E-E2C93178C51D}"/>
                </a:ext>
              </a:extLst>
            </p:cNvPr>
            <p:cNvCxnSpPr>
              <a:cxnSpLocks noChangeShapeType="1"/>
              <a:stCxn id="21" idx="6"/>
              <a:endCxn id="17" idx="0"/>
            </p:cNvCxnSpPr>
            <p:nvPr/>
          </p:nvCxnSpPr>
          <p:spPr bwMode="auto">
            <a:xfrm flipV="1">
              <a:off x="5334000" y="1943100"/>
              <a:ext cx="3238500" cy="292100"/>
            </a:xfrm>
            <a:prstGeom prst="curvedConnector4">
              <a:avLst>
                <a:gd name="adj1" fmla="val 22301"/>
                <a:gd name="adj2" fmla="val 24347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AutoShape 141">
              <a:extLst>
                <a:ext uri="{FF2B5EF4-FFF2-40B4-BE49-F238E27FC236}">
                  <a16:creationId xmlns:a16="http://schemas.microsoft.com/office/drawing/2014/main" id="{F707E4F9-E402-DB35-6CF8-8B35A5FB50BB}"/>
                </a:ext>
              </a:extLst>
            </p:cNvPr>
            <p:cNvCxnSpPr>
              <a:cxnSpLocks noChangeShapeType="1"/>
              <a:stCxn id="4" idx="6"/>
              <a:endCxn id="9" idx="2"/>
            </p:cNvCxnSpPr>
            <p:nvPr/>
          </p:nvCxnSpPr>
          <p:spPr bwMode="auto">
            <a:xfrm>
              <a:off x="1905000" y="2057400"/>
              <a:ext cx="762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2" name="Oval 142">
              <a:extLst>
                <a:ext uri="{FF2B5EF4-FFF2-40B4-BE49-F238E27FC236}">
                  <a16:creationId xmlns:a16="http://schemas.microsoft.com/office/drawing/2014/main" id="{8841E2A1-ADCF-C746-3361-CF11387DD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9550" y="3392488"/>
              <a:ext cx="625475" cy="61912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14</a:t>
              </a:r>
              <a:endParaRPr lang="en-US" altLang="en-US"/>
            </a:p>
          </p:txBody>
        </p:sp>
        <p:grpSp>
          <p:nvGrpSpPr>
            <p:cNvPr id="53" name="Group 143">
              <a:extLst>
                <a:ext uri="{FF2B5EF4-FFF2-40B4-BE49-F238E27FC236}">
                  <a16:creationId xmlns:a16="http://schemas.microsoft.com/office/drawing/2014/main" id="{6A3DAFF8-E36A-533B-F388-1C09FDD418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33700" y="3429000"/>
              <a:ext cx="533400" cy="533400"/>
              <a:chOff x="3888" y="1728"/>
              <a:chExt cx="336" cy="336"/>
            </a:xfrm>
          </p:grpSpPr>
          <p:grpSp>
            <p:nvGrpSpPr>
              <p:cNvPr id="54" name="Group 144">
                <a:extLst>
                  <a:ext uri="{FF2B5EF4-FFF2-40B4-BE49-F238E27FC236}">
                    <a16:creationId xmlns:a16="http://schemas.microsoft.com/office/drawing/2014/main" id="{1884E82A-0E48-2428-8B85-205E7BB6E2C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88" y="1728"/>
                <a:ext cx="336" cy="336"/>
                <a:chOff x="2713" y="2112"/>
                <a:chExt cx="336" cy="336"/>
              </a:xfrm>
            </p:grpSpPr>
            <p:sp>
              <p:nvSpPr>
                <p:cNvPr id="56" name="Oval 145">
                  <a:extLst>
                    <a:ext uri="{FF2B5EF4-FFF2-40B4-BE49-F238E27FC236}">
                      <a16:creationId xmlns:a16="http://schemas.microsoft.com/office/drawing/2014/main" id="{86B613A6-C73F-8DAC-9A29-2C036A6764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3" y="2112"/>
                  <a:ext cx="336" cy="33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Oval 146">
                  <a:extLst>
                    <a:ext uri="{FF2B5EF4-FFF2-40B4-BE49-F238E27FC236}">
                      <a16:creationId xmlns:a16="http://schemas.microsoft.com/office/drawing/2014/main" id="{3D9D3F73-9785-6CDA-C81D-BB925B7E51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7" y="2136"/>
                  <a:ext cx="288" cy="28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" name="Text Box 147">
                <a:extLst>
                  <a:ext uri="{FF2B5EF4-FFF2-40B4-BE49-F238E27FC236}">
                    <a16:creationId xmlns:a16="http://schemas.microsoft.com/office/drawing/2014/main" id="{7DA54256-7C6C-E310-74AF-BA6B8B277F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02" y="1752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</a:rPr>
                  <a:t>15</a:t>
                </a:r>
              </a:p>
            </p:txBody>
          </p:sp>
        </p:grpSp>
        <p:grpSp>
          <p:nvGrpSpPr>
            <p:cNvPr id="58" name="Group 148">
              <a:extLst>
                <a:ext uri="{FF2B5EF4-FFF2-40B4-BE49-F238E27FC236}">
                  <a16:creationId xmlns:a16="http://schemas.microsoft.com/office/drawing/2014/main" id="{A1BC9248-30D6-BFB9-EF37-4F5F230813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600" y="2667000"/>
              <a:ext cx="533400" cy="533400"/>
              <a:chOff x="2088" y="1728"/>
              <a:chExt cx="336" cy="336"/>
            </a:xfrm>
          </p:grpSpPr>
          <p:sp>
            <p:nvSpPr>
              <p:cNvPr id="59" name="Oval 149">
                <a:extLst>
                  <a:ext uri="{FF2B5EF4-FFF2-40B4-BE49-F238E27FC236}">
                    <a16:creationId xmlns:a16="http://schemas.microsoft.com/office/drawing/2014/main" id="{F5B8763E-739E-B7F8-280D-96A4609E35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8" y="1728"/>
                <a:ext cx="336" cy="336"/>
              </a:xfrm>
              <a:prstGeom prst="ellipse">
                <a:avLst/>
              </a:prstGeom>
              <a:solidFill>
                <a:srgbClr val="FFCC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Text Box 150">
                <a:extLst>
                  <a:ext uri="{FF2B5EF4-FFF2-40B4-BE49-F238E27FC236}">
                    <a16:creationId xmlns:a16="http://schemas.microsoft.com/office/drawing/2014/main" id="{F088370D-45C2-31E8-E6EE-22FA961F6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49" y="175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CCCC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dirty="0">
                    <a:latin typeface="Times New Roman" panose="02020603050405020304" pitchFamily="18" charset="0"/>
                  </a:rPr>
                  <a:t>1</a:t>
                </a:r>
              </a:p>
            </p:txBody>
          </p:sp>
        </p:grpSp>
        <p:cxnSp>
          <p:nvCxnSpPr>
            <p:cNvPr id="61" name="AutoShape 151">
              <a:extLst>
                <a:ext uri="{FF2B5EF4-FFF2-40B4-BE49-F238E27FC236}">
                  <a16:creationId xmlns:a16="http://schemas.microsoft.com/office/drawing/2014/main" id="{EC7DB0FC-B596-79AA-87F2-479409BA0715}"/>
                </a:ext>
              </a:extLst>
            </p:cNvPr>
            <p:cNvCxnSpPr>
              <a:cxnSpLocks noChangeShapeType="1"/>
              <a:stCxn id="59" idx="7"/>
              <a:endCxn id="19" idx="2"/>
            </p:cNvCxnSpPr>
            <p:nvPr/>
          </p:nvCxnSpPr>
          <p:spPr bwMode="auto">
            <a:xfrm flipV="1">
              <a:off x="1065213" y="2235200"/>
              <a:ext cx="2641600" cy="50958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AutoShape 152">
              <a:extLst>
                <a:ext uri="{FF2B5EF4-FFF2-40B4-BE49-F238E27FC236}">
                  <a16:creationId xmlns:a16="http://schemas.microsoft.com/office/drawing/2014/main" id="{EF76FE2D-68E4-2BB0-882D-5F843CDA82BC}"/>
                </a:ext>
              </a:extLst>
            </p:cNvPr>
            <p:cNvCxnSpPr>
              <a:cxnSpLocks noChangeShapeType="1"/>
              <a:stCxn id="59" idx="6"/>
              <a:endCxn id="35" idx="1"/>
            </p:cNvCxnSpPr>
            <p:nvPr/>
          </p:nvCxnSpPr>
          <p:spPr bwMode="auto">
            <a:xfrm>
              <a:off x="1143000" y="2933700"/>
              <a:ext cx="2649538" cy="4540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AutoShape 153">
              <a:extLst>
                <a:ext uri="{FF2B5EF4-FFF2-40B4-BE49-F238E27FC236}">
                  <a16:creationId xmlns:a16="http://schemas.microsoft.com/office/drawing/2014/main" id="{6D6F6016-5A84-320D-FE4C-8D0A28F9975B}"/>
                </a:ext>
              </a:extLst>
            </p:cNvPr>
            <p:cNvCxnSpPr>
              <a:cxnSpLocks noChangeShapeType="1"/>
              <a:stCxn id="59" idx="5"/>
              <a:endCxn id="52" idx="1"/>
            </p:cNvCxnSpPr>
            <p:nvPr/>
          </p:nvCxnSpPr>
          <p:spPr bwMode="auto">
            <a:xfrm>
              <a:off x="1065213" y="3122613"/>
              <a:ext cx="506412" cy="3603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AutoShape 154">
              <a:extLst>
                <a:ext uri="{FF2B5EF4-FFF2-40B4-BE49-F238E27FC236}">
                  <a16:creationId xmlns:a16="http://schemas.microsoft.com/office/drawing/2014/main" id="{5179CAD2-F008-0CB1-4AA7-4A82D3285D57}"/>
                </a:ext>
              </a:extLst>
            </p:cNvPr>
            <p:cNvCxnSpPr>
              <a:cxnSpLocks noChangeShapeType="1"/>
              <a:stCxn id="59" idx="0"/>
              <a:endCxn id="4" idx="3"/>
            </p:cNvCxnSpPr>
            <p:nvPr/>
          </p:nvCxnSpPr>
          <p:spPr bwMode="auto">
            <a:xfrm flipV="1">
              <a:off x="876300" y="2246313"/>
              <a:ext cx="573088" cy="42068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AutoShape 155">
              <a:extLst>
                <a:ext uri="{FF2B5EF4-FFF2-40B4-BE49-F238E27FC236}">
                  <a16:creationId xmlns:a16="http://schemas.microsoft.com/office/drawing/2014/main" id="{0033E6C1-F67D-992A-DF57-6BD37D321DDF}"/>
                </a:ext>
              </a:extLst>
            </p:cNvPr>
            <p:cNvCxnSpPr>
              <a:cxnSpLocks noChangeShapeType="1"/>
              <a:stCxn id="19" idx="6"/>
              <a:endCxn id="21" idx="2"/>
            </p:cNvCxnSpPr>
            <p:nvPr/>
          </p:nvCxnSpPr>
          <p:spPr bwMode="auto">
            <a:xfrm>
              <a:off x="4281488" y="2235200"/>
              <a:ext cx="51911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AutoShape 156">
              <a:extLst>
                <a:ext uri="{FF2B5EF4-FFF2-40B4-BE49-F238E27FC236}">
                  <a16:creationId xmlns:a16="http://schemas.microsoft.com/office/drawing/2014/main" id="{05EE4103-DAF5-F205-AD25-CD47686E3002}"/>
                </a:ext>
              </a:extLst>
            </p:cNvPr>
            <p:cNvCxnSpPr>
              <a:cxnSpLocks noChangeShapeType="1"/>
              <a:stCxn id="35" idx="6"/>
              <a:endCxn id="38" idx="1"/>
            </p:cNvCxnSpPr>
            <p:nvPr/>
          </p:nvCxnSpPr>
          <p:spPr bwMode="auto">
            <a:xfrm>
              <a:off x="4279900" y="3606800"/>
              <a:ext cx="542925" cy="127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9" name="Text Box 157">
              <a:extLst>
                <a:ext uri="{FF2B5EF4-FFF2-40B4-BE49-F238E27FC236}">
                  <a16:creationId xmlns:a16="http://schemas.microsoft.com/office/drawing/2014/main" id="{7439198E-D60A-7727-5A2E-1A4A8DCDE8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6725" y="1858963"/>
              <a:ext cx="53657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000">
                  <a:solidFill>
                    <a:srgbClr val="0000FF"/>
                  </a:solidFill>
                </a:rPr>
                <a:t>a-z</a:t>
              </a:r>
            </a:p>
          </p:txBody>
        </p:sp>
        <p:sp>
          <p:nvSpPr>
            <p:cNvPr id="71" name="Text Box 158">
              <a:extLst>
                <a:ext uri="{FF2B5EF4-FFF2-40B4-BE49-F238E27FC236}">
                  <a16:creationId xmlns:a16="http://schemas.microsoft.com/office/drawing/2014/main" id="{7B9BDE06-CBDE-FEC0-78E4-0E14F85A49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48450" y="3230563"/>
              <a:ext cx="55086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000">
                  <a:solidFill>
                    <a:srgbClr val="0000FF"/>
                  </a:solidFill>
                </a:rPr>
                <a:t>0-9</a:t>
              </a:r>
            </a:p>
          </p:txBody>
        </p:sp>
        <p:cxnSp>
          <p:nvCxnSpPr>
            <p:cNvPr id="72" name="AutoShape 159">
              <a:extLst>
                <a:ext uri="{FF2B5EF4-FFF2-40B4-BE49-F238E27FC236}">
                  <a16:creationId xmlns:a16="http://schemas.microsoft.com/office/drawing/2014/main" id="{343E3C23-0ED5-B386-A5F8-FDF33F33419A}"/>
                </a:ext>
              </a:extLst>
            </p:cNvPr>
            <p:cNvCxnSpPr>
              <a:cxnSpLocks noChangeShapeType="1"/>
              <a:stCxn id="42" idx="3"/>
              <a:endCxn id="45" idx="1"/>
            </p:cNvCxnSpPr>
            <p:nvPr/>
          </p:nvCxnSpPr>
          <p:spPr bwMode="auto">
            <a:xfrm>
              <a:off x="6683375" y="3619500"/>
              <a:ext cx="50165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3" name="Text Box 160">
              <a:extLst>
                <a:ext uri="{FF2B5EF4-FFF2-40B4-BE49-F238E27FC236}">
                  <a16:creationId xmlns:a16="http://schemas.microsoft.com/office/drawing/2014/main" id="{517771EB-1161-08B6-0188-40AACC34D1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6250" y="3230563"/>
              <a:ext cx="55086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000">
                  <a:solidFill>
                    <a:srgbClr val="0000FF"/>
                  </a:solidFill>
                </a:rPr>
                <a:t>0-9</a:t>
              </a:r>
            </a:p>
          </p:txBody>
        </p:sp>
        <p:cxnSp>
          <p:nvCxnSpPr>
            <p:cNvPr id="74" name="AutoShape 161">
              <a:extLst>
                <a:ext uri="{FF2B5EF4-FFF2-40B4-BE49-F238E27FC236}">
                  <a16:creationId xmlns:a16="http://schemas.microsoft.com/office/drawing/2014/main" id="{4E931A43-9434-93A9-ADA1-7E6995DA0231}"/>
                </a:ext>
              </a:extLst>
            </p:cNvPr>
            <p:cNvCxnSpPr>
              <a:cxnSpLocks noChangeShapeType="1"/>
              <a:stCxn id="24" idx="7"/>
              <a:endCxn id="28" idx="1"/>
            </p:cNvCxnSpPr>
            <p:nvPr/>
          </p:nvCxnSpPr>
          <p:spPr bwMode="auto">
            <a:xfrm rot="5400000" flipV="1">
              <a:off x="6933407" y="1715294"/>
              <a:ext cx="1587" cy="612775"/>
            </a:xfrm>
            <a:prstGeom prst="curvedConnector3">
              <a:avLst>
                <a:gd name="adj1" fmla="val -910000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AutoShape 162">
              <a:extLst>
                <a:ext uri="{FF2B5EF4-FFF2-40B4-BE49-F238E27FC236}">
                  <a16:creationId xmlns:a16="http://schemas.microsoft.com/office/drawing/2014/main" id="{EB1B7464-B72E-15BB-BAC3-6D78E5F49D08}"/>
                </a:ext>
              </a:extLst>
            </p:cNvPr>
            <p:cNvCxnSpPr>
              <a:cxnSpLocks noChangeShapeType="1"/>
              <a:stCxn id="24" idx="5"/>
              <a:endCxn id="28" idx="3"/>
            </p:cNvCxnSpPr>
            <p:nvPr/>
          </p:nvCxnSpPr>
          <p:spPr bwMode="auto">
            <a:xfrm rot="16200000" flipH="1">
              <a:off x="6933407" y="2093119"/>
              <a:ext cx="1587" cy="612775"/>
            </a:xfrm>
            <a:prstGeom prst="curvedConnector3">
              <a:avLst>
                <a:gd name="adj1" fmla="val 459999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7" name="Text Box 163">
              <a:extLst>
                <a:ext uri="{FF2B5EF4-FFF2-40B4-BE49-F238E27FC236}">
                  <a16:creationId xmlns:a16="http://schemas.microsoft.com/office/drawing/2014/main" id="{ADDB6BB5-036A-2525-2950-FFA196885E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38925" y="1477963"/>
              <a:ext cx="53657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000">
                  <a:solidFill>
                    <a:srgbClr val="0000FF"/>
                  </a:solidFill>
                </a:rPr>
                <a:t>a-z</a:t>
              </a:r>
            </a:p>
          </p:txBody>
        </p:sp>
        <p:sp>
          <p:nvSpPr>
            <p:cNvPr id="78" name="Text Box 164">
              <a:extLst>
                <a:ext uri="{FF2B5EF4-FFF2-40B4-BE49-F238E27FC236}">
                  <a16:creationId xmlns:a16="http://schemas.microsoft.com/office/drawing/2014/main" id="{FE67B911-E338-06D5-3B88-2F2EFC92D6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24650" y="2468563"/>
              <a:ext cx="55086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000">
                  <a:solidFill>
                    <a:srgbClr val="0000FF"/>
                  </a:solidFill>
                </a:rPr>
                <a:t>0-9</a:t>
              </a:r>
            </a:p>
          </p:txBody>
        </p:sp>
        <p:cxnSp>
          <p:nvCxnSpPr>
            <p:cNvPr id="79" name="AutoShape 165">
              <a:extLst>
                <a:ext uri="{FF2B5EF4-FFF2-40B4-BE49-F238E27FC236}">
                  <a16:creationId xmlns:a16="http://schemas.microsoft.com/office/drawing/2014/main" id="{24EFFEAA-676B-5464-6156-343C7A9C1B61}"/>
                </a:ext>
              </a:extLst>
            </p:cNvPr>
            <p:cNvCxnSpPr>
              <a:cxnSpLocks noChangeShapeType="1"/>
              <a:stCxn id="52" idx="6"/>
              <a:endCxn id="55" idx="1"/>
            </p:cNvCxnSpPr>
            <p:nvPr/>
          </p:nvCxnSpPr>
          <p:spPr bwMode="auto">
            <a:xfrm flipV="1">
              <a:off x="2105025" y="3695700"/>
              <a:ext cx="850900" cy="63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0" name="Text Box 166">
              <a:extLst>
                <a:ext uri="{FF2B5EF4-FFF2-40B4-BE49-F238E27FC236}">
                  <a16:creationId xmlns:a16="http://schemas.microsoft.com/office/drawing/2014/main" id="{ECD223B1-AD5E-6547-FA8A-5F4470185A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7100" y="2163763"/>
              <a:ext cx="2413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000">
                  <a:solidFill>
                    <a:srgbClr val="0000FF"/>
                  </a:solidFill>
                </a:rPr>
                <a:t>i</a:t>
              </a:r>
            </a:p>
          </p:txBody>
        </p:sp>
        <p:sp>
          <p:nvSpPr>
            <p:cNvPr id="81" name="Text Box 167">
              <a:extLst>
                <a:ext uri="{FF2B5EF4-FFF2-40B4-BE49-F238E27FC236}">
                  <a16:creationId xmlns:a16="http://schemas.microsoft.com/office/drawing/2014/main" id="{C6F50DC1-7FF1-A76D-4248-6357D5BE6F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1688" y="1706563"/>
              <a:ext cx="2540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000">
                  <a:solidFill>
                    <a:srgbClr val="0000FF"/>
                  </a:solidFill>
                </a:rPr>
                <a:t>f</a:t>
              </a:r>
            </a:p>
          </p:txBody>
        </p:sp>
        <p:sp>
          <p:nvSpPr>
            <p:cNvPr id="82" name="Text Box 168">
              <a:extLst>
                <a:ext uri="{FF2B5EF4-FFF2-40B4-BE49-F238E27FC236}">
                  <a16:creationId xmlns:a16="http://schemas.microsoft.com/office/drawing/2014/main" id="{756EAF52-6DF0-AAFB-CD7D-6670CCB82D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800" y="1676400"/>
              <a:ext cx="3175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83" name="Text Box 169">
              <a:extLst>
                <a:ext uri="{FF2B5EF4-FFF2-40B4-BE49-F238E27FC236}">
                  <a16:creationId xmlns:a16="http://schemas.microsoft.com/office/drawing/2014/main" id="{28FFB7D3-D6B9-0B6E-7861-D30DEB6CC2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5800" y="2590800"/>
              <a:ext cx="3175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84" name="Text Box 170">
              <a:extLst>
                <a:ext uri="{FF2B5EF4-FFF2-40B4-BE49-F238E27FC236}">
                  <a16:creationId xmlns:a16="http://schemas.microsoft.com/office/drawing/2014/main" id="{F653DDCA-6575-FF80-7FA4-6830F1A37B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72400" y="1828800"/>
              <a:ext cx="3175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85" name="Text Box 171">
              <a:extLst>
                <a:ext uri="{FF2B5EF4-FFF2-40B4-BE49-F238E27FC236}">
                  <a16:creationId xmlns:a16="http://schemas.microsoft.com/office/drawing/2014/main" id="{E4E15D71-B99D-E77E-7AAE-DA7C14FFF2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15200" y="4343400"/>
              <a:ext cx="3175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86" name="Text Box 172">
              <a:extLst>
                <a:ext uri="{FF2B5EF4-FFF2-40B4-BE49-F238E27FC236}">
                  <a16:creationId xmlns:a16="http://schemas.microsoft.com/office/drawing/2014/main" id="{7299C7F4-D769-0E75-9F25-0D9F806EE6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2600" y="3124200"/>
              <a:ext cx="3175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87" name="Text Box 173">
              <a:extLst>
                <a:ext uri="{FF2B5EF4-FFF2-40B4-BE49-F238E27FC236}">
                  <a16:creationId xmlns:a16="http://schemas.microsoft.com/office/drawing/2014/main" id="{FC751BF1-3FDE-0DA4-5AB9-79EED195F3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72400" y="3505200"/>
              <a:ext cx="3175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88" name="Text Box 174">
              <a:extLst>
                <a:ext uri="{FF2B5EF4-FFF2-40B4-BE49-F238E27FC236}">
                  <a16:creationId xmlns:a16="http://schemas.microsoft.com/office/drawing/2014/main" id="{2A505BAF-2A43-0B22-A129-B26897E556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5000" y="2133600"/>
              <a:ext cx="3175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89" name="Text Box 175">
              <a:extLst>
                <a:ext uri="{FF2B5EF4-FFF2-40B4-BE49-F238E27FC236}">
                  <a16:creationId xmlns:a16="http://schemas.microsoft.com/office/drawing/2014/main" id="{D0D5A9AB-B44A-8574-319B-8FBA02D3E5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6000" y="2743200"/>
              <a:ext cx="3175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90" name="Text Box 176">
              <a:extLst>
                <a:ext uri="{FF2B5EF4-FFF2-40B4-BE49-F238E27FC236}">
                  <a16:creationId xmlns:a16="http://schemas.microsoft.com/office/drawing/2014/main" id="{9559222A-BD87-B0BA-250F-A7B9B2DFF1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6800" y="3200400"/>
              <a:ext cx="3175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cxnSp>
          <p:nvCxnSpPr>
            <p:cNvPr id="91" name="AutoShape 177">
              <a:extLst>
                <a:ext uri="{FF2B5EF4-FFF2-40B4-BE49-F238E27FC236}">
                  <a16:creationId xmlns:a16="http://schemas.microsoft.com/office/drawing/2014/main" id="{E0639A52-520A-F663-FA04-DD4AC7F0F37E}"/>
                </a:ext>
              </a:extLst>
            </p:cNvPr>
            <p:cNvCxnSpPr>
              <a:cxnSpLocks noChangeShapeType="1"/>
              <a:stCxn id="32" idx="2"/>
              <a:endCxn id="41" idx="4"/>
            </p:cNvCxnSpPr>
            <p:nvPr/>
          </p:nvCxnSpPr>
          <p:spPr bwMode="auto">
            <a:xfrm rot="5400000">
              <a:off x="7487444" y="2799556"/>
              <a:ext cx="38100" cy="2135188"/>
            </a:xfrm>
            <a:prstGeom prst="curvedConnector3">
              <a:avLst>
                <a:gd name="adj1" fmla="val 156249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2" name="Text Box 178">
              <a:extLst>
                <a:ext uri="{FF2B5EF4-FFF2-40B4-BE49-F238E27FC236}">
                  <a16:creationId xmlns:a16="http://schemas.microsoft.com/office/drawing/2014/main" id="{600CA620-340F-0DF2-2160-12F8EA17A7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3713" y="1619250"/>
              <a:ext cx="3873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800"/>
                <a:t>IF</a:t>
              </a:r>
            </a:p>
          </p:txBody>
        </p:sp>
        <p:sp>
          <p:nvSpPr>
            <p:cNvPr id="93" name="Text Box 179">
              <a:extLst>
                <a:ext uri="{FF2B5EF4-FFF2-40B4-BE49-F238E27FC236}">
                  <a16:creationId xmlns:a16="http://schemas.microsoft.com/office/drawing/2014/main" id="{865CBF87-580C-A2A2-7D01-C2AB73DDB4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4013" y="3917950"/>
              <a:ext cx="6667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800"/>
                <a:t>error</a:t>
              </a:r>
            </a:p>
          </p:txBody>
        </p:sp>
        <p:sp>
          <p:nvSpPr>
            <p:cNvPr id="94" name="Text Box 180">
              <a:extLst>
                <a:ext uri="{FF2B5EF4-FFF2-40B4-BE49-F238E27FC236}">
                  <a16:creationId xmlns:a16="http://schemas.microsoft.com/office/drawing/2014/main" id="{49F44DE4-5E20-4C39-802A-4E75E287E5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39150" y="3054350"/>
              <a:ext cx="7048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800"/>
                <a:t>NUM</a:t>
              </a:r>
            </a:p>
          </p:txBody>
        </p:sp>
        <p:sp>
          <p:nvSpPr>
            <p:cNvPr id="95" name="Text Box 181">
              <a:extLst>
                <a:ext uri="{FF2B5EF4-FFF2-40B4-BE49-F238E27FC236}">
                  <a16:creationId xmlns:a16="http://schemas.microsoft.com/office/drawing/2014/main" id="{13A67420-7205-70D5-479C-41A1D6370D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80450" y="1644650"/>
              <a:ext cx="4127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800"/>
                <a:t>ID</a:t>
              </a:r>
            </a:p>
          </p:txBody>
        </p:sp>
        <p:sp>
          <p:nvSpPr>
            <p:cNvPr id="96" name="Text Box 182">
              <a:extLst>
                <a:ext uri="{FF2B5EF4-FFF2-40B4-BE49-F238E27FC236}">
                  <a16:creationId xmlns:a16="http://schemas.microsoft.com/office/drawing/2014/main" id="{572D6A62-B964-AC1D-EA65-9E72B3763A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4700" y="3436938"/>
              <a:ext cx="922338" cy="517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400"/>
                <a:t>any</a:t>
              </a:r>
            </a:p>
            <a:p>
              <a:pPr algn="ctr"/>
              <a:r>
                <a:rPr lang="en-US" altLang="en-US" sz="1400"/>
                <a:t>character</a:t>
              </a:r>
            </a:p>
          </p:txBody>
        </p:sp>
      </p:grpSp>
      <p:grpSp>
        <p:nvGrpSpPr>
          <p:cNvPr id="67" name="Group 89">
            <a:extLst>
              <a:ext uri="{FF2B5EF4-FFF2-40B4-BE49-F238E27FC236}">
                <a16:creationId xmlns:a16="http://schemas.microsoft.com/office/drawing/2014/main" id="{98190D75-55BB-D273-DD2E-BB8374AF7663}"/>
              </a:ext>
            </a:extLst>
          </p:cNvPr>
          <p:cNvGrpSpPr>
            <a:grpSpLocks/>
          </p:cNvGrpSpPr>
          <p:nvPr/>
        </p:nvGrpSpPr>
        <p:grpSpPr bwMode="auto">
          <a:xfrm>
            <a:off x="1663700" y="5549900"/>
            <a:ext cx="1295400" cy="457200"/>
            <a:chOff x="336" y="2304"/>
            <a:chExt cx="816" cy="288"/>
          </a:xfrm>
        </p:grpSpPr>
        <p:sp>
          <p:nvSpPr>
            <p:cNvPr id="68" name="Text Box 90">
              <a:extLst>
                <a:ext uri="{FF2B5EF4-FFF2-40B4-BE49-F238E27FC236}">
                  <a16:creationId xmlns:a16="http://schemas.microsoft.com/office/drawing/2014/main" id="{042BE212-5B51-368E-ABCB-2DF9CD2E90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" y="2304"/>
              <a:ext cx="7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1-4-9-14</a:t>
              </a:r>
              <a:endParaRPr lang="en-US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70" name="Oval 91">
              <a:extLst>
                <a:ext uri="{FF2B5EF4-FFF2-40B4-BE49-F238E27FC236}">
                  <a16:creationId xmlns:a16="http://schemas.microsoft.com/office/drawing/2014/main" id="{A4770A10-DA3B-4895-0885-5FA5FC1C2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304"/>
              <a:ext cx="816" cy="28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04" name="Group 105">
            <a:extLst>
              <a:ext uri="{FF2B5EF4-FFF2-40B4-BE49-F238E27FC236}">
                <a16:creationId xmlns:a16="http://schemas.microsoft.com/office/drawing/2014/main" id="{0F9D017E-D9A4-4A40-FB19-4205F97913E7}"/>
              </a:ext>
            </a:extLst>
          </p:cNvPr>
          <p:cNvGrpSpPr>
            <a:grpSpLocks/>
          </p:cNvGrpSpPr>
          <p:nvPr/>
        </p:nvGrpSpPr>
        <p:grpSpPr bwMode="auto">
          <a:xfrm>
            <a:off x="2239963" y="4965700"/>
            <a:ext cx="795337" cy="584200"/>
            <a:chOff x="1411" y="3128"/>
            <a:chExt cx="501" cy="368"/>
          </a:xfrm>
        </p:grpSpPr>
        <p:cxnSp>
          <p:nvCxnSpPr>
            <p:cNvPr id="105" name="AutoShape 98">
              <a:extLst>
                <a:ext uri="{FF2B5EF4-FFF2-40B4-BE49-F238E27FC236}">
                  <a16:creationId xmlns:a16="http://schemas.microsoft.com/office/drawing/2014/main" id="{39317D59-22E3-16C2-3333-21F1E8D4B0EB}"/>
                </a:ext>
              </a:extLst>
            </p:cNvPr>
            <p:cNvCxnSpPr>
              <a:cxnSpLocks noChangeShapeType="1"/>
              <a:stCxn id="70" idx="0"/>
              <a:endCxn id="111" idx="2"/>
            </p:cNvCxnSpPr>
            <p:nvPr/>
          </p:nvCxnSpPr>
          <p:spPr bwMode="auto">
            <a:xfrm rot="16200000">
              <a:off x="1608" y="3192"/>
              <a:ext cx="152" cy="456"/>
            </a:xfrm>
            <a:prstGeom prst="curvedConnector2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6" name="Rectangle 99">
              <a:extLst>
                <a:ext uri="{FF2B5EF4-FFF2-40B4-BE49-F238E27FC236}">
                  <a16:creationId xmlns:a16="http://schemas.microsoft.com/office/drawing/2014/main" id="{01DBE69B-C92C-3FD6-C5C3-4E40F410A5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" y="3128"/>
              <a:ext cx="39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solidFill>
                    <a:srgbClr val="0000FF"/>
                  </a:solidFill>
                </a:rPr>
                <a:t>a-h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10DA3A22-2552-9740-E14F-C123AFB0A0CB}"/>
              </a:ext>
            </a:extLst>
          </p:cNvPr>
          <p:cNvGrpSpPr>
            <a:grpSpLocks/>
          </p:cNvGrpSpPr>
          <p:nvPr/>
        </p:nvGrpSpPr>
        <p:grpSpPr bwMode="auto">
          <a:xfrm>
            <a:off x="3008313" y="5080000"/>
            <a:ext cx="1282700" cy="457200"/>
            <a:chOff x="1895" y="3200"/>
            <a:chExt cx="808" cy="288"/>
          </a:xfrm>
        </p:grpSpPr>
        <p:sp>
          <p:nvSpPr>
            <p:cNvPr id="108" name="Text Box 101">
              <a:extLst>
                <a:ext uri="{FF2B5EF4-FFF2-40B4-BE49-F238E27FC236}">
                  <a16:creationId xmlns:a16="http://schemas.microsoft.com/office/drawing/2014/main" id="{17168813-6F57-834E-C66B-91C0548323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5" y="3200"/>
              <a:ext cx="7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dirty="0">
                  <a:latin typeface="Times New Roman" panose="02020603050405020304" pitchFamily="18" charset="0"/>
                </a:rPr>
                <a:t>5-6-8-15</a:t>
              </a:r>
            </a:p>
          </p:txBody>
        </p:sp>
        <p:grpSp>
          <p:nvGrpSpPr>
            <p:cNvPr id="109" name="Group 102">
              <a:extLst>
                <a:ext uri="{FF2B5EF4-FFF2-40B4-BE49-F238E27FC236}">
                  <a16:creationId xmlns:a16="http://schemas.microsoft.com/office/drawing/2014/main" id="{8184AB9C-83BC-CEA6-0BB9-61C5F52C97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95" y="3200"/>
              <a:ext cx="808" cy="288"/>
              <a:chOff x="4176" y="1488"/>
              <a:chExt cx="1008" cy="432"/>
            </a:xfrm>
          </p:grpSpPr>
          <p:sp>
            <p:nvSpPr>
              <p:cNvPr id="110" name="Oval 103">
                <a:extLst>
                  <a:ext uri="{FF2B5EF4-FFF2-40B4-BE49-F238E27FC236}">
                    <a16:creationId xmlns:a16="http://schemas.microsoft.com/office/drawing/2014/main" id="{DD512860-81BC-2D2E-A33D-A65DADA0EC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1512"/>
                <a:ext cx="912" cy="38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" name="Oval 104">
                <a:extLst>
                  <a:ext uri="{FF2B5EF4-FFF2-40B4-BE49-F238E27FC236}">
                    <a16:creationId xmlns:a16="http://schemas.microsoft.com/office/drawing/2014/main" id="{BDEAB453-5750-1E0F-DB9A-6C6196921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488"/>
                <a:ext cx="1008" cy="43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27" name="Text Box 93">
            <a:extLst>
              <a:ext uri="{FF2B5EF4-FFF2-40B4-BE49-F238E27FC236}">
                <a16:creationId xmlns:a16="http://schemas.microsoft.com/office/drawing/2014/main" id="{9DDDBCEE-CD93-C15E-DD09-D3D09AF655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9725" y="5093091"/>
            <a:ext cx="20296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 b="1" dirty="0"/>
              <a:t>move</a:t>
            </a:r>
            <a:r>
              <a:rPr lang="en-US" altLang="en-US" dirty="0"/>
              <a:t>(1-4-9-14, </a:t>
            </a:r>
            <a:r>
              <a:rPr lang="en-US" altLang="en-US" dirty="0" err="1">
                <a:solidFill>
                  <a:srgbClr val="0000FF"/>
                </a:solidFill>
              </a:rPr>
              <a:t>i</a:t>
            </a:r>
            <a:r>
              <a:rPr lang="en-US" altLang="en-US" dirty="0"/>
              <a:t>) = </a:t>
            </a:r>
          </a:p>
        </p:txBody>
      </p:sp>
      <p:sp>
        <p:nvSpPr>
          <p:cNvPr id="40" name="Text Box 91">
            <a:extLst>
              <a:ext uri="{FF2B5EF4-FFF2-40B4-BE49-F238E27FC236}">
                <a16:creationId xmlns:a16="http://schemas.microsoft.com/office/drawing/2014/main" id="{EEE3A9FE-A552-0228-FFFD-4BF96F8299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6913" y="4488934"/>
            <a:ext cx="112550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b="1" dirty="0" err="1"/>
              <a:t>Dstates</a:t>
            </a:r>
            <a:r>
              <a:rPr lang="zh-CN" altLang="en-US" b="1" dirty="0"/>
              <a:t>：</a:t>
            </a:r>
            <a:endParaRPr lang="en-US" altLang="en-US" b="1" dirty="0"/>
          </a:p>
        </p:txBody>
      </p:sp>
      <p:sp>
        <p:nvSpPr>
          <p:cNvPr id="16" name="Text Box 5">
            <a:extLst>
              <a:ext uri="{FF2B5EF4-FFF2-40B4-BE49-F238E27FC236}">
                <a16:creationId xmlns:a16="http://schemas.microsoft.com/office/drawing/2014/main" id="{2DB0F2C5-3756-9697-00F0-896582E57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8525" y="5093090"/>
            <a:ext cx="91242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 dirty="0"/>
              <a:t>{2,5,15}</a:t>
            </a:r>
          </a:p>
        </p:txBody>
      </p:sp>
      <p:sp>
        <p:nvSpPr>
          <p:cNvPr id="75" name="Text Box 6">
            <a:extLst>
              <a:ext uri="{FF2B5EF4-FFF2-40B4-BE49-F238E27FC236}">
                <a16:creationId xmlns:a16="http://schemas.microsoft.com/office/drawing/2014/main" id="{43C64FC1-DFD2-B7AF-1135-9BB6767DCC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9725" y="5598402"/>
            <a:ext cx="22801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 sz="2000" dirty="0">
                <a:latin typeface="Tahoma" panose="020B0604030504040204" pitchFamily="34" charset="0"/>
                <a:sym typeface="Symbol" panose="05050102010706020507" pitchFamily="18" charset="2"/>
              </a:rPr>
              <a:t>-closure</a:t>
            </a:r>
            <a:r>
              <a:rPr lang="en-US" altLang="en-US" dirty="0"/>
              <a:t>({2,5,15}) = </a:t>
            </a:r>
          </a:p>
        </p:txBody>
      </p:sp>
      <p:sp>
        <p:nvSpPr>
          <p:cNvPr id="97" name="Text Box 6">
            <a:extLst>
              <a:ext uri="{FF2B5EF4-FFF2-40B4-BE49-F238E27FC236}">
                <a16:creationId xmlns:a16="http://schemas.microsoft.com/office/drawing/2014/main" id="{FFD4072C-FC49-0137-B40A-5747C14F28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8010" y="5613791"/>
            <a:ext cx="12618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 dirty="0"/>
              <a:t>{2,5,6,8,15}</a:t>
            </a:r>
          </a:p>
        </p:txBody>
      </p:sp>
      <p:grpSp>
        <p:nvGrpSpPr>
          <p:cNvPr id="98" name="Group 104">
            <a:extLst>
              <a:ext uri="{FF2B5EF4-FFF2-40B4-BE49-F238E27FC236}">
                <a16:creationId xmlns:a16="http://schemas.microsoft.com/office/drawing/2014/main" id="{3393A08B-F2A5-2321-7EF3-0528CF1548EA}"/>
              </a:ext>
            </a:extLst>
          </p:cNvPr>
          <p:cNvGrpSpPr>
            <a:grpSpLocks/>
          </p:cNvGrpSpPr>
          <p:nvPr/>
        </p:nvGrpSpPr>
        <p:grpSpPr bwMode="auto">
          <a:xfrm>
            <a:off x="3263900" y="5892800"/>
            <a:ext cx="1600200" cy="609600"/>
            <a:chOff x="1392" y="1392"/>
            <a:chExt cx="1008" cy="384"/>
          </a:xfrm>
        </p:grpSpPr>
        <p:sp>
          <p:nvSpPr>
            <p:cNvPr id="99" name="Text Box 105">
              <a:extLst>
                <a:ext uri="{FF2B5EF4-FFF2-40B4-BE49-F238E27FC236}">
                  <a16:creationId xmlns:a16="http://schemas.microsoft.com/office/drawing/2014/main" id="{E37FF17F-EDB8-E62D-87C2-F25B656CE7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2" y="1440"/>
              <a:ext cx="94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2-5-6-8-15</a:t>
              </a:r>
            </a:p>
          </p:txBody>
        </p:sp>
        <p:grpSp>
          <p:nvGrpSpPr>
            <p:cNvPr id="100" name="Group 106">
              <a:extLst>
                <a:ext uri="{FF2B5EF4-FFF2-40B4-BE49-F238E27FC236}">
                  <a16:creationId xmlns:a16="http://schemas.microsoft.com/office/drawing/2014/main" id="{AC00D3AB-96E9-1FC8-54BF-8E9D2C0010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2" y="1392"/>
              <a:ext cx="1008" cy="384"/>
              <a:chOff x="4176" y="1488"/>
              <a:chExt cx="1008" cy="432"/>
            </a:xfrm>
          </p:grpSpPr>
          <p:sp>
            <p:nvSpPr>
              <p:cNvPr id="101" name="Oval 107">
                <a:extLst>
                  <a:ext uri="{FF2B5EF4-FFF2-40B4-BE49-F238E27FC236}">
                    <a16:creationId xmlns:a16="http://schemas.microsoft.com/office/drawing/2014/main" id="{7F4A0040-EA70-6EFD-05C3-1211C19AA2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1512"/>
                <a:ext cx="912" cy="38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2" name="Oval 108">
                <a:extLst>
                  <a:ext uri="{FF2B5EF4-FFF2-40B4-BE49-F238E27FC236}">
                    <a16:creationId xmlns:a16="http://schemas.microsoft.com/office/drawing/2014/main" id="{4615410B-5BA1-D2DF-7025-CEAE5ACAFA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488"/>
                <a:ext cx="1008" cy="43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03" name="Group 112">
            <a:extLst>
              <a:ext uri="{FF2B5EF4-FFF2-40B4-BE49-F238E27FC236}">
                <a16:creationId xmlns:a16="http://schemas.microsoft.com/office/drawing/2014/main" id="{5932FFC1-FB68-FA28-5E0A-9783514B1263}"/>
              </a:ext>
            </a:extLst>
          </p:cNvPr>
          <p:cNvGrpSpPr>
            <a:grpSpLocks/>
          </p:cNvGrpSpPr>
          <p:nvPr/>
        </p:nvGrpSpPr>
        <p:grpSpPr bwMode="auto">
          <a:xfrm>
            <a:off x="2311400" y="6007100"/>
            <a:ext cx="952500" cy="495300"/>
            <a:chOff x="1456" y="3784"/>
            <a:chExt cx="600" cy="312"/>
          </a:xfrm>
        </p:grpSpPr>
        <p:cxnSp>
          <p:nvCxnSpPr>
            <p:cNvPr id="113" name="AutoShape 110">
              <a:extLst>
                <a:ext uri="{FF2B5EF4-FFF2-40B4-BE49-F238E27FC236}">
                  <a16:creationId xmlns:a16="http://schemas.microsoft.com/office/drawing/2014/main" id="{8323048B-FE26-2A34-BAEA-9A4DC8447133}"/>
                </a:ext>
              </a:extLst>
            </p:cNvPr>
            <p:cNvCxnSpPr>
              <a:cxnSpLocks noChangeShapeType="1"/>
              <a:endCxn id="102" idx="2"/>
            </p:cNvCxnSpPr>
            <p:nvPr/>
          </p:nvCxnSpPr>
          <p:spPr bwMode="auto">
            <a:xfrm rot="16200000" flipH="1">
              <a:off x="1696" y="3544"/>
              <a:ext cx="120" cy="600"/>
            </a:xfrm>
            <a:prstGeom prst="curvedConnector2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4" name="Rectangle 111">
              <a:extLst>
                <a:ext uri="{FF2B5EF4-FFF2-40B4-BE49-F238E27FC236}">
                  <a16:creationId xmlns:a16="http://schemas.microsoft.com/office/drawing/2014/main" id="{05E4DD84-A2CA-853A-6DE3-1E95919C7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5" y="3808"/>
              <a:ext cx="15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solidFill>
                    <a:srgbClr val="0000FF"/>
                  </a:solidFill>
                </a:rPr>
                <a:t>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970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75" grpId="0" autoUpdateAnimBg="0"/>
      <p:bldP spid="97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r>
              <a:rPr dirty="0"/>
              <a:t>73</a:t>
            </a: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3836A1B3-DFFA-896F-086A-A43A1B4D05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5190402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  <a:latin typeface="Palatino Linotype"/>
                <a:cs typeface="Palatino Linotype"/>
              </a:rPr>
              <a:t>一个稍微复杂点的例子</a:t>
            </a:r>
            <a:endParaRPr spc="-5" dirty="0">
              <a:solidFill>
                <a:schemeClr val="bg1"/>
              </a:solidFill>
              <a:latin typeface="Palatino Linotype"/>
              <a:cs typeface="Palatino Linotype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794AB3B4-6C10-AC1C-DBED-6D5F99B35236}"/>
              </a:ext>
            </a:extLst>
          </p:cNvPr>
          <p:cNvSpPr txBox="1"/>
          <p:nvPr/>
        </p:nvSpPr>
        <p:spPr>
          <a:xfrm>
            <a:off x="438568" y="814129"/>
            <a:ext cx="6691575" cy="533416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94666" indent="-457200">
              <a:lnSpc>
                <a:spcPts val="36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85775" algn="l"/>
                <a:tab pos="486409" algn="l"/>
              </a:tabLst>
            </a:pP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NFA</a:t>
            </a:r>
            <a:endParaRPr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C1E8C327-0C20-074F-453F-4252665F6C79}"/>
              </a:ext>
            </a:extLst>
          </p:cNvPr>
          <p:cNvGrpSpPr/>
          <p:nvPr/>
        </p:nvGrpSpPr>
        <p:grpSpPr>
          <a:xfrm>
            <a:off x="609600" y="1477963"/>
            <a:ext cx="8534400" cy="3322637"/>
            <a:chOff x="609600" y="1477963"/>
            <a:chExt cx="8534400" cy="3322637"/>
          </a:xfrm>
        </p:grpSpPr>
        <p:grpSp>
          <p:nvGrpSpPr>
            <p:cNvPr id="3" name="Group 98">
              <a:extLst>
                <a:ext uri="{FF2B5EF4-FFF2-40B4-BE49-F238E27FC236}">
                  <a16:creationId xmlns:a16="http://schemas.microsoft.com/office/drawing/2014/main" id="{1C1E16BD-F3C3-C59E-A927-EAC0FE48EE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71600" y="1790700"/>
              <a:ext cx="533400" cy="533400"/>
              <a:chOff x="2088" y="1728"/>
              <a:chExt cx="336" cy="336"/>
            </a:xfrm>
          </p:grpSpPr>
          <p:sp>
            <p:nvSpPr>
              <p:cNvPr id="4" name="Oval 99">
                <a:extLst>
                  <a:ext uri="{FF2B5EF4-FFF2-40B4-BE49-F238E27FC236}">
                    <a16:creationId xmlns:a16="http://schemas.microsoft.com/office/drawing/2014/main" id="{FF17C43B-52D5-1FD1-32D8-040ACF5995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8" y="1728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" name="Text Box 100">
                <a:extLst>
                  <a:ext uri="{FF2B5EF4-FFF2-40B4-BE49-F238E27FC236}">
                    <a16:creationId xmlns:a16="http://schemas.microsoft.com/office/drawing/2014/main" id="{D3DEAE65-B98C-B6D5-8136-407CAEE31E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49" y="175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</a:rPr>
                  <a:t>2</a:t>
                </a:r>
              </a:p>
            </p:txBody>
          </p:sp>
        </p:grpSp>
        <p:grpSp>
          <p:nvGrpSpPr>
            <p:cNvPr id="6" name="Group 101">
              <a:extLst>
                <a:ext uri="{FF2B5EF4-FFF2-40B4-BE49-F238E27FC236}">
                  <a16:creationId xmlns:a16="http://schemas.microsoft.com/office/drawing/2014/main" id="{A4AD3A09-97FA-9AF7-F4E6-1002F7FF34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67000" y="1790700"/>
              <a:ext cx="533400" cy="533400"/>
              <a:chOff x="3888" y="1728"/>
              <a:chExt cx="336" cy="336"/>
            </a:xfrm>
          </p:grpSpPr>
          <p:grpSp>
            <p:nvGrpSpPr>
              <p:cNvPr id="7" name="Group 102">
                <a:extLst>
                  <a:ext uri="{FF2B5EF4-FFF2-40B4-BE49-F238E27FC236}">
                    <a16:creationId xmlns:a16="http://schemas.microsoft.com/office/drawing/2014/main" id="{23A9F673-1722-3BF0-56F9-656921BB8A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88" y="1728"/>
                <a:ext cx="336" cy="336"/>
                <a:chOff x="2713" y="2112"/>
                <a:chExt cx="336" cy="336"/>
              </a:xfrm>
            </p:grpSpPr>
            <p:sp>
              <p:nvSpPr>
                <p:cNvPr id="9" name="Oval 103">
                  <a:extLst>
                    <a:ext uri="{FF2B5EF4-FFF2-40B4-BE49-F238E27FC236}">
                      <a16:creationId xmlns:a16="http://schemas.microsoft.com/office/drawing/2014/main" id="{BC493E43-7E79-C2F6-5235-DCF35F0D57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3" y="2112"/>
                  <a:ext cx="336" cy="33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" name="Oval 104">
                  <a:extLst>
                    <a:ext uri="{FF2B5EF4-FFF2-40B4-BE49-F238E27FC236}">
                      <a16:creationId xmlns:a16="http://schemas.microsoft.com/office/drawing/2014/main" id="{2E402CBF-9DBB-E73B-A656-E20700115E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7" y="2136"/>
                  <a:ext cx="288" cy="28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" name="Text Box 105">
                <a:extLst>
                  <a:ext uri="{FF2B5EF4-FFF2-40B4-BE49-F238E27FC236}">
                    <a16:creationId xmlns:a16="http://schemas.microsoft.com/office/drawing/2014/main" id="{35382918-90CD-BE96-0174-3CB61A8463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50" y="175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</a:rPr>
                  <a:t>3</a:t>
                </a:r>
              </a:p>
            </p:txBody>
          </p:sp>
        </p:grpSp>
        <p:grpSp>
          <p:nvGrpSpPr>
            <p:cNvPr id="13" name="Group 106">
              <a:extLst>
                <a:ext uri="{FF2B5EF4-FFF2-40B4-BE49-F238E27FC236}">
                  <a16:creationId xmlns:a16="http://schemas.microsoft.com/office/drawing/2014/main" id="{A3BE3E0D-4392-AE8E-4FB3-CEBB0B394F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05800" y="1943100"/>
              <a:ext cx="533400" cy="533400"/>
              <a:chOff x="3888" y="1728"/>
              <a:chExt cx="336" cy="336"/>
            </a:xfrm>
          </p:grpSpPr>
          <p:grpSp>
            <p:nvGrpSpPr>
              <p:cNvPr id="14" name="Group 107">
                <a:extLst>
                  <a:ext uri="{FF2B5EF4-FFF2-40B4-BE49-F238E27FC236}">
                    <a16:creationId xmlns:a16="http://schemas.microsoft.com/office/drawing/2014/main" id="{7FD17AA0-CA4B-1853-7626-75823890F9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88" y="1728"/>
                <a:ext cx="336" cy="336"/>
                <a:chOff x="2713" y="2112"/>
                <a:chExt cx="336" cy="336"/>
              </a:xfrm>
            </p:grpSpPr>
            <p:sp>
              <p:nvSpPr>
                <p:cNvPr id="17" name="Oval 108">
                  <a:extLst>
                    <a:ext uri="{FF2B5EF4-FFF2-40B4-BE49-F238E27FC236}">
                      <a16:creationId xmlns:a16="http://schemas.microsoft.com/office/drawing/2014/main" id="{52DFB4E4-6513-3635-BF3E-46803D1FFF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3" y="2112"/>
                  <a:ext cx="336" cy="33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Oval 109">
                  <a:extLst>
                    <a:ext uri="{FF2B5EF4-FFF2-40B4-BE49-F238E27FC236}">
                      <a16:creationId xmlns:a16="http://schemas.microsoft.com/office/drawing/2014/main" id="{00CF98A5-5E41-2E69-2BA4-F5DBD1E15D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7" y="2136"/>
                  <a:ext cx="288" cy="28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5" name="Text Box 110">
                <a:extLst>
                  <a:ext uri="{FF2B5EF4-FFF2-40B4-BE49-F238E27FC236}">
                    <a16:creationId xmlns:a16="http://schemas.microsoft.com/office/drawing/2014/main" id="{C714EC1A-7E9C-ABC0-CE53-CA23B4D6CC4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50" y="175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</a:rPr>
                  <a:t>8</a:t>
                </a:r>
              </a:p>
            </p:txBody>
          </p:sp>
        </p:grpSp>
        <p:sp>
          <p:nvSpPr>
            <p:cNvPr id="19" name="Oval 111">
              <a:extLst>
                <a:ext uri="{FF2B5EF4-FFF2-40B4-BE49-F238E27FC236}">
                  <a16:creationId xmlns:a16="http://schemas.microsoft.com/office/drawing/2014/main" id="{08EA5894-8D87-4228-B2CE-64BB6A8863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6813" y="1925638"/>
              <a:ext cx="574675" cy="61912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4</a:t>
              </a:r>
              <a:endParaRPr lang="en-US" altLang="en-US"/>
            </a:p>
          </p:txBody>
        </p:sp>
        <p:grpSp>
          <p:nvGrpSpPr>
            <p:cNvPr id="20" name="Group 112">
              <a:extLst>
                <a:ext uri="{FF2B5EF4-FFF2-40B4-BE49-F238E27FC236}">
                  <a16:creationId xmlns:a16="http://schemas.microsoft.com/office/drawing/2014/main" id="{5B044D8E-1721-E184-7ADB-23E2BFCC70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0600" y="1968500"/>
              <a:ext cx="533400" cy="533400"/>
              <a:chOff x="2088" y="1728"/>
              <a:chExt cx="336" cy="336"/>
            </a:xfrm>
          </p:grpSpPr>
          <p:sp>
            <p:nvSpPr>
              <p:cNvPr id="21" name="Oval 113">
                <a:extLst>
                  <a:ext uri="{FF2B5EF4-FFF2-40B4-BE49-F238E27FC236}">
                    <a16:creationId xmlns:a16="http://schemas.microsoft.com/office/drawing/2014/main" id="{08217065-11BA-C3BC-2A5A-91659AAFBC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8" y="1728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2" name="Text Box 114">
                <a:extLst>
                  <a:ext uri="{FF2B5EF4-FFF2-40B4-BE49-F238E27FC236}">
                    <a16:creationId xmlns:a16="http://schemas.microsoft.com/office/drawing/2014/main" id="{3BA19D32-A4A4-DB60-6D25-25E1C777146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49" y="175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</a:rPr>
                  <a:t>5</a:t>
                </a:r>
              </a:p>
            </p:txBody>
          </p:sp>
        </p:grpSp>
        <p:grpSp>
          <p:nvGrpSpPr>
            <p:cNvPr id="23" name="Group 115">
              <a:extLst>
                <a:ext uri="{FF2B5EF4-FFF2-40B4-BE49-F238E27FC236}">
                  <a16:creationId xmlns:a16="http://schemas.microsoft.com/office/drawing/2014/main" id="{6F09E4B9-F737-CD36-F017-8318664885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72200" y="1943100"/>
              <a:ext cx="533400" cy="533400"/>
              <a:chOff x="2088" y="1728"/>
              <a:chExt cx="336" cy="336"/>
            </a:xfrm>
          </p:grpSpPr>
          <p:sp>
            <p:nvSpPr>
              <p:cNvPr id="24" name="Oval 116">
                <a:extLst>
                  <a:ext uri="{FF2B5EF4-FFF2-40B4-BE49-F238E27FC236}">
                    <a16:creationId xmlns:a16="http://schemas.microsoft.com/office/drawing/2014/main" id="{86290CB9-220B-2118-98B1-BAF95F25D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8" y="1728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" name="Text Box 117">
                <a:extLst>
                  <a:ext uri="{FF2B5EF4-FFF2-40B4-BE49-F238E27FC236}">
                    <a16:creationId xmlns:a16="http://schemas.microsoft.com/office/drawing/2014/main" id="{9961A94A-4318-0C94-94E0-C42B4F237D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49" y="175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</a:rPr>
                  <a:t>6</a:t>
                </a:r>
              </a:p>
            </p:txBody>
          </p:sp>
        </p:grpSp>
        <p:grpSp>
          <p:nvGrpSpPr>
            <p:cNvPr id="26" name="Group 118">
              <a:extLst>
                <a:ext uri="{FF2B5EF4-FFF2-40B4-BE49-F238E27FC236}">
                  <a16:creationId xmlns:a16="http://schemas.microsoft.com/office/drawing/2014/main" id="{001A5321-4B3A-7F16-4004-3A7CAAE0BB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62800" y="1943100"/>
              <a:ext cx="533400" cy="533400"/>
              <a:chOff x="2088" y="1728"/>
              <a:chExt cx="336" cy="336"/>
            </a:xfrm>
          </p:grpSpPr>
          <p:sp>
            <p:nvSpPr>
              <p:cNvPr id="28" name="Oval 119">
                <a:extLst>
                  <a:ext uri="{FF2B5EF4-FFF2-40B4-BE49-F238E27FC236}">
                    <a16:creationId xmlns:a16="http://schemas.microsoft.com/office/drawing/2014/main" id="{450F154C-7914-5A3F-1CD0-9300383BD2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8" y="1728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9" name="Text Box 120">
                <a:extLst>
                  <a:ext uri="{FF2B5EF4-FFF2-40B4-BE49-F238E27FC236}">
                    <a16:creationId xmlns:a16="http://schemas.microsoft.com/office/drawing/2014/main" id="{89CBA678-F5BA-3398-428E-F8472786E9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49" y="175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</a:rPr>
                  <a:t>7</a:t>
                </a:r>
              </a:p>
            </p:txBody>
          </p:sp>
        </p:grpSp>
        <p:grpSp>
          <p:nvGrpSpPr>
            <p:cNvPr id="30" name="Group 121">
              <a:extLst>
                <a:ext uri="{FF2B5EF4-FFF2-40B4-BE49-F238E27FC236}">
                  <a16:creationId xmlns:a16="http://schemas.microsoft.com/office/drawing/2014/main" id="{70564C72-59ED-E7D7-1320-550DF405DF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05800" y="3352800"/>
              <a:ext cx="533400" cy="533400"/>
              <a:chOff x="3888" y="1728"/>
              <a:chExt cx="336" cy="336"/>
            </a:xfrm>
          </p:grpSpPr>
          <p:grpSp>
            <p:nvGrpSpPr>
              <p:cNvPr id="31" name="Group 122">
                <a:extLst>
                  <a:ext uri="{FF2B5EF4-FFF2-40B4-BE49-F238E27FC236}">
                    <a16:creationId xmlns:a16="http://schemas.microsoft.com/office/drawing/2014/main" id="{A08543E1-7050-B68B-56FA-5790F97C37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88" y="1728"/>
                <a:ext cx="336" cy="336"/>
                <a:chOff x="2713" y="2112"/>
                <a:chExt cx="336" cy="336"/>
              </a:xfrm>
            </p:grpSpPr>
            <p:sp>
              <p:nvSpPr>
                <p:cNvPr id="33" name="Oval 123">
                  <a:extLst>
                    <a:ext uri="{FF2B5EF4-FFF2-40B4-BE49-F238E27FC236}">
                      <a16:creationId xmlns:a16="http://schemas.microsoft.com/office/drawing/2014/main" id="{EB97E847-C71D-7AC3-C405-A7712BF547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3" y="2112"/>
                  <a:ext cx="336" cy="33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Oval 124">
                  <a:extLst>
                    <a:ext uri="{FF2B5EF4-FFF2-40B4-BE49-F238E27FC236}">
                      <a16:creationId xmlns:a16="http://schemas.microsoft.com/office/drawing/2014/main" id="{228E604D-D973-3192-952C-D2D9E3894F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7" y="2136"/>
                  <a:ext cx="288" cy="28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2" name="Text Box 125">
                <a:extLst>
                  <a:ext uri="{FF2B5EF4-FFF2-40B4-BE49-F238E27FC236}">
                    <a16:creationId xmlns:a16="http://schemas.microsoft.com/office/drawing/2014/main" id="{154DF499-0262-CAF0-2E7E-BB26056F40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03" y="1752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</a:rPr>
                  <a:t>13</a:t>
                </a:r>
              </a:p>
            </p:txBody>
          </p:sp>
        </p:grpSp>
        <p:sp>
          <p:nvSpPr>
            <p:cNvPr id="35" name="Oval 126">
              <a:extLst>
                <a:ext uri="{FF2B5EF4-FFF2-40B4-BE49-F238E27FC236}">
                  <a16:creationId xmlns:a16="http://schemas.microsoft.com/office/drawing/2014/main" id="{D369E38B-5A3B-E9C5-C680-07E4E4F04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400" y="3297238"/>
              <a:ext cx="571500" cy="61912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9</a:t>
              </a:r>
              <a:endParaRPr lang="en-US" altLang="en-US"/>
            </a:p>
          </p:txBody>
        </p:sp>
        <p:grpSp>
          <p:nvGrpSpPr>
            <p:cNvPr id="36" name="Group 127">
              <a:extLst>
                <a:ext uri="{FF2B5EF4-FFF2-40B4-BE49-F238E27FC236}">
                  <a16:creationId xmlns:a16="http://schemas.microsoft.com/office/drawing/2014/main" id="{4B35643D-116D-8211-186B-519B8B370C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0600" y="3352800"/>
              <a:ext cx="533400" cy="533400"/>
              <a:chOff x="2088" y="1728"/>
              <a:chExt cx="336" cy="336"/>
            </a:xfrm>
          </p:grpSpPr>
          <p:sp>
            <p:nvSpPr>
              <p:cNvPr id="37" name="Oval 128">
                <a:extLst>
                  <a:ext uri="{FF2B5EF4-FFF2-40B4-BE49-F238E27FC236}">
                    <a16:creationId xmlns:a16="http://schemas.microsoft.com/office/drawing/2014/main" id="{024472FA-6803-5A31-48AB-04CACB58A4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8" y="1728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8" name="Text Box 129">
                <a:extLst>
                  <a:ext uri="{FF2B5EF4-FFF2-40B4-BE49-F238E27FC236}">
                    <a16:creationId xmlns:a16="http://schemas.microsoft.com/office/drawing/2014/main" id="{78AB4112-3D7A-BF8D-83DB-516C0CD45B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02" y="1752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</a:rPr>
                  <a:t>10</a:t>
                </a:r>
              </a:p>
            </p:txBody>
          </p:sp>
        </p:grpSp>
        <p:grpSp>
          <p:nvGrpSpPr>
            <p:cNvPr id="39" name="Group 130">
              <a:extLst>
                <a:ext uri="{FF2B5EF4-FFF2-40B4-BE49-F238E27FC236}">
                  <a16:creationId xmlns:a16="http://schemas.microsoft.com/office/drawing/2014/main" id="{A2B79EC9-98D2-B2BC-63B4-6B084F4CAE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72200" y="3352800"/>
              <a:ext cx="533400" cy="533400"/>
              <a:chOff x="2088" y="1728"/>
              <a:chExt cx="336" cy="336"/>
            </a:xfrm>
          </p:grpSpPr>
          <p:sp>
            <p:nvSpPr>
              <p:cNvPr id="41" name="Oval 131">
                <a:extLst>
                  <a:ext uri="{FF2B5EF4-FFF2-40B4-BE49-F238E27FC236}">
                    <a16:creationId xmlns:a16="http://schemas.microsoft.com/office/drawing/2014/main" id="{89FC478E-2851-337A-37CA-C4A538BB5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8" y="1728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" name="Text Box 132">
                <a:extLst>
                  <a:ext uri="{FF2B5EF4-FFF2-40B4-BE49-F238E27FC236}">
                    <a16:creationId xmlns:a16="http://schemas.microsoft.com/office/drawing/2014/main" id="{2D767310-2254-E277-BA13-1259752227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02" y="1752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</a:rPr>
                  <a:t>11</a:t>
                </a:r>
              </a:p>
            </p:txBody>
          </p:sp>
        </p:grpSp>
        <p:grpSp>
          <p:nvGrpSpPr>
            <p:cNvPr id="43" name="Group 133">
              <a:extLst>
                <a:ext uri="{FF2B5EF4-FFF2-40B4-BE49-F238E27FC236}">
                  <a16:creationId xmlns:a16="http://schemas.microsoft.com/office/drawing/2014/main" id="{D97D8F2C-C804-834A-F53A-7B793D7CF1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62800" y="3352800"/>
              <a:ext cx="533400" cy="533400"/>
              <a:chOff x="2088" y="1728"/>
              <a:chExt cx="336" cy="336"/>
            </a:xfrm>
          </p:grpSpPr>
          <p:sp>
            <p:nvSpPr>
              <p:cNvPr id="44" name="Oval 134">
                <a:extLst>
                  <a:ext uri="{FF2B5EF4-FFF2-40B4-BE49-F238E27FC236}">
                    <a16:creationId xmlns:a16="http://schemas.microsoft.com/office/drawing/2014/main" id="{A0BBAA75-E80A-306C-0D3E-F8C5EAC3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8" y="1728"/>
                <a:ext cx="336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5" name="Text Box 135">
                <a:extLst>
                  <a:ext uri="{FF2B5EF4-FFF2-40B4-BE49-F238E27FC236}">
                    <a16:creationId xmlns:a16="http://schemas.microsoft.com/office/drawing/2014/main" id="{E5818531-BA4D-CE34-F759-B75C1165BC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02" y="1752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</a:rPr>
                  <a:t>12</a:t>
                </a:r>
              </a:p>
            </p:txBody>
          </p:sp>
        </p:grpSp>
        <p:cxnSp>
          <p:nvCxnSpPr>
            <p:cNvPr id="46" name="AutoShape 136">
              <a:extLst>
                <a:ext uri="{FF2B5EF4-FFF2-40B4-BE49-F238E27FC236}">
                  <a16:creationId xmlns:a16="http://schemas.microsoft.com/office/drawing/2014/main" id="{57F2DD7D-957A-9C16-EA0B-6819965BAD25}"/>
                </a:ext>
              </a:extLst>
            </p:cNvPr>
            <p:cNvCxnSpPr>
              <a:cxnSpLocks noChangeShapeType="1"/>
              <a:stCxn id="28" idx="6"/>
              <a:endCxn id="17" idx="2"/>
            </p:cNvCxnSpPr>
            <p:nvPr/>
          </p:nvCxnSpPr>
          <p:spPr bwMode="auto">
            <a:xfrm>
              <a:off x="7696200" y="2209800"/>
              <a:ext cx="6096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AutoShape 137">
              <a:extLst>
                <a:ext uri="{FF2B5EF4-FFF2-40B4-BE49-F238E27FC236}">
                  <a16:creationId xmlns:a16="http://schemas.microsoft.com/office/drawing/2014/main" id="{E35C17FE-1BA6-255A-0739-C89DAA52F387}"/>
                </a:ext>
              </a:extLst>
            </p:cNvPr>
            <p:cNvCxnSpPr>
              <a:cxnSpLocks noChangeShapeType="1"/>
              <a:stCxn id="44" idx="6"/>
              <a:endCxn id="33" idx="2"/>
            </p:cNvCxnSpPr>
            <p:nvPr/>
          </p:nvCxnSpPr>
          <p:spPr bwMode="auto">
            <a:xfrm>
              <a:off x="7696200" y="3619500"/>
              <a:ext cx="6096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AutoShape 138">
              <a:extLst>
                <a:ext uri="{FF2B5EF4-FFF2-40B4-BE49-F238E27FC236}">
                  <a16:creationId xmlns:a16="http://schemas.microsoft.com/office/drawing/2014/main" id="{EA0015BF-4BE9-7F2F-84D7-D3A65C2C029C}"/>
                </a:ext>
              </a:extLst>
            </p:cNvPr>
            <p:cNvCxnSpPr>
              <a:cxnSpLocks noChangeShapeType="1"/>
              <a:stCxn id="37" idx="6"/>
              <a:endCxn id="33" idx="0"/>
            </p:cNvCxnSpPr>
            <p:nvPr/>
          </p:nvCxnSpPr>
          <p:spPr bwMode="auto">
            <a:xfrm flipV="1">
              <a:off x="5334000" y="3352800"/>
              <a:ext cx="3238500" cy="266700"/>
            </a:xfrm>
            <a:prstGeom prst="curvedConnector4">
              <a:avLst>
                <a:gd name="adj1" fmla="val 19509"/>
                <a:gd name="adj2" fmla="val 198806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AutoShape 139">
              <a:extLst>
                <a:ext uri="{FF2B5EF4-FFF2-40B4-BE49-F238E27FC236}">
                  <a16:creationId xmlns:a16="http://schemas.microsoft.com/office/drawing/2014/main" id="{88BD568A-DE66-81B8-63E7-C6D93F52C34D}"/>
                </a:ext>
              </a:extLst>
            </p:cNvPr>
            <p:cNvCxnSpPr>
              <a:cxnSpLocks noChangeShapeType="1"/>
              <a:stCxn id="15" idx="2"/>
              <a:endCxn id="25" idx="2"/>
            </p:cNvCxnSpPr>
            <p:nvPr/>
          </p:nvCxnSpPr>
          <p:spPr bwMode="auto">
            <a:xfrm rot="5400000">
              <a:off x="7504113" y="1371600"/>
              <a:ext cx="1588" cy="2135187"/>
            </a:xfrm>
            <a:prstGeom prst="curvedConnector3">
              <a:avLst>
                <a:gd name="adj1" fmla="val 3509999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AutoShape 140">
              <a:extLst>
                <a:ext uri="{FF2B5EF4-FFF2-40B4-BE49-F238E27FC236}">
                  <a16:creationId xmlns:a16="http://schemas.microsoft.com/office/drawing/2014/main" id="{C64D2A3F-FBAC-BBEB-049E-E2C93178C51D}"/>
                </a:ext>
              </a:extLst>
            </p:cNvPr>
            <p:cNvCxnSpPr>
              <a:cxnSpLocks noChangeShapeType="1"/>
              <a:stCxn id="21" idx="6"/>
              <a:endCxn id="17" idx="0"/>
            </p:cNvCxnSpPr>
            <p:nvPr/>
          </p:nvCxnSpPr>
          <p:spPr bwMode="auto">
            <a:xfrm flipV="1">
              <a:off x="5334000" y="1943100"/>
              <a:ext cx="3238500" cy="292100"/>
            </a:xfrm>
            <a:prstGeom prst="curvedConnector4">
              <a:avLst>
                <a:gd name="adj1" fmla="val 22301"/>
                <a:gd name="adj2" fmla="val 24347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AutoShape 141">
              <a:extLst>
                <a:ext uri="{FF2B5EF4-FFF2-40B4-BE49-F238E27FC236}">
                  <a16:creationId xmlns:a16="http://schemas.microsoft.com/office/drawing/2014/main" id="{F707E4F9-E402-DB35-6CF8-8B35A5FB50BB}"/>
                </a:ext>
              </a:extLst>
            </p:cNvPr>
            <p:cNvCxnSpPr>
              <a:cxnSpLocks noChangeShapeType="1"/>
              <a:stCxn id="4" idx="6"/>
              <a:endCxn id="9" idx="2"/>
            </p:cNvCxnSpPr>
            <p:nvPr/>
          </p:nvCxnSpPr>
          <p:spPr bwMode="auto">
            <a:xfrm>
              <a:off x="1905000" y="2057400"/>
              <a:ext cx="762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2" name="Oval 142">
              <a:extLst>
                <a:ext uri="{FF2B5EF4-FFF2-40B4-BE49-F238E27FC236}">
                  <a16:creationId xmlns:a16="http://schemas.microsoft.com/office/drawing/2014/main" id="{8841E2A1-ADCF-C746-3361-CF11387DD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9550" y="3392488"/>
              <a:ext cx="625475" cy="61912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14</a:t>
              </a:r>
              <a:endParaRPr lang="en-US" altLang="en-US"/>
            </a:p>
          </p:txBody>
        </p:sp>
        <p:grpSp>
          <p:nvGrpSpPr>
            <p:cNvPr id="53" name="Group 143">
              <a:extLst>
                <a:ext uri="{FF2B5EF4-FFF2-40B4-BE49-F238E27FC236}">
                  <a16:creationId xmlns:a16="http://schemas.microsoft.com/office/drawing/2014/main" id="{6A3DAFF8-E36A-533B-F388-1C09FDD418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33700" y="3429000"/>
              <a:ext cx="533400" cy="533400"/>
              <a:chOff x="3888" y="1728"/>
              <a:chExt cx="336" cy="336"/>
            </a:xfrm>
          </p:grpSpPr>
          <p:grpSp>
            <p:nvGrpSpPr>
              <p:cNvPr id="54" name="Group 144">
                <a:extLst>
                  <a:ext uri="{FF2B5EF4-FFF2-40B4-BE49-F238E27FC236}">
                    <a16:creationId xmlns:a16="http://schemas.microsoft.com/office/drawing/2014/main" id="{1884E82A-0E48-2428-8B85-205E7BB6E2C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88" y="1728"/>
                <a:ext cx="336" cy="336"/>
                <a:chOff x="2713" y="2112"/>
                <a:chExt cx="336" cy="336"/>
              </a:xfrm>
            </p:grpSpPr>
            <p:sp>
              <p:nvSpPr>
                <p:cNvPr id="56" name="Oval 145">
                  <a:extLst>
                    <a:ext uri="{FF2B5EF4-FFF2-40B4-BE49-F238E27FC236}">
                      <a16:creationId xmlns:a16="http://schemas.microsoft.com/office/drawing/2014/main" id="{86B613A6-C73F-8DAC-9A29-2C036A6764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3" y="2112"/>
                  <a:ext cx="336" cy="33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Oval 146">
                  <a:extLst>
                    <a:ext uri="{FF2B5EF4-FFF2-40B4-BE49-F238E27FC236}">
                      <a16:creationId xmlns:a16="http://schemas.microsoft.com/office/drawing/2014/main" id="{3D9D3F73-9785-6CDA-C81D-BB925B7E51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7" y="2136"/>
                  <a:ext cx="288" cy="28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" name="Text Box 147">
                <a:extLst>
                  <a:ext uri="{FF2B5EF4-FFF2-40B4-BE49-F238E27FC236}">
                    <a16:creationId xmlns:a16="http://schemas.microsoft.com/office/drawing/2014/main" id="{7DA54256-7C6C-E310-74AF-BA6B8B277F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02" y="1752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</a:rPr>
                  <a:t>15</a:t>
                </a:r>
              </a:p>
            </p:txBody>
          </p:sp>
        </p:grpSp>
        <p:grpSp>
          <p:nvGrpSpPr>
            <p:cNvPr id="58" name="Group 148">
              <a:extLst>
                <a:ext uri="{FF2B5EF4-FFF2-40B4-BE49-F238E27FC236}">
                  <a16:creationId xmlns:a16="http://schemas.microsoft.com/office/drawing/2014/main" id="{A1BC9248-30D6-BFB9-EF37-4F5F230813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600" y="2667000"/>
              <a:ext cx="533400" cy="533400"/>
              <a:chOff x="2088" y="1728"/>
              <a:chExt cx="336" cy="336"/>
            </a:xfrm>
          </p:grpSpPr>
          <p:sp>
            <p:nvSpPr>
              <p:cNvPr id="59" name="Oval 149">
                <a:extLst>
                  <a:ext uri="{FF2B5EF4-FFF2-40B4-BE49-F238E27FC236}">
                    <a16:creationId xmlns:a16="http://schemas.microsoft.com/office/drawing/2014/main" id="{F5B8763E-739E-B7F8-280D-96A4609E35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8" y="1728"/>
                <a:ext cx="336" cy="336"/>
              </a:xfrm>
              <a:prstGeom prst="ellipse">
                <a:avLst/>
              </a:prstGeom>
              <a:solidFill>
                <a:srgbClr val="FFCC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Text Box 150">
                <a:extLst>
                  <a:ext uri="{FF2B5EF4-FFF2-40B4-BE49-F238E27FC236}">
                    <a16:creationId xmlns:a16="http://schemas.microsoft.com/office/drawing/2014/main" id="{F088370D-45C2-31E8-E6EE-22FA961F6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49" y="175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CCCC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dirty="0">
                    <a:latin typeface="Times New Roman" panose="02020603050405020304" pitchFamily="18" charset="0"/>
                  </a:rPr>
                  <a:t>1</a:t>
                </a:r>
              </a:p>
            </p:txBody>
          </p:sp>
        </p:grpSp>
        <p:cxnSp>
          <p:nvCxnSpPr>
            <p:cNvPr id="61" name="AutoShape 151">
              <a:extLst>
                <a:ext uri="{FF2B5EF4-FFF2-40B4-BE49-F238E27FC236}">
                  <a16:creationId xmlns:a16="http://schemas.microsoft.com/office/drawing/2014/main" id="{EC7DB0FC-B596-79AA-87F2-479409BA0715}"/>
                </a:ext>
              </a:extLst>
            </p:cNvPr>
            <p:cNvCxnSpPr>
              <a:cxnSpLocks noChangeShapeType="1"/>
              <a:stCxn id="59" idx="7"/>
              <a:endCxn id="19" idx="2"/>
            </p:cNvCxnSpPr>
            <p:nvPr/>
          </p:nvCxnSpPr>
          <p:spPr bwMode="auto">
            <a:xfrm flipV="1">
              <a:off x="1065213" y="2235200"/>
              <a:ext cx="2641600" cy="50958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AutoShape 152">
              <a:extLst>
                <a:ext uri="{FF2B5EF4-FFF2-40B4-BE49-F238E27FC236}">
                  <a16:creationId xmlns:a16="http://schemas.microsoft.com/office/drawing/2014/main" id="{EF76FE2D-68E4-2BB0-882D-5F843CDA82BC}"/>
                </a:ext>
              </a:extLst>
            </p:cNvPr>
            <p:cNvCxnSpPr>
              <a:cxnSpLocks noChangeShapeType="1"/>
              <a:stCxn id="59" idx="6"/>
              <a:endCxn id="35" idx="1"/>
            </p:cNvCxnSpPr>
            <p:nvPr/>
          </p:nvCxnSpPr>
          <p:spPr bwMode="auto">
            <a:xfrm>
              <a:off x="1143000" y="2933700"/>
              <a:ext cx="2649538" cy="4540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AutoShape 153">
              <a:extLst>
                <a:ext uri="{FF2B5EF4-FFF2-40B4-BE49-F238E27FC236}">
                  <a16:creationId xmlns:a16="http://schemas.microsoft.com/office/drawing/2014/main" id="{6D6F6016-5A84-320D-FE4C-8D0A28F9975B}"/>
                </a:ext>
              </a:extLst>
            </p:cNvPr>
            <p:cNvCxnSpPr>
              <a:cxnSpLocks noChangeShapeType="1"/>
              <a:stCxn id="59" idx="5"/>
              <a:endCxn id="52" idx="1"/>
            </p:cNvCxnSpPr>
            <p:nvPr/>
          </p:nvCxnSpPr>
          <p:spPr bwMode="auto">
            <a:xfrm>
              <a:off x="1065213" y="3122613"/>
              <a:ext cx="506412" cy="3603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AutoShape 154">
              <a:extLst>
                <a:ext uri="{FF2B5EF4-FFF2-40B4-BE49-F238E27FC236}">
                  <a16:creationId xmlns:a16="http://schemas.microsoft.com/office/drawing/2014/main" id="{5179CAD2-F008-0CB1-4AA7-4A82D3285D57}"/>
                </a:ext>
              </a:extLst>
            </p:cNvPr>
            <p:cNvCxnSpPr>
              <a:cxnSpLocks noChangeShapeType="1"/>
              <a:stCxn id="59" idx="0"/>
              <a:endCxn id="4" idx="3"/>
            </p:cNvCxnSpPr>
            <p:nvPr/>
          </p:nvCxnSpPr>
          <p:spPr bwMode="auto">
            <a:xfrm flipV="1">
              <a:off x="876300" y="2246313"/>
              <a:ext cx="573088" cy="42068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AutoShape 155">
              <a:extLst>
                <a:ext uri="{FF2B5EF4-FFF2-40B4-BE49-F238E27FC236}">
                  <a16:creationId xmlns:a16="http://schemas.microsoft.com/office/drawing/2014/main" id="{0033E6C1-F67D-992A-DF57-6BD37D321DDF}"/>
                </a:ext>
              </a:extLst>
            </p:cNvPr>
            <p:cNvCxnSpPr>
              <a:cxnSpLocks noChangeShapeType="1"/>
              <a:stCxn id="19" idx="6"/>
              <a:endCxn id="21" idx="2"/>
            </p:cNvCxnSpPr>
            <p:nvPr/>
          </p:nvCxnSpPr>
          <p:spPr bwMode="auto">
            <a:xfrm>
              <a:off x="4281488" y="2235200"/>
              <a:ext cx="51911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AutoShape 156">
              <a:extLst>
                <a:ext uri="{FF2B5EF4-FFF2-40B4-BE49-F238E27FC236}">
                  <a16:creationId xmlns:a16="http://schemas.microsoft.com/office/drawing/2014/main" id="{05EE4103-DAF5-F205-AD25-CD47686E3002}"/>
                </a:ext>
              </a:extLst>
            </p:cNvPr>
            <p:cNvCxnSpPr>
              <a:cxnSpLocks noChangeShapeType="1"/>
              <a:stCxn id="35" idx="6"/>
              <a:endCxn id="38" idx="1"/>
            </p:cNvCxnSpPr>
            <p:nvPr/>
          </p:nvCxnSpPr>
          <p:spPr bwMode="auto">
            <a:xfrm>
              <a:off x="4279900" y="3606800"/>
              <a:ext cx="542925" cy="127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9" name="Text Box 157">
              <a:extLst>
                <a:ext uri="{FF2B5EF4-FFF2-40B4-BE49-F238E27FC236}">
                  <a16:creationId xmlns:a16="http://schemas.microsoft.com/office/drawing/2014/main" id="{7439198E-D60A-7727-5A2E-1A4A8DCDE8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6725" y="1858963"/>
              <a:ext cx="53657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000">
                  <a:solidFill>
                    <a:srgbClr val="0000FF"/>
                  </a:solidFill>
                </a:rPr>
                <a:t>a-z</a:t>
              </a:r>
            </a:p>
          </p:txBody>
        </p:sp>
        <p:sp>
          <p:nvSpPr>
            <p:cNvPr id="71" name="Text Box 158">
              <a:extLst>
                <a:ext uri="{FF2B5EF4-FFF2-40B4-BE49-F238E27FC236}">
                  <a16:creationId xmlns:a16="http://schemas.microsoft.com/office/drawing/2014/main" id="{7B9BDE06-CBDE-FEC0-78E4-0E14F85A49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48450" y="3230563"/>
              <a:ext cx="55086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000">
                  <a:solidFill>
                    <a:srgbClr val="0000FF"/>
                  </a:solidFill>
                </a:rPr>
                <a:t>0-9</a:t>
              </a:r>
            </a:p>
          </p:txBody>
        </p:sp>
        <p:cxnSp>
          <p:nvCxnSpPr>
            <p:cNvPr id="72" name="AutoShape 159">
              <a:extLst>
                <a:ext uri="{FF2B5EF4-FFF2-40B4-BE49-F238E27FC236}">
                  <a16:creationId xmlns:a16="http://schemas.microsoft.com/office/drawing/2014/main" id="{343E3C23-0ED5-B386-A5F8-FDF33F33419A}"/>
                </a:ext>
              </a:extLst>
            </p:cNvPr>
            <p:cNvCxnSpPr>
              <a:cxnSpLocks noChangeShapeType="1"/>
              <a:stCxn id="42" idx="3"/>
              <a:endCxn id="45" idx="1"/>
            </p:cNvCxnSpPr>
            <p:nvPr/>
          </p:nvCxnSpPr>
          <p:spPr bwMode="auto">
            <a:xfrm>
              <a:off x="6683375" y="3619500"/>
              <a:ext cx="50165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3" name="Text Box 160">
              <a:extLst>
                <a:ext uri="{FF2B5EF4-FFF2-40B4-BE49-F238E27FC236}">
                  <a16:creationId xmlns:a16="http://schemas.microsoft.com/office/drawing/2014/main" id="{517771EB-1161-08B6-0188-40AACC34D1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6250" y="3230563"/>
              <a:ext cx="55086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000">
                  <a:solidFill>
                    <a:srgbClr val="0000FF"/>
                  </a:solidFill>
                </a:rPr>
                <a:t>0-9</a:t>
              </a:r>
            </a:p>
          </p:txBody>
        </p:sp>
        <p:cxnSp>
          <p:nvCxnSpPr>
            <p:cNvPr id="74" name="AutoShape 161">
              <a:extLst>
                <a:ext uri="{FF2B5EF4-FFF2-40B4-BE49-F238E27FC236}">
                  <a16:creationId xmlns:a16="http://schemas.microsoft.com/office/drawing/2014/main" id="{4E931A43-9434-93A9-ADA1-7E6995DA0231}"/>
                </a:ext>
              </a:extLst>
            </p:cNvPr>
            <p:cNvCxnSpPr>
              <a:cxnSpLocks noChangeShapeType="1"/>
              <a:stCxn id="24" idx="7"/>
              <a:endCxn id="28" idx="1"/>
            </p:cNvCxnSpPr>
            <p:nvPr/>
          </p:nvCxnSpPr>
          <p:spPr bwMode="auto">
            <a:xfrm rot="5400000" flipV="1">
              <a:off x="6933407" y="1715294"/>
              <a:ext cx="1587" cy="612775"/>
            </a:xfrm>
            <a:prstGeom prst="curvedConnector3">
              <a:avLst>
                <a:gd name="adj1" fmla="val -910000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AutoShape 162">
              <a:extLst>
                <a:ext uri="{FF2B5EF4-FFF2-40B4-BE49-F238E27FC236}">
                  <a16:creationId xmlns:a16="http://schemas.microsoft.com/office/drawing/2014/main" id="{EB1B7464-B72E-15BB-BAC3-6D78E5F49D08}"/>
                </a:ext>
              </a:extLst>
            </p:cNvPr>
            <p:cNvCxnSpPr>
              <a:cxnSpLocks noChangeShapeType="1"/>
              <a:stCxn id="24" idx="5"/>
              <a:endCxn id="28" idx="3"/>
            </p:cNvCxnSpPr>
            <p:nvPr/>
          </p:nvCxnSpPr>
          <p:spPr bwMode="auto">
            <a:xfrm rot="16200000" flipH="1">
              <a:off x="6933407" y="2093119"/>
              <a:ext cx="1587" cy="612775"/>
            </a:xfrm>
            <a:prstGeom prst="curvedConnector3">
              <a:avLst>
                <a:gd name="adj1" fmla="val 459999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7" name="Text Box 163">
              <a:extLst>
                <a:ext uri="{FF2B5EF4-FFF2-40B4-BE49-F238E27FC236}">
                  <a16:creationId xmlns:a16="http://schemas.microsoft.com/office/drawing/2014/main" id="{ADDB6BB5-036A-2525-2950-FFA196885E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38925" y="1477963"/>
              <a:ext cx="53657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000">
                  <a:solidFill>
                    <a:srgbClr val="0000FF"/>
                  </a:solidFill>
                </a:rPr>
                <a:t>a-z</a:t>
              </a:r>
            </a:p>
          </p:txBody>
        </p:sp>
        <p:sp>
          <p:nvSpPr>
            <p:cNvPr id="78" name="Text Box 164">
              <a:extLst>
                <a:ext uri="{FF2B5EF4-FFF2-40B4-BE49-F238E27FC236}">
                  <a16:creationId xmlns:a16="http://schemas.microsoft.com/office/drawing/2014/main" id="{FE67B911-E338-06D5-3B88-2F2EFC92D6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24650" y="2468563"/>
              <a:ext cx="55086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000">
                  <a:solidFill>
                    <a:srgbClr val="0000FF"/>
                  </a:solidFill>
                </a:rPr>
                <a:t>0-9</a:t>
              </a:r>
            </a:p>
          </p:txBody>
        </p:sp>
        <p:cxnSp>
          <p:nvCxnSpPr>
            <p:cNvPr id="79" name="AutoShape 165">
              <a:extLst>
                <a:ext uri="{FF2B5EF4-FFF2-40B4-BE49-F238E27FC236}">
                  <a16:creationId xmlns:a16="http://schemas.microsoft.com/office/drawing/2014/main" id="{24EFFEAA-676B-5464-6156-343C7A9C1B61}"/>
                </a:ext>
              </a:extLst>
            </p:cNvPr>
            <p:cNvCxnSpPr>
              <a:cxnSpLocks noChangeShapeType="1"/>
              <a:stCxn id="52" idx="6"/>
              <a:endCxn id="55" idx="1"/>
            </p:cNvCxnSpPr>
            <p:nvPr/>
          </p:nvCxnSpPr>
          <p:spPr bwMode="auto">
            <a:xfrm flipV="1">
              <a:off x="2105025" y="3695700"/>
              <a:ext cx="850900" cy="63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0" name="Text Box 166">
              <a:extLst>
                <a:ext uri="{FF2B5EF4-FFF2-40B4-BE49-F238E27FC236}">
                  <a16:creationId xmlns:a16="http://schemas.microsoft.com/office/drawing/2014/main" id="{ECD223B1-AD5E-6547-FA8A-5F4470185A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7100" y="2163763"/>
              <a:ext cx="2413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000">
                  <a:solidFill>
                    <a:srgbClr val="0000FF"/>
                  </a:solidFill>
                </a:rPr>
                <a:t>i</a:t>
              </a:r>
            </a:p>
          </p:txBody>
        </p:sp>
        <p:sp>
          <p:nvSpPr>
            <p:cNvPr id="81" name="Text Box 167">
              <a:extLst>
                <a:ext uri="{FF2B5EF4-FFF2-40B4-BE49-F238E27FC236}">
                  <a16:creationId xmlns:a16="http://schemas.microsoft.com/office/drawing/2014/main" id="{C6F50DC1-7FF1-A76D-4248-6357D5BE6F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1688" y="1706563"/>
              <a:ext cx="2540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000">
                  <a:solidFill>
                    <a:srgbClr val="0000FF"/>
                  </a:solidFill>
                </a:rPr>
                <a:t>f</a:t>
              </a:r>
            </a:p>
          </p:txBody>
        </p:sp>
        <p:sp>
          <p:nvSpPr>
            <p:cNvPr id="82" name="Text Box 168">
              <a:extLst>
                <a:ext uri="{FF2B5EF4-FFF2-40B4-BE49-F238E27FC236}">
                  <a16:creationId xmlns:a16="http://schemas.microsoft.com/office/drawing/2014/main" id="{756EAF52-6DF0-AAFB-CD7D-6670CCB82D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800" y="1676400"/>
              <a:ext cx="3175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83" name="Text Box 169">
              <a:extLst>
                <a:ext uri="{FF2B5EF4-FFF2-40B4-BE49-F238E27FC236}">
                  <a16:creationId xmlns:a16="http://schemas.microsoft.com/office/drawing/2014/main" id="{28FFB7D3-D6B9-0B6E-7861-D30DEB6CC2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5800" y="2590800"/>
              <a:ext cx="3175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84" name="Text Box 170">
              <a:extLst>
                <a:ext uri="{FF2B5EF4-FFF2-40B4-BE49-F238E27FC236}">
                  <a16:creationId xmlns:a16="http://schemas.microsoft.com/office/drawing/2014/main" id="{F653DDCA-6575-FF80-7FA4-6830F1A37B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72400" y="1828800"/>
              <a:ext cx="3175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85" name="Text Box 171">
              <a:extLst>
                <a:ext uri="{FF2B5EF4-FFF2-40B4-BE49-F238E27FC236}">
                  <a16:creationId xmlns:a16="http://schemas.microsoft.com/office/drawing/2014/main" id="{E4E15D71-B99D-E77E-7AAE-DA7C14FFF2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15200" y="4343400"/>
              <a:ext cx="3175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86" name="Text Box 172">
              <a:extLst>
                <a:ext uri="{FF2B5EF4-FFF2-40B4-BE49-F238E27FC236}">
                  <a16:creationId xmlns:a16="http://schemas.microsoft.com/office/drawing/2014/main" id="{7299C7F4-D769-0E75-9F25-0D9F806EE6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2600" y="3124200"/>
              <a:ext cx="3175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87" name="Text Box 173">
              <a:extLst>
                <a:ext uri="{FF2B5EF4-FFF2-40B4-BE49-F238E27FC236}">
                  <a16:creationId xmlns:a16="http://schemas.microsoft.com/office/drawing/2014/main" id="{FC751BF1-3FDE-0DA4-5AB9-79EED195F3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72400" y="3505200"/>
              <a:ext cx="3175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88" name="Text Box 174">
              <a:extLst>
                <a:ext uri="{FF2B5EF4-FFF2-40B4-BE49-F238E27FC236}">
                  <a16:creationId xmlns:a16="http://schemas.microsoft.com/office/drawing/2014/main" id="{2A505BAF-2A43-0B22-A129-B26897E556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5000" y="2133600"/>
              <a:ext cx="3175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89" name="Text Box 175">
              <a:extLst>
                <a:ext uri="{FF2B5EF4-FFF2-40B4-BE49-F238E27FC236}">
                  <a16:creationId xmlns:a16="http://schemas.microsoft.com/office/drawing/2014/main" id="{D0D5A9AB-B44A-8574-319B-8FBA02D3E5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6000" y="2743200"/>
              <a:ext cx="3175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90" name="Text Box 176">
              <a:extLst>
                <a:ext uri="{FF2B5EF4-FFF2-40B4-BE49-F238E27FC236}">
                  <a16:creationId xmlns:a16="http://schemas.microsoft.com/office/drawing/2014/main" id="{9559222A-BD87-B0BA-250F-A7B9B2DFF1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6800" y="3200400"/>
              <a:ext cx="3175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cxnSp>
          <p:nvCxnSpPr>
            <p:cNvPr id="91" name="AutoShape 177">
              <a:extLst>
                <a:ext uri="{FF2B5EF4-FFF2-40B4-BE49-F238E27FC236}">
                  <a16:creationId xmlns:a16="http://schemas.microsoft.com/office/drawing/2014/main" id="{E0639A52-520A-F663-FA04-DD4AC7F0F37E}"/>
                </a:ext>
              </a:extLst>
            </p:cNvPr>
            <p:cNvCxnSpPr>
              <a:cxnSpLocks noChangeShapeType="1"/>
              <a:stCxn id="32" idx="2"/>
              <a:endCxn id="41" idx="4"/>
            </p:cNvCxnSpPr>
            <p:nvPr/>
          </p:nvCxnSpPr>
          <p:spPr bwMode="auto">
            <a:xfrm rot="5400000">
              <a:off x="7487444" y="2799556"/>
              <a:ext cx="38100" cy="2135188"/>
            </a:xfrm>
            <a:prstGeom prst="curvedConnector3">
              <a:avLst>
                <a:gd name="adj1" fmla="val 156249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2" name="Text Box 178">
              <a:extLst>
                <a:ext uri="{FF2B5EF4-FFF2-40B4-BE49-F238E27FC236}">
                  <a16:creationId xmlns:a16="http://schemas.microsoft.com/office/drawing/2014/main" id="{600CA620-340F-0DF2-2160-12F8EA17A7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3713" y="1619250"/>
              <a:ext cx="3873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800"/>
                <a:t>IF</a:t>
              </a:r>
            </a:p>
          </p:txBody>
        </p:sp>
        <p:sp>
          <p:nvSpPr>
            <p:cNvPr id="93" name="Text Box 179">
              <a:extLst>
                <a:ext uri="{FF2B5EF4-FFF2-40B4-BE49-F238E27FC236}">
                  <a16:creationId xmlns:a16="http://schemas.microsoft.com/office/drawing/2014/main" id="{865CBF87-580C-A2A2-7D01-C2AB73DDB4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4013" y="3917950"/>
              <a:ext cx="6667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800"/>
                <a:t>error</a:t>
              </a:r>
            </a:p>
          </p:txBody>
        </p:sp>
        <p:sp>
          <p:nvSpPr>
            <p:cNvPr id="94" name="Text Box 180">
              <a:extLst>
                <a:ext uri="{FF2B5EF4-FFF2-40B4-BE49-F238E27FC236}">
                  <a16:creationId xmlns:a16="http://schemas.microsoft.com/office/drawing/2014/main" id="{49F44DE4-5E20-4C39-802A-4E75E287E5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39150" y="3054350"/>
              <a:ext cx="7048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800"/>
                <a:t>NUM</a:t>
              </a:r>
            </a:p>
          </p:txBody>
        </p:sp>
        <p:sp>
          <p:nvSpPr>
            <p:cNvPr id="95" name="Text Box 181">
              <a:extLst>
                <a:ext uri="{FF2B5EF4-FFF2-40B4-BE49-F238E27FC236}">
                  <a16:creationId xmlns:a16="http://schemas.microsoft.com/office/drawing/2014/main" id="{13A67420-7205-70D5-479C-41A1D6370D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80450" y="1644650"/>
              <a:ext cx="4127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800"/>
                <a:t>ID</a:t>
              </a:r>
            </a:p>
          </p:txBody>
        </p:sp>
        <p:sp>
          <p:nvSpPr>
            <p:cNvPr id="96" name="Text Box 182">
              <a:extLst>
                <a:ext uri="{FF2B5EF4-FFF2-40B4-BE49-F238E27FC236}">
                  <a16:creationId xmlns:a16="http://schemas.microsoft.com/office/drawing/2014/main" id="{572D6A62-B964-AC1D-EA65-9E72B3763A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4700" y="3436938"/>
              <a:ext cx="922338" cy="517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400"/>
                <a:t>any</a:t>
              </a:r>
            </a:p>
            <a:p>
              <a:pPr algn="ctr"/>
              <a:r>
                <a:rPr lang="en-US" altLang="en-US" sz="1400"/>
                <a:t>character</a:t>
              </a:r>
            </a:p>
          </p:txBody>
        </p:sp>
      </p:grpSp>
      <p:sp>
        <p:nvSpPr>
          <p:cNvPr id="40" name="Text Box 5">
            <a:extLst>
              <a:ext uri="{FF2B5EF4-FFF2-40B4-BE49-F238E27FC236}">
                <a16:creationId xmlns:a16="http://schemas.microsoft.com/office/drawing/2014/main" id="{82D04352-2DBD-DD8F-4E3F-B42012040C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9937" y="5103976"/>
            <a:ext cx="219316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 b="1" dirty="0"/>
              <a:t>move</a:t>
            </a:r>
            <a:r>
              <a:rPr lang="en-US" altLang="en-US" dirty="0"/>
              <a:t>(1-4-9-14, </a:t>
            </a:r>
            <a:r>
              <a:rPr lang="en-US" altLang="en-US" dirty="0">
                <a:solidFill>
                  <a:srgbClr val="0000FF"/>
                </a:solidFill>
              </a:rPr>
              <a:t>j-z</a:t>
            </a:r>
            <a:r>
              <a:rPr lang="en-US" altLang="en-US" dirty="0"/>
              <a:t>) = </a:t>
            </a:r>
          </a:p>
        </p:txBody>
      </p:sp>
      <p:grpSp>
        <p:nvGrpSpPr>
          <p:cNvPr id="67" name="Group 93">
            <a:extLst>
              <a:ext uri="{FF2B5EF4-FFF2-40B4-BE49-F238E27FC236}">
                <a16:creationId xmlns:a16="http://schemas.microsoft.com/office/drawing/2014/main" id="{6223DEAE-E8DA-D496-488F-6EFC9859EB46}"/>
              </a:ext>
            </a:extLst>
          </p:cNvPr>
          <p:cNvGrpSpPr>
            <a:grpSpLocks/>
          </p:cNvGrpSpPr>
          <p:nvPr/>
        </p:nvGrpSpPr>
        <p:grpSpPr bwMode="auto">
          <a:xfrm>
            <a:off x="1663700" y="5549900"/>
            <a:ext cx="1295400" cy="457200"/>
            <a:chOff x="336" y="2304"/>
            <a:chExt cx="816" cy="288"/>
          </a:xfrm>
        </p:grpSpPr>
        <p:sp>
          <p:nvSpPr>
            <p:cNvPr id="68" name="Text Box 94">
              <a:extLst>
                <a:ext uri="{FF2B5EF4-FFF2-40B4-BE49-F238E27FC236}">
                  <a16:creationId xmlns:a16="http://schemas.microsoft.com/office/drawing/2014/main" id="{1F7BCD22-73E5-5915-AA29-7DB97CBA91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" y="2304"/>
              <a:ext cx="7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1-4-9-14</a:t>
              </a:r>
              <a:endParaRPr lang="en-US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70" name="Oval 95">
              <a:extLst>
                <a:ext uri="{FF2B5EF4-FFF2-40B4-BE49-F238E27FC236}">
                  <a16:creationId xmlns:a16="http://schemas.microsoft.com/office/drawing/2014/main" id="{405F4E25-F1F1-6A23-0A49-146D02D29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304"/>
              <a:ext cx="816" cy="28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75" name="Group 96">
            <a:extLst>
              <a:ext uri="{FF2B5EF4-FFF2-40B4-BE49-F238E27FC236}">
                <a16:creationId xmlns:a16="http://schemas.microsoft.com/office/drawing/2014/main" id="{6DD87FB5-506E-EE74-5D91-138B92AEEC32}"/>
              </a:ext>
            </a:extLst>
          </p:cNvPr>
          <p:cNvGrpSpPr>
            <a:grpSpLocks/>
          </p:cNvGrpSpPr>
          <p:nvPr/>
        </p:nvGrpSpPr>
        <p:grpSpPr bwMode="auto">
          <a:xfrm>
            <a:off x="2239963" y="4965700"/>
            <a:ext cx="795337" cy="584200"/>
            <a:chOff x="1411" y="3128"/>
            <a:chExt cx="501" cy="368"/>
          </a:xfrm>
        </p:grpSpPr>
        <p:cxnSp>
          <p:nvCxnSpPr>
            <p:cNvPr id="104" name="AutoShape 97">
              <a:extLst>
                <a:ext uri="{FF2B5EF4-FFF2-40B4-BE49-F238E27FC236}">
                  <a16:creationId xmlns:a16="http://schemas.microsoft.com/office/drawing/2014/main" id="{F790A8E0-70B6-13B6-1FB6-C141CF702233}"/>
                </a:ext>
              </a:extLst>
            </p:cNvPr>
            <p:cNvCxnSpPr>
              <a:cxnSpLocks noChangeShapeType="1"/>
              <a:stCxn id="70" idx="0"/>
              <a:endCxn id="110" idx="2"/>
            </p:cNvCxnSpPr>
            <p:nvPr/>
          </p:nvCxnSpPr>
          <p:spPr bwMode="auto">
            <a:xfrm rot="16200000">
              <a:off x="1608" y="3192"/>
              <a:ext cx="152" cy="456"/>
            </a:xfrm>
            <a:prstGeom prst="curvedConnector2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5" name="Rectangle 98">
              <a:extLst>
                <a:ext uri="{FF2B5EF4-FFF2-40B4-BE49-F238E27FC236}">
                  <a16:creationId xmlns:a16="http://schemas.microsoft.com/office/drawing/2014/main" id="{FF4387F4-62C7-6CE6-5EED-B2DD6EB8C3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" y="3128"/>
              <a:ext cx="39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solidFill>
                    <a:srgbClr val="0000FF"/>
                  </a:solidFill>
                </a:rPr>
                <a:t>a-h</a:t>
              </a:r>
            </a:p>
          </p:txBody>
        </p:sp>
      </p:grpSp>
      <p:grpSp>
        <p:nvGrpSpPr>
          <p:cNvPr id="106" name="Group 99">
            <a:extLst>
              <a:ext uri="{FF2B5EF4-FFF2-40B4-BE49-F238E27FC236}">
                <a16:creationId xmlns:a16="http://schemas.microsoft.com/office/drawing/2014/main" id="{25744C54-9B6A-B30A-2D95-959138CE24A1}"/>
              </a:ext>
            </a:extLst>
          </p:cNvPr>
          <p:cNvGrpSpPr>
            <a:grpSpLocks/>
          </p:cNvGrpSpPr>
          <p:nvPr/>
        </p:nvGrpSpPr>
        <p:grpSpPr bwMode="auto">
          <a:xfrm>
            <a:off x="3008313" y="5080000"/>
            <a:ext cx="1282700" cy="457200"/>
            <a:chOff x="1895" y="3200"/>
            <a:chExt cx="808" cy="288"/>
          </a:xfrm>
        </p:grpSpPr>
        <p:sp>
          <p:nvSpPr>
            <p:cNvPr id="107" name="Text Box 100">
              <a:extLst>
                <a:ext uri="{FF2B5EF4-FFF2-40B4-BE49-F238E27FC236}">
                  <a16:creationId xmlns:a16="http://schemas.microsoft.com/office/drawing/2014/main" id="{5914AB20-4D93-EE79-D4F5-410148D65E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5" y="3200"/>
              <a:ext cx="7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5-6-8-15</a:t>
              </a:r>
            </a:p>
          </p:txBody>
        </p:sp>
        <p:grpSp>
          <p:nvGrpSpPr>
            <p:cNvPr id="108" name="Group 101">
              <a:extLst>
                <a:ext uri="{FF2B5EF4-FFF2-40B4-BE49-F238E27FC236}">
                  <a16:creationId xmlns:a16="http://schemas.microsoft.com/office/drawing/2014/main" id="{B7F48AB4-286C-17D0-EF3D-A6E63E150E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95" y="3200"/>
              <a:ext cx="808" cy="288"/>
              <a:chOff x="4176" y="1488"/>
              <a:chExt cx="1008" cy="432"/>
            </a:xfrm>
          </p:grpSpPr>
          <p:sp>
            <p:nvSpPr>
              <p:cNvPr id="109" name="Oval 102">
                <a:extLst>
                  <a:ext uri="{FF2B5EF4-FFF2-40B4-BE49-F238E27FC236}">
                    <a16:creationId xmlns:a16="http://schemas.microsoft.com/office/drawing/2014/main" id="{7B457018-6FBE-E2E7-E44D-510E6EBD59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1512"/>
                <a:ext cx="912" cy="38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Oval 103">
                <a:extLst>
                  <a:ext uri="{FF2B5EF4-FFF2-40B4-BE49-F238E27FC236}">
                    <a16:creationId xmlns:a16="http://schemas.microsoft.com/office/drawing/2014/main" id="{FDB49818-3956-9B6F-9777-7A5CDB0757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488"/>
                <a:ext cx="1008" cy="43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11" name="Group 104">
            <a:extLst>
              <a:ext uri="{FF2B5EF4-FFF2-40B4-BE49-F238E27FC236}">
                <a16:creationId xmlns:a16="http://schemas.microsoft.com/office/drawing/2014/main" id="{554C1ED2-AC4C-D43C-54A7-C5841478F660}"/>
              </a:ext>
            </a:extLst>
          </p:cNvPr>
          <p:cNvGrpSpPr>
            <a:grpSpLocks/>
          </p:cNvGrpSpPr>
          <p:nvPr/>
        </p:nvGrpSpPr>
        <p:grpSpPr bwMode="auto">
          <a:xfrm>
            <a:off x="3263900" y="5892800"/>
            <a:ext cx="1600200" cy="609600"/>
            <a:chOff x="1392" y="1392"/>
            <a:chExt cx="1008" cy="384"/>
          </a:xfrm>
        </p:grpSpPr>
        <p:sp>
          <p:nvSpPr>
            <p:cNvPr id="127" name="Text Box 105">
              <a:extLst>
                <a:ext uri="{FF2B5EF4-FFF2-40B4-BE49-F238E27FC236}">
                  <a16:creationId xmlns:a16="http://schemas.microsoft.com/office/drawing/2014/main" id="{220482CA-BD42-68FD-601F-DE9E6570DE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2" y="1440"/>
              <a:ext cx="94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2-5-6-8-15</a:t>
              </a:r>
            </a:p>
          </p:txBody>
        </p:sp>
        <p:grpSp>
          <p:nvGrpSpPr>
            <p:cNvPr id="128" name="Group 106">
              <a:extLst>
                <a:ext uri="{FF2B5EF4-FFF2-40B4-BE49-F238E27FC236}">
                  <a16:creationId xmlns:a16="http://schemas.microsoft.com/office/drawing/2014/main" id="{44030ED4-947C-22BA-F469-C729FBA5D1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2" y="1392"/>
              <a:ext cx="1008" cy="384"/>
              <a:chOff x="4176" y="1488"/>
              <a:chExt cx="1008" cy="432"/>
            </a:xfrm>
          </p:grpSpPr>
          <p:sp>
            <p:nvSpPr>
              <p:cNvPr id="129" name="Oval 107">
                <a:extLst>
                  <a:ext uri="{FF2B5EF4-FFF2-40B4-BE49-F238E27FC236}">
                    <a16:creationId xmlns:a16="http://schemas.microsoft.com/office/drawing/2014/main" id="{3C23D5C5-15FE-1FEE-4727-B82DFFF3F2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1512"/>
                <a:ext cx="912" cy="38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0" name="Oval 108">
                <a:extLst>
                  <a:ext uri="{FF2B5EF4-FFF2-40B4-BE49-F238E27FC236}">
                    <a16:creationId xmlns:a16="http://schemas.microsoft.com/office/drawing/2014/main" id="{61BB0A09-C4AA-53B3-D2CF-128857B85F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488"/>
                <a:ext cx="1008" cy="43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31" name="Group 109">
            <a:extLst>
              <a:ext uri="{FF2B5EF4-FFF2-40B4-BE49-F238E27FC236}">
                <a16:creationId xmlns:a16="http://schemas.microsoft.com/office/drawing/2014/main" id="{C7274A85-D66E-0BAC-B39B-969C10481958}"/>
              </a:ext>
            </a:extLst>
          </p:cNvPr>
          <p:cNvGrpSpPr>
            <a:grpSpLocks/>
          </p:cNvGrpSpPr>
          <p:nvPr/>
        </p:nvGrpSpPr>
        <p:grpSpPr bwMode="auto">
          <a:xfrm>
            <a:off x="2311400" y="6007100"/>
            <a:ext cx="952500" cy="495300"/>
            <a:chOff x="1456" y="3784"/>
            <a:chExt cx="600" cy="312"/>
          </a:xfrm>
        </p:grpSpPr>
        <p:cxnSp>
          <p:nvCxnSpPr>
            <p:cNvPr id="132" name="AutoShape 110">
              <a:extLst>
                <a:ext uri="{FF2B5EF4-FFF2-40B4-BE49-F238E27FC236}">
                  <a16:creationId xmlns:a16="http://schemas.microsoft.com/office/drawing/2014/main" id="{26017014-BEF6-EBEF-8537-3081A75BF7E6}"/>
                </a:ext>
              </a:extLst>
            </p:cNvPr>
            <p:cNvCxnSpPr>
              <a:cxnSpLocks noChangeShapeType="1"/>
              <a:stCxn id="70" idx="4"/>
              <a:endCxn id="130" idx="2"/>
            </p:cNvCxnSpPr>
            <p:nvPr/>
          </p:nvCxnSpPr>
          <p:spPr bwMode="auto">
            <a:xfrm rot="16200000" flipH="1">
              <a:off x="1696" y="3544"/>
              <a:ext cx="120" cy="600"/>
            </a:xfrm>
            <a:prstGeom prst="curvedConnector2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3" name="Rectangle 111">
              <a:extLst>
                <a:ext uri="{FF2B5EF4-FFF2-40B4-BE49-F238E27FC236}">
                  <a16:creationId xmlns:a16="http://schemas.microsoft.com/office/drawing/2014/main" id="{F7C9AC20-D743-DBDD-2594-DF42F7FD96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5" y="3808"/>
              <a:ext cx="15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solidFill>
                    <a:srgbClr val="0000FF"/>
                  </a:solidFill>
                </a:rPr>
                <a:t>i</a:t>
              </a:r>
            </a:p>
          </p:txBody>
        </p:sp>
      </p:grpSp>
      <p:sp>
        <p:nvSpPr>
          <p:cNvPr id="134" name="Text Box 91">
            <a:extLst>
              <a:ext uri="{FF2B5EF4-FFF2-40B4-BE49-F238E27FC236}">
                <a16:creationId xmlns:a16="http://schemas.microsoft.com/office/drawing/2014/main" id="{A6BB8A0C-66C1-0153-5FAC-9D066B711F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6913" y="4488934"/>
            <a:ext cx="112550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b="1" dirty="0" err="1"/>
              <a:t>Dstates</a:t>
            </a:r>
            <a:r>
              <a:rPr lang="zh-CN" altLang="en-US" b="1" dirty="0"/>
              <a:t>：</a:t>
            </a:r>
            <a:endParaRPr lang="en-US" altLang="en-US" b="1" dirty="0"/>
          </a:p>
        </p:txBody>
      </p:sp>
      <p:sp>
        <p:nvSpPr>
          <p:cNvPr id="16" name="Text Box 5">
            <a:extLst>
              <a:ext uri="{FF2B5EF4-FFF2-40B4-BE49-F238E27FC236}">
                <a16:creationId xmlns:a16="http://schemas.microsoft.com/office/drawing/2014/main" id="{437C9EB4-37CE-383C-9743-230F3B5736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7239" y="5103977"/>
            <a:ext cx="7377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 dirty="0"/>
              <a:t>{5,15}</a:t>
            </a:r>
          </a:p>
        </p:txBody>
      </p:sp>
      <p:sp>
        <p:nvSpPr>
          <p:cNvPr id="27" name="Text Box 6">
            <a:extLst>
              <a:ext uri="{FF2B5EF4-FFF2-40B4-BE49-F238E27FC236}">
                <a16:creationId xmlns:a16="http://schemas.microsoft.com/office/drawing/2014/main" id="{809B6A1C-DF62-145E-7A09-E7D03DF9B8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6925" y="5467774"/>
            <a:ext cx="210538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 sz="2000" dirty="0">
                <a:latin typeface="Tahoma" panose="020B0604030504040204" pitchFamily="34" charset="0"/>
                <a:sym typeface="Symbol" panose="05050102010706020507" pitchFamily="18" charset="2"/>
              </a:rPr>
              <a:t>-closure</a:t>
            </a:r>
            <a:r>
              <a:rPr lang="en-US" altLang="en-US" dirty="0"/>
              <a:t>({5,15}) = </a:t>
            </a:r>
          </a:p>
        </p:txBody>
      </p:sp>
      <p:sp>
        <p:nvSpPr>
          <p:cNvPr id="97" name="Text Box 6">
            <a:extLst>
              <a:ext uri="{FF2B5EF4-FFF2-40B4-BE49-F238E27FC236}">
                <a16:creationId xmlns:a16="http://schemas.microsoft.com/office/drawing/2014/main" id="{2A2C32D0-3E76-54C7-EE09-44BD6D786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3697" y="5494049"/>
            <a:ext cx="108715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 dirty="0"/>
              <a:t>{5,6,8,15}</a:t>
            </a:r>
          </a:p>
        </p:txBody>
      </p:sp>
      <p:sp>
        <p:nvSpPr>
          <p:cNvPr id="98" name="Rectangle 112">
            <a:extLst>
              <a:ext uri="{FF2B5EF4-FFF2-40B4-BE49-F238E27FC236}">
                <a16:creationId xmlns:a16="http://schemas.microsoft.com/office/drawing/2014/main" id="{8CF837C3-A452-0C7C-7AB6-5C4D46302C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8588" y="5219700"/>
            <a:ext cx="506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dirty="0">
                <a:solidFill>
                  <a:srgbClr val="0000FF"/>
                </a:solidFill>
              </a:rPr>
              <a:t>j-z</a:t>
            </a:r>
          </a:p>
        </p:txBody>
      </p:sp>
    </p:spTree>
    <p:extLst>
      <p:ext uri="{BB962C8B-B14F-4D97-AF65-F5344CB8AC3E}">
        <p14:creationId xmlns:p14="http://schemas.microsoft.com/office/powerpoint/2010/main" val="424135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7" grpId="0"/>
      <p:bldP spid="97" grpId="0"/>
      <p:bldP spid="9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1.697"/>
  <p:tag name="ORIGINALWIDTH" val="3972.554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\setCJKmainfont{SimSun}[BoldFont=Microsoft YaHei]&#10;%\setCJKmainfont{Microsoft YaHei}&#10;&#10;\usepackage{shadowtext}&#10;&#10;\usepackage{algorithm}&#10;\usepackage{algorithmic}&#10;&#10;\begin{document}&#10;\noindent&#10;\renewcommand{\arraystretch}{1.5}&#10;\begin{tabular}{c|c}&#10;\hline \hline {\textbf{运算}} &amp; {\textbf{定义和表示}} \\&#10;\hline$L$ 和 $M$ 的\textcolor[rgb]{0.75,0.00,0.00}{并} &amp; $L \cup M=\{s \mid s$ 属于 $L$ 或者 $s$ 属于 $M\}$ \\&#10;\hline$L$ 和 $M$ 的\textcolor[rgb]{0.75,0.00,0.00}{连接} &amp; $L M=\{s t \mid s$ 属于 $L$ 且 $t$ 属于 $M\}$ \\&#10;\hline$L$ 的 \textcolor[rgb]{0.750,0.00,0.00}{Kleene 闭包} &amp; $L^{*}=\cup_{i=0}^{\infty} L^{i}$ \\&#10;\hline$L$ 的\textcolor[rgb]{0.750,0.00,0.00}{正闭包} &amp; $L^{+}=\cup_{i=1}^{\infty} L^{i}$ \\&#10;\hline&#10;\end{tabular}&#10;&#10;\end{document} "/>
  <p:tag name="IGUANATEXSIZE" val="20"/>
  <p:tag name="IGUANATEXCURSOR" val="469"/>
  <p:tag name="TRANSPARENCY" val="True"/>
  <p:tag name="LATEXENGINEID" val="2"/>
  <p:tag name="TEMPFOLDER" val="E:\TDownloads\"/>
  <p:tag name="LATEXFORMHEIGHT" val="324.5"/>
  <p:tag name="LATEXFORMWIDTH" val="698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1.697"/>
  <p:tag name="ORIGINALWIDTH" val="3972.554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\setCJKmainfont{SimSun}[BoldFont=Microsoft YaHei]&#10;%\setCJKmainfont{Microsoft YaHei}&#10;&#10;\usepackage{shadowtext}&#10;&#10;\usepackage{algorithm}&#10;\usepackage{algorithmic}&#10;&#10;\begin{document}&#10;\noindent&#10;\renewcommand{\arraystretch}{1.5}&#10;\begin{tabular}{c|c}&#10;\hline \hline {\textbf{运算}} &amp; {\textbf{定义和表示}} \\&#10;\hline$L$ 和 $M$ 的并 &amp; $L \cup M=\{s \mid s$ 属于 $L$ 或者 $s$ 属于 $M\}$ \\&#10;\hline$L$ 和 $M$ 的连接 &amp; $L M=\{s t \mid s$ 属于 $L$ 且 $t$ 属于 $M\}$ \\&#10;\hline$L$ 的 Kleene 闭包 &amp; $L^{*}=\cup_{i=0}^{\infty} L^{i}$ \\&#10;\hline$L$ 的正闭包 &amp; $L^{+}=\cup_{i=1}^{\infty} L^{i}$ \\&#10;\hline&#10;\end{tabular}&#10;&#10;\end{document} "/>
  <p:tag name="IGUANATEXSIZE" val="20"/>
  <p:tag name="IGUANATEXCURSOR" val="469"/>
  <p:tag name="TRANSPARENCY" val="True"/>
  <p:tag name="LATEXENGINEID" val="2"/>
  <p:tag name="TEMPFOLDER" val="E:\TDownloads\"/>
  <p:tag name="LATEXFORMHEIGHT" val="324.5"/>
  <p:tag name="LATEXFORMWIDTH" val="698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1.5212"/>
  <p:tag name="ORIGINALWIDTH" val="663.8427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%\item[\textcolor{blue}{\LARGE\textbullet}]&#10;&#10;\begin{document}&#10;&#10;\color{blue} $L(\epsilon)=\{\epsilon\}$&#10;&#10;\end{document}"/>
  <p:tag name="IGUANATEXSIZE" val="20"/>
  <p:tag name="IGUANATEXCURSOR" val="351"/>
  <p:tag name="TRANSPARENCY" val="True"/>
  <p:tag name="LATEXENGINEID" val="2"/>
  <p:tag name="TEMPFOLDER" val="E:\TDownloads\"/>
  <p:tag name="LATEXFORMHEIGHT" val="445"/>
  <p:tag name="LATEXFORMWIDTH" val="804.1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1.5212"/>
  <p:tag name="ORIGINALWIDTH" val="699.0975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%\item[\textcolor{blue}{\LARGE\textbullet}]&#10;&#10;\begin{document}&#10;&#10;\color{blue} $L(a)=\{a\}$&#10;&#10;\end{document}"/>
  <p:tag name="IGUANATEXSIZE" val="20"/>
  <p:tag name="IGUANATEXCURSOR" val="337"/>
  <p:tag name="TRANSPARENCY" val="True"/>
  <p:tag name="LATEXENGINEID" val="2"/>
  <p:tag name="TEMPFOLDER" val="E:\TDownloads\"/>
  <p:tag name="LATEXFORMHEIGHT" val="445"/>
  <p:tag name="LATEXFORMWIDTH" val="804.1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1.5212"/>
  <p:tag name="ORIGINALWIDTH" val="1304.432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%\item[\textcolor{blue}{\LARGE\textbullet}]&#10;&#10;\begin{document}&#10;&#10;\color{blue} $L(r|s)=L(r)\cup L(s)$&#10;&#10;\end{document}"/>
  <p:tag name="IGUANATEXSIZE" val="20"/>
  <p:tag name="IGUANATEXCURSOR" val="347"/>
  <p:tag name="TRANSPARENCY" val="True"/>
  <p:tag name="LATEXENGINEID" val="2"/>
  <p:tag name="TEMPFOLDER" val="E:\TDownloads\"/>
  <p:tag name="LATEXFORMHEIGHT" val="445"/>
  <p:tag name="LATEXFORMWIDTH" val="804.1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1.5212"/>
  <p:tag name="ORIGINALWIDTH" val="1096.653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%\item[\textcolor{blue}{\LARGE\textbullet}]&#10;&#10;\begin{document}&#10;&#10;\color{blue} $L(rs)=L(r)L(s)$&#10;&#10;\end{document}"/>
  <p:tag name="IGUANATEXSIZE" val="20"/>
  <p:tag name="IGUANATEXCURSOR" val="338"/>
  <p:tag name="TRANSPARENCY" val="True"/>
  <p:tag name="LATEXENGINEID" val="2"/>
  <p:tag name="TEMPFOLDER" val="E:\TDownloads\"/>
  <p:tag name="LATEXFORMHEIGHT" val="445"/>
  <p:tag name="LATEXFORMWIDTH" val="804.1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1.5212"/>
  <p:tag name="ORIGINALWIDTH" val="978.8866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%\item[\textcolor{blue}{\LARGE\textbullet}]&#10;&#10;\begin{document}&#10;&#10;\color{blue} $L(r^\ast)=(L(r))^\ast$&#10;&#10;\end{document}"/>
  <p:tag name="IGUANATEXSIZE" val="20"/>
  <p:tag name="IGUANATEXCURSOR" val="349"/>
  <p:tag name="TRANSPARENCY" val="True"/>
  <p:tag name="LATEXENGINEID" val="2"/>
  <p:tag name="TEMPFOLDER" val="E:\TDownloads\"/>
  <p:tag name="LATEXFORMHEIGHT" val="445"/>
  <p:tag name="LATEXFORMWIDTH" val="804.1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1.5212"/>
  <p:tag name="ORIGINALWIDTH" val="859.62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%\item[\textcolor{blue}{\LARGE\textbullet}]&#10;&#10;\begin{document}&#10;&#10;\color{blue} $L({\color{black}(r)})=L(r)$&#10;&#10;\end{document}"/>
  <p:tag name="IGUANATEXSIZE" val="20"/>
  <p:tag name="IGUANATEXCURSOR" val="348"/>
  <p:tag name="TRANSPARENCY" val="True"/>
  <p:tag name="LATEXENGINEID" val="2"/>
  <p:tag name="TEMPFOLDER" val="E:\TDownloads\"/>
  <p:tag name="LATEXFORMHEIGHT" val="445"/>
  <p:tag name="LATEXFORMWIDTH" val="804.1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95.042"/>
  <p:tag name="ORIGINALWIDTH" val="3752.024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5}&#10;&#10;\usepackage{xeCJK}&#10;\setCJKmainfont{SimSun}[BoldFont=Microsoft YaHei]&#10;%\setCJKmainfont{Microsoft YaHei}&#10;&#10;\usepackage{shadowtext}&#10;&#10;\usepackage{algorithm}&#10;\usepackage{algorithmic}&#10;&#10;\begin{document}&#10;\noindent&#10;\renewcommand{\arraystretch}{1.4}&#10;$$&#10;\begin{array}{c|c}&#10;\hline\hline \text { \textbf{定律} } &amp; \text { \textbf{描述} } \\&#10;\hline r|s=s| r &amp; \mid \text { 是可以交换的 } \\&#10;\hline r|(s \mid t)=(r \mid s)| t &amp; \mid \text { 是可结合的 } \\&#10;\hline r(s t)=(r s) t &amp; \text { 连接是可结合的 } \\&#10;\hline r(s \mid t)=r s \mid r t ;\,(s \mid t) r=s r \mid t r &amp; \text { 连接对 | 是可分配的 } \\&#10;\hline\varepsilon r=r \varepsilon=r &amp;  \varepsilon \text { 是连接的单位元 } \\&#10;\hline r^*=(r \mid \varepsilon)^* &amp;  \text { 闭包中一定包含 } \varepsilon\\&#10;\hline r^{* *}=r^* &amp; { }^* \text { 具有幂等性 }\\&#10;\hline&#10;\end{array}&#10;$$&#10;&#10;&#10;\end{document} "/>
  <p:tag name="IGUANATEXSIZE" val="20"/>
  <p:tag name="IGUANATEXCURSOR" val="424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1.5212"/>
  <p:tag name="ORIGINALWIDTH" val="4022.811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8}&#10;&#10;\usepackage{xeCJK}&#10;%\setCJKmainfont{SimSun}&#10;\setCJKmainfont{Microsoft YaHei}&#10;&#10;\usepackage{shadowtext}&#10;&#10;\usepackage{algorithm}&#10;\usepackage{algorithmic}&#10;&#10;\begin{document}&#10;\noindent&#10;$\textcolor[rgb]{0.50,0.00,0.00}{(\mathrm{A}|\mathrm{B}| \cdots|\mathrm{Z}| \mathrm{a}|\mathrm{b}| \cdots|\mathrm{z}|{ }_{-})}(\textcolor[rgb]{0.00,0.59,0.00}{(\mathrm{A}|\mathrm{B}| \cdots|\mathrm{Z}| \mathrm{a}|\mathrm{b}| \cdots|\mathrm{z}|{ }_{-})} \mid\textcolor[rgb]{0.50,0.50,0.00}{(0|1| \cdots \mid 9)})^{*}&#10;$&#10;&#10;\end{document} "/>
  <p:tag name="IGUANATEXSIZE" val="20"/>
  <p:tag name="IGUANATEXCURSOR" val="481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8.50819"/>
  <p:tag name="ORIGINALWIDTH" val="60.00835"/>
  <p:tag name="LATEXADDIN" val="\documentclass[a4paper, 12pt]{extarticle}&#10;\usepackage{amsmath}&#10;\pagestyle{empty}&#10;\usepackage{enumitem}&#10;\usepackage[dvipsnames]{xcolor}&#10;\usepackage{geometry}&#10;\geometry{a4paper,scale=0.65}&#10;&#10;\usepackage[no-math]{fontspec}&#10;\setmainfont{Linux Libertine G}&#10;&#10;\begin{document}&#10;&#10;&#10;&#10;\begin{itemize}&#10; \item[\textcolor{blue}{\LARGE\textbullet}]&#10;&#10;\end{itemize}&#10;&#10;\end{document} "/>
  <p:tag name="IGUANATEXSIZE" val="20"/>
  <p:tag name="IGUANATEXCURSOR" val="332"/>
  <p:tag name="TRANSPARENCY" val="True"/>
  <p:tag name="FILENAME" val=""/>
  <p:tag name="LATEXENGINEID" val="2"/>
  <p:tag name="TEMPFOLDER" val="E:\TDownloads\"/>
  <p:tag name="LATEXFORMHEIGHT" val="424.5"/>
  <p:tag name="LATEXFORMWIDTH" val="97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1.5212"/>
  <p:tag name="ORIGINALWIDTH" val="2191.056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$\mathrm{L}=\{\mathrm{A}, \mathrm{B}, \ldots \ldots, \mathrm{Z}, \mathrm{a}, \mathrm{b}, \ldots \ldots, \mathrm{z}\}$&#10;&#10;\end{document} "/>
  <p:tag name="IGUANATEXSIZE" val="20"/>
  <p:tag name="IGUANATEXCURSOR" val="483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8.50819"/>
  <p:tag name="ORIGINALWIDTH" val="60.00835"/>
  <p:tag name="LATEXADDIN" val="\documentclass[a4paper, 12pt]{extarticle}&#10;\usepackage{amsmath}&#10;\pagestyle{empty}&#10;\usepackage{enumitem}&#10;\usepackage[dvipsnames]{xcolor}&#10;\usepackage{geometry}&#10;\geometry{a4paper,scale=0.65}&#10;&#10;\usepackage[no-math]{fontspec}&#10;\setmainfont{Linux Libertine G}&#10;&#10;\begin{document}&#10;&#10;&#10;&#10;\begin{itemize}&#10; \item[\textcolor{blue}{\LARGE\textbullet}]&#10;&#10;\end{itemize}&#10;&#10;\end{document} "/>
  <p:tag name="IGUANATEXSIZE" val="20"/>
  <p:tag name="IGUANATEXCURSOR" val="332"/>
  <p:tag name="TRANSPARENCY" val="True"/>
  <p:tag name="FILENAME" val=""/>
  <p:tag name="LATEXENGINEID" val="2"/>
  <p:tag name="TEMPFOLDER" val="E:\TDownloads\"/>
  <p:tag name="LATEXFORMHEIGHT" val="424.5"/>
  <p:tag name="LATEXFORMWIDTH" val="975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8.50819"/>
  <p:tag name="ORIGINALWIDTH" val="60.00835"/>
  <p:tag name="LATEXADDIN" val="\documentclass[a4paper, 12pt]{extarticle}&#10;\usepackage{amsmath}&#10;\pagestyle{empty}&#10;\usepackage{enumitem}&#10;\usepackage[dvipsnames]{xcolor}&#10;\usepackage{geometry}&#10;\geometry{a4paper,scale=0.65}&#10;&#10;\usepackage[no-math]{fontspec}&#10;\setmainfont{Linux Libertine G}&#10;&#10;\begin{document}&#10;&#10;&#10;&#10;\begin{itemize}&#10; \item[\textcolor{blue}{\LARGE\textbullet}]&#10;&#10;\end{itemize}&#10;&#10;\end{document} "/>
  <p:tag name="IGUANATEXSIZE" val="20"/>
  <p:tag name="IGUANATEXCURSOR" val="332"/>
  <p:tag name="TRANSPARENCY" val="True"/>
  <p:tag name="FILENAME" val=""/>
  <p:tag name="LATEXENGINEID" val="2"/>
  <p:tag name="TEMPFOLDER" val="E:\TDownloads\"/>
  <p:tag name="LATEXFORMHEIGHT" val="424.5"/>
  <p:tag name="LATEXFORMWIDTH" val="975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8.50819"/>
  <p:tag name="ORIGINALWIDTH" val="60.00835"/>
  <p:tag name="LATEXADDIN" val="\documentclass[a4paper, 12pt]{extarticle}&#10;\usepackage{amsmath}&#10;\pagestyle{empty}&#10;\usepackage{enumitem}&#10;\usepackage[dvipsnames]{xcolor}&#10;\usepackage{geometry}&#10;\geometry{a4paper,scale=0.65}&#10;&#10;\usepackage[no-math]{fontspec}&#10;\setmainfont{Linux Libertine G}&#10;&#10;\begin{document}&#10;&#10;&#10;&#10;\begin{itemize}&#10; \item[\textcolor{blue}{\LARGE\textbullet}]&#10;&#10;\end{itemize}&#10;&#10;\end{document} "/>
  <p:tag name="IGUANATEXSIZE" val="20"/>
  <p:tag name="IGUANATEXCURSOR" val="332"/>
  <p:tag name="TRANSPARENCY" val="True"/>
  <p:tag name="FILENAME" val=""/>
  <p:tag name="LATEXENGINEID" val="2"/>
  <p:tag name="TEMPFOLDER" val="E:\TDownloads\"/>
  <p:tag name="LATEXFORMHEIGHT" val="424.5"/>
  <p:tag name="LATEXFORMWIDTH" val="975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8.50819"/>
  <p:tag name="ORIGINALWIDTH" val="60.00835"/>
  <p:tag name="LATEXADDIN" val="\documentclass[a4paper, 12pt]{extarticle}&#10;\usepackage{amsmath}&#10;\pagestyle{empty}&#10;\usepackage{enumitem}&#10;\usepackage[dvipsnames]{xcolor}&#10;\usepackage{geometry}&#10;\geometry{a4paper,scale=0.65}&#10;&#10;\usepackage[no-math]{fontspec}&#10;\setmainfont{Linux Libertine G}&#10;&#10;\begin{document}&#10;&#10;&#10;&#10;\begin{itemize}&#10; \item[\textcolor{blue}{\LARGE\textbullet}]&#10;&#10;\end{itemize}&#10;&#10;\end{document} "/>
  <p:tag name="IGUANATEXSIZE" val="20"/>
  <p:tag name="IGUANATEXCURSOR" val="332"/>
  <p:tag name="TRANSPARENCY" val="True"/>
  <p:tag name="FILENAME" val=""/>
  <p:tag name="LATEXENGINEID" val="2"/>
  <p:tag name="TEMPFOLDER" val="E:\TDownloads\"/>
  <p:tag name="LATEXFORMHEIGHT" val="424.5"/>
  <p:tag name="LATEXFORMWIDTH" val="975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8.50819"/>
  <p:tag name="ORIGINALWIDTH" val="60.00835"/>
  <p:tag name="LATEXADDIN" val="\documentclass[a4paper, 12pt]{extarticle}&#10;\usepackage{amsmath}&#10;\pagestyle{empty}&#10;\usepackage{enumitem}&#10;\usepackage[dvipsnames]{xcolor}&#10;\usepackage{geometry}&#10;\geometry{a4paper,scale=0.65}&#10;&#10;\usepackage[no-math]{fontspec}&#10;\setmainfont{Linux Libertine G}&#10;&#10;\begin{document}&#10;&#10;&#10;&#10;\begin{itemize}&#10; \item[\textcolor{blue}{\LARGE\textbullet}]&#10;&#10;\end{itemize}&#10;&#10;\end{document} "/>
  <p:tag name="IGUANATEXSIZE" val="20"/>
  <p:tag name="IGUANATEXCURSOR" val="332"/>
  <p:tag name="TRANSPARENCY" val="True"/>
  <p:tag name="FILENAME" val=""/>
  <p:tag name="LATEXENGINEID" val="2"/>
  <p:tag name="TEMPFOLDER" val="E:\TDownloads\"/>
  <p:tag name="LATEXFORMHEIGHT" val="424.5"/>
  <p:tag name="LATEXFORMWIDTH" val="975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8.50819"/>
  <p:tag name="ORIGINALWIDTH" val="60.00835"/>
  <p:tag name="LATEXADDIN" val="\documentclass[a4paper, 12pt]{extarticle}&#10;\usepackage{amsmath}&#10;\pagestyle{empty}&#10;\usepackage{enumitem}&#10;\usepackage[dvipsnames]{xcolor}&#10;\usepackage{geometry}&#10;\geometry{a4paper,scale=0.65}&#10;&#10;\usepackage[no-math]{fontspec}&#10;\setmainfont{Linux Libertine G}&#10;&#10;\begin{document}&#10;&#10;&#10;&#10;\begin{itemize}&#10; \item[\textcolor{blue}{\LARGE\textbullet}]&#10;&#10;\end{itemize}&#10;&#10;\end{document} "/>
  <p:tag name="IGUANATEXSIZE" val="20"/>
  <p:tag name="IGUANATEXCURSOR" val="332"/>
  <p:tag name="TRANSPARENCY" val="True"/>
  <p:tag name="FILENAME" val=""/>
  <p:tag name="LATEXENGINEID" val="2"/>
  <p:tag name="TEMPFOLDER" val="E:\TDownloads\"/>
  <p:tag name="LATEXFORMHEIGHT" val="424.5"/>
  <p:tag name="LATEXFORMWIDTH" val="975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8.50819"/>
  <p:tag name="ORIGINALWIDTH" val="60.00835"/>
  <p:tag name="LATEXADDIN" val="\documentclass[a4paper, 12pt]{extarticle}&#10;\usepackage{amsmath}&#10;\pagestyle{empty}&#10;\usepackage{enumitem}&#10;\usepackage[dvipsnames]{xcolor}&#10;\usepackage{geometry}&#10;\geometry{a4paper,scale=0.65}&#10;&#10;\usepackage[no-math]{fontspec}&#10;\setmainfont{Linux Libertine G}&#10;&#10;\begin{document}&#10;&#10;&#10;&#10;\begin{itemize}&#10; \item[\textcolor{blue}{\LARGE\textbullet}]&#10;&#10;\end{itemize}&#10;&#10;\end{document} "/>
  <p:tag name="IGUANATEXSIZE" val="20"/>
  <p:tag name="IGUANATEXCURSOR" val="332"/>
  <p:tag name="TRANSPARENCY" val="True"/>
  <p:tag name="FILENAME" val=""/>
  <p:tag name="LATEXENGINEID" val="2"/>
  <p:tag name="TEMPFOLDER" val="E:\TDownloads\"/>
  <p:tag name="LATEXFORMHEIGHT" val="424.5"/>
  <p:tag name="LATEXFORMWIDTH" val="975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8.50819"/>
  <p:tag name="ORIGINALWIDTH" val="60.00835"/>
  <p:tag name="LATEXADDIN" val="\documentclass[a4paper, 12pt]{extarticle}&#10;\usepackage{amsmath}&#10;\pagestyle{empty}&#10;\usepackage{enumitem}&#10;\usepackage[dvipsnames]{xcolor}&#10;\usepackage{geometry}&#10;\geometry{a4paper,scale=0.65}&#10;&#10;\usepackage[no-math]{fontspec}&#10;\setmainfont{Linux Libertine G}&#10;&#10;\begin{document}&#10;&#10;&#10;&#10;\begin{itemize}&#10; \item[\textcolor{blue}{\LARGE\textbullet}]&#10;&#10;\end{itemize}&#10;&#10;\end{document} "/>
  <p:tag name="IGUANATEXSIZE" val="20"/>
  <p:tag name="IGUANATEXCURSOR" val="332"/>
  <p:tag name="TRANSPARENCY" val="True"/>
  <p:tag name="FILENAME" val=""/>
  <p:tag name="LATEXENGINEID" val="2"/>
  <p:tag name="TEMPFOLDER" val="E:\TDownloads\"/>
  <p:tag name="LATEXFORMHEIGHT" val="424.5"/>
  <p:tag name="LATEXFORMWIDTH" val="975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8.50819"/>
  <p:tag name="ORIGINALWIDTH" val="60.00835"/>
  <p:tag name="LATEXADDIN" val="\documentclass[a4paper, 12pt]{extarticle}&#10;\usepackage{amsmath}&#10;\pagestyle{empty}&#10;\usepackage{enumitem}&#10;\usepackage[dvipsnames]{xcolor}&#10;\usepackage{geometry}&#10;\geometry{a4paper,scale=0.65}&#10;&#10;\usepackage[no-math]{fontspec}&#10;\setmainfont{Linux Libertine G}&#10;&#10;\begin{document}&#10;&#10;&#10;&#10;\begin{itemize}&#10; \item[\textcolor{blue}{\LARGE\textbullet}]&#10;&#10;\end{itemize}&#10;&#10;\end{document} "/>
  <p:tag name="IGUANATEXSIZE" val="20"/>
  <p:tag name="IGUANATEXCURSOR" val="332"/>
  <p:tag name="TRANSPARENCY" val="True"/>
  <p:tag name="FILENAME" val=""/>
  <p:tag name="LATEXENGINEID" val="2"/>
  <p:tag name="TEMPFOLDER" val="E:\TDownloads\"/>
  <p:tag name="LATEXFORMHEIGHT" val="424.5"/>
  <p:tag name="LATEXFORMWIDTH" val="975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8.50819"/>
  <p:tag name="ORIGINALWIDTH" val="60.00835"/>
  <p:tag name="LATEXADDIN" val="\documentclass[a4paper, 12pt]{extarticle}&#10;\usepackage{amsmath}&#10;\pagestyle{empty}&#10;\usepackage{enumitem}&#10;\usepackage[dvipsnames]{xcolor}&#10;\usepackage{geometry}&#10;\geometry{a4paper,scale=0.65}&#10;&#10;\usepackage[no-math]{fontspec}&#10;\setmainfont{Linux Libertine G}&#10;&#10;\begin{document}&#10;&#10;&#10;&#10;\begin{itemize}&#10; \item[\textcolor{blue}{\LARGE\textbullet}]&#10;&#10;\end{itemize}&#10;&#10;\end{document} "/>
  <p:tag name="IGUANATEXSIZE" val="20"/>
  <p:tag name="IGUANATEXCURSOR" val="332"/>
  <p:tag name="TRANSPARENCY" val="True"/>
  <p:tag name="FILENAME" val=""/>
  <p:tag name="LATEXENGINEID" val="2"/>
  <p:tag name="TEMPFOLDER" val="E:\TDownloads\"/>
  <p:tag name="LATEXFORMHEIGHT" val="424.5"/>
  <p:tag name="LATEXFORMWIDTH" val="97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1.5212"/>
  <p:tag name="ORIGINALWIDTH" val="1253.425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$\mathrm{D}=\{0,1, \ldots \ldots, 9\}$&#10;&#10;\end{document} "/>
  <p:tag name="IGUANATEXSIZE" val="20"/>
  <p:tag name="IGUANATEXCURSOR" val="404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8.50819"/>
  <p:tag name="ORIGINALWIDTH" val="60.00835"/>
  <p:tag name="LATEXADDIN" val="\documentclass[a4paper, 12pt]{extarticle}&#10;\usepackage{amsmath}&#10;\pagestyle{empty}&#10;\usepackage{enumitem}&#10;\usepackage[dvipsnames]{xcolor}&#10;\usepackage{geometry}&#10;\geometry{a4paper,scale=0.65}&#10;&#10;\usepackage[no-math]{fontspec}&#10;\setmainfont{Linux Libertine G}&#10;&#10;\begin{document}&#10;&#10;&#10;&#10;\begin{itemize}&#10; \item[\textcolor{blue}{\LARGE\textbullet}]&#10;&#10;\end{itemize}&#10;&#10;\end{document} "/>
  <p:tag name="IGUANATEXSIZE" val="20"/>
  <p:tag name="IGUANATEXCURSOR" val="332"/>
  <p:tag name="TRANSPARENCY" val="True"/>
  <p:tag name="FILENAME" val=""/>
  <p:tag name="LATEXENGINEID" val="2"/>
  <p:tag name="TEMPFOLDER" val="E:\TDownloads\"/>
  <p:tag name="LATEXFORMHEIGHT" val="424.5"/>
  <p:tag name="LATEXFORMWIDTH" val="975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1.684"/>
  <p:tag name="ORIGINALWIDTH" val="2170.803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usepackage{diagbox}&#10;\geometry{a4paper,scale=0.5}&#10;&#10;\usepackage{xeCJK}&#10;\setCJKmainfont{SimSun}[BoldFont=Microsoft YaHei]&#10;%\setCJKmainfont{Microsoft YaHei}&#10;&#10;\usepackage{shadowtext}&#10;&#10;\usepackage{algorithm}&#10;\usepackage{algorithmic}&#10;&#10;\begin{document}&#10;\noindent&#10;\renewcommand{\arraystretch}{1.4}&#10;&#10;$$&#10;\begin{tabular}{c|c|c|c}&#10;\hline\hline \diagbox{\textbf{状态}}{\textbf{标号}}  &amp;  $a$ &amp; $b$ &amp; $\epsilon$ \\&#10;\hline 1 &amp; $\emptyset$ &amp; $\{3\}$ &amp; $\{2\}$ \\&#10;\hline 2 &amp; $\{1,3\}$ &amp; $\emptyset$ &amp; $\emptyset$ \\&#10;\hline 3 &amp; $\emptyset$ &amp; $\emptyset$ &amp; $\emptyset$ \\&#10;\hline&#10;\end{tabular}&#10;$$&#10;&#10;&#10;\end{document} "/>
  <p:tag name="IGUANATEXSIZE" val="20"/>
  <p:tag name="IGUANATEXCURSOR" val="468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1.5212"/>
  <p:tag name="ORIGINALWIDTH" val="411.8075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7}&#10;&#10;\usepackage[no-math]{fontspec}&#10;%\setmainfont{Linux Libertine G}&#10;&#10;\usepackage{shadowtext}&#10;&#10;\begin{document}&#10;&#10;\noindent$ a^{\ast}(a|b)$&#10;\end{document} "/>
  <p:tag name="IGUANATEXSIZE" val="20"/>
  <p:tag name="IGUANATEXCURSOR" val="318"/>
  <p:tag name="TRANSPARENCY" val="True"/>
  <p:tag name="LATEXENGINEID" val="2"/>
  <p:tag name="TEMPFOLDER" val="E:\TDownloads\"/>
  <p:tag name="LATEXFORMHEIGHT" val="366"/>
  <p:tag name="LATEXFORMWIDTH" val="698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78.97"/>
  <p:tag name="ORIGINALWIDTH" val="2022.282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usepackage{diagbox}&#10;\geometry{a4paper,scale=0.5}&#10;&#10;\usepackage{xeCJK}&#10;\setCJKmainfont{SimSun}[BoldFont=Microsoft YaHei]&#10;%\setCJKmainfont{Microsoft YaHei}&#10;&#10;\usepackage{shadowtext}&#10;&#10;\usepackage{algorithm}&#10;\usepackage{algorithmic}&#10;&#10;\begin{document}&#10;\noindent&#10;\renewcommand{\arraystretch}{1.4}&#10;&#10;$$&#10;\begin{tabular}{c|c|c|c}&#10;\hline\hline \diagbox{\textbf{状态}}{\textbf{标号}}  &amp;  $a$ &amp; $b$ &amp; $\epsilon$ \\&#10;\hline 0 &amp; $\{0,1\}$ &amp; $\{0\}$ &amp; $\emptyset$ \\&#10;\hline 1 &amp; $\emptyset$ &amp; $\{2\}$ &amp; $\emptyset$ \\&#10;\hline 2 &amp; $\emptyset$ &amp; $\{3\}$ &amp; $\emptyset$ \\&#10;\hline 3 &amp; $\emptyset$ &amp; $\emptyset$ &amp; $\emptyset$ \\&#10;\hline&#10;\end{tabular}&#10;$$&#10;&#10;&#10;\end{document} "/>
  <p:tag name="IGUANATEXSIZE" val="20"/>
  <p:tag name="IGUANATEXCURSOR" val="468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1.5212"/>
  <p:tag name="ORIGINALWIDTH" val="540.8255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7}&#10;&#10;\usepackage[no-math]{fontspec}&#10;%\setmainfont{Linux Libertine G}&#10;&#10;\usepackage{shadowtext}&#10;&#10;\begin{document}&#10;&#10;\noindent$ (a|b)^{\ast}abb$&#10;\end{document} "/>
  <p:tag name="IGUANATEXSIZE" val="20"/>
  <p:tag name="IGUANATEXCURSOR" val="322"/>
  <p:tag name="TRANSPARENCY" val="True"/>
  <p:tag name="LATEXENGINEID" val="2"/>
  <p:tag name="TEMPFOLDER" val="E:\TDownloads\"/>
  <p:tag name="LATEXFORMHEIGHT" val="366"/>
  <p:tag name="LATEXFORMWIDTH" val="698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78.97"/>
  <p:tag name="ORIGINALWIDTH" val="1521.962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usepackage{diagbox}&#10;\geometry{a4paper,scale=0.5}&#10;&#10;\usepackage{xeCJK}&#10;\setCJKmainfont{SimSun}[BoldFont=Microsoft YaHei]&#10;%\setCJKmainfont{Microsoft YaHei}&#10;&#10;\usepackage{shadowtext}&#10;&#10;\usepackage{algorithm}&#10;\usepackage{algorithmic}&#10;&#10;\begin{document}&#10;\noindent&#10;\renewcommand{\arraystretch}{1.4}&#10;&#10;$$&#10;\begin{tabular}{c|c|c}&#10;\hline\hline \diagbox{\textbf{状态}}{\textbf{标号}}  &amp;  $a$ &amp; $b$  \\&#10;\hline 0 &amp; $\;1\;$ &amp; $\;0\;$ \\&#10;\hline 1 &amp; $\;1$ &amp; $\;2$  \\&#10;\hline 2 &amp; $\;1$ &amp; $\;3$ \\&#10;\hline 3 &amp; $\;0$ &amp; $\;1$\\&#10;\hline&#10;\end{tabular}&#10;$$&#10;&#10;&#10;\end{document} "/>
  <p:tag name="IGUANATEXSIZE" val="20"/>
  <p:tag name="IGUANATEXCURSOR" val="564"/>
  <p:tag name="TRANSPARENCY" val="True"/>
  <p:tag name="LATEXENGINEID" val="2"/>
  <p:tag name="TEMPFOLDER" val="E:\TDownloads\"/>
  <p:tag name="LATEXFORMHEIGHT" val="266.2"/>
  <p:tag name="LATEXFORMWIDTH" val="698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78.97"/>
  <p:tag name="ORIGINALWIDTH" val="1654.731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usepackage{diagbox}&#10;\geometry{a4paper,scale=0.5}&#10;&#10;\usepackage{xeCJK}&#10;\setCJKmainfont{SimSun}[BoldFont=Microsoft YaHei]&#10;%\setCJKmainfont{Microsoft YaHei}&#10;&#10;\usepackage{shadowtext}&#10;&#10;\usepackage{algorithm}&#10;\usepackage{algorithmic}&#10;&#10;\begin{document}&#10;\noindent&#10;\renewcommand{\arraystretch}{1.4}&#10;&#10;$$&#10;\begin{tabular}{c|c|c}&#10;\hline\hline \diagbox{\textbf{状态}}{\textbf{标号}}  &amp;  $a$ &amp; $b$  \\&#10;\hline 0 &amp; $\{1\}$ &amp; $\{0\}$ \\&#10;\hline 1 &amp; $\{1\}$ &amp; $\{2\}$  \\&#10;\hline 2 &amp; $\{1\}$ &amp; $\{3\}$ \\&#10;\hline 3 &amp; $\{0\}$ &amp; $\{1\}$\\&#10;\hline&#10;\end{tabular}&#10;$$&#10;&#10;&#10;\end{document} "/>
  <p:tag name="IGUANATEXSIZE" val="20"/>
  <p:tag name="IGUANATEXCURSOR" val="663"/>
  <p:tag name="TRANSPARENCY" val="True"/>
  <p:tag name="LATEXENGINEID" val="2"/>
  <p:tag name="TEMPFOLDER" val="E:\TDownloads\"/>
  <p:tag name="LATEXFORMHEIGHT" val="266.2"/>
  <p:tag name="LATEXFORMWIDTH" val="698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1.5212"/>
  <p:tag name="ORIGINALWIDTH" val="540.8255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7}&#10;&#10;\usepackage[no-math]{fontspec}&#10;%\setmainfont{Linux Libertine G}&#10;&#10;\usepackage{shadowtext}&#10;&#10;\begin{document}&#10;&#10;\noindent$ (a|b)^{\ast}abb$&#10;\end{document} "/>
  <p:tag name="IGUANATEXSIZE" val="20"/>
  <p:tag name="IGUANATEXCURSOR" val="322"/>
  <p:tag name="TRANSPARENCY" val="True"/>
  <p:tag name="LATEXENGINEID" val="2"/>
  <p:tag name="TEMPFOLDER" val="E:\TDownloads\"/>
  <p:tag name="LATEXFORMHEIGHT" val="366"/>
  <p:tag name="LATEXFORMWIDTH" val="698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1.5212"/>
  <p:tag name="ORIGINALWIDTH" val="420.8087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7}&#10;&#10;\usepackage[no-math]{fontspec}&#10;%\setmainfont{Linux Libertine G}&#10;&#10;\usepackage{shadowtext}&#10;&#10;\begin{document}&#10;&#10;&#10;\noindent $aa^{\ast}|bb^{\ast}$&#10;&#10;\end{document} "/>
  <p:tag name="IGUANATEXSIZE" val="20"/>
  <p:tag name="IGUANATEXCURSOR" val="329"/>
  <p:tag name="TRANSPARENCY" val="True"/>
  <p:tag name="LATEXENGINEID" val="2"/>
  <p:tag name="TEMPFOLDER" val="E:\TDownloads\"/>
  <p:tag name="LATEXFORMHEIGHT" val="366"/>
  <p:tag name="LATEXFORMWIDTH" val="698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65"/>
  <p:tag name="ORIGINALWIDTH" val="272.288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7}&#10;&#10;\usepackage[no-math]{fontspec}&#10;%\setmainfont{Linux Libertine G}&#10;&#10;\usepackage{shadowtext}&#10;&#10;\begin{document}&#10;&#10;\noindent$aabb$&#10;\end{document} "/>
  <p:tag name="IGUANATEXSIZE" val="20"/>
  <p:tag name="IGUANATEXCURSOR" val="307"/>
  <p:tag name="TRANSPARENCY" val="True"/>
  <p:tag name="LATEXENGINEID" val="2"/>
  <p:tag name="TEMPFOLDER" val="E:\TDownloads\"/>
  <p:tag name="LATEXFORMHEIGHT" val="366"/>
  <p:tag name="LATEXFORMWIDTH" val="698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1.5212"/>
  <p:tag name="ORIGINALWIDTH" val="3343.967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$\mathrm{L} \cup \mathrm{D}=\{\mathrm{A}, \mathrm{B}, \ldots \ldots, \mathrm{Z}, \mathrm{a}, \mathrm{b}, \ldots \ldots, \mathrm{z}, 0,1, \ldots \ldots, 9\}$&#10;&#10;\end{document} "/>
  <p:tag name="IGUANATEXSIZE" val="20"/>
  <p:tag name="IGUANATEXCURSOR" val="522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.75977"/>
  <p:tag name="ORIGINALWIDTH" val="222.031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7}&#10;&#10;\usepackage[no-math]{fontspec}&#10;%\setmainfont{Linux Libertine G}&#10;&#10;\usepackage{shadowtext}&#10;&#10;\begin{document}&#10;&#10;\noindent$aaa$&#10;\end{document} "/>
  <p:tag name="IGUANATEXSIZE" val="20"/>
  <p:tag name="IGUANATEXCURSOR" val="309"/>
  <p:tag name="TRANSPARENCY" val="True"/>
  <p:tag name="LATEXENGINEID" val="2"/>
  <p:tag name="TEMPFOLDER" val="E:\TDownloads\"/>
  <p:tag name="LATEXFORMHEIGHT" val="366"/>
  <p:tag name="LATEXFORMWIDTH" val="698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54"/>
  <p:tag name="LAYER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1.3353"/>
  <p:tag name="ORIGINALWIDTH" val="406.5568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%\item[\textcolor{blue}{\LARGE\textbullet}]&#10;&#10;\begin{document}&#10;&#10;\noindent&#10;$\mathbf{aa}$\\&#10;$\mathbf{aaaaa}$\\&#10;$\mathbf{bbbb}$\\&#10;$\mathbf{\dots}$&#10;&#10;\end{document} "/>
  <p:tag name="IGUANATEXSIZE" val="20"/>
  <p:tag name="IGUANATEXCURSOR" val="335"/>
  <p:tag name="TRANSPARENCY" val="True"/>
  <p:tag name="LATEXENGINEID" val="2"/>
  <p:tag name="TEMPFOLDER" val="E:\TDownloads\"/>
  <p:tag name="LATEXFORMHEIGHT" val="445"/>
  <p:tag name="LATEXFORMWIDTH" val="804.1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1.5254"/>
  <p:tag name="ORIGINALWIDTH" val="648.0905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%\item[\textcolor{blue}{\LARGE\textbullet}]&#10;&#10;\begin{document}&#10;&#10;\color{blue} $L\big(aa^{\ast}|bb^{\ast}\big)$&#10;&#10;\end{document}"/>
  <p:tag name="IGUANATEXSIZE" val="20"/>
  <p:tag name="IGUANATEXCURSOR" val="333"/>
  <p:tag name="TRANSPARENCY" val="True"/>
  <p:tag name="LATEXENGINEID" val="2"/>
  <p:tag name="TEMPFOLDER" val="E:\TDownloads\"/>
  <p:tag name="LATEXFORMHEIGHT" val="445"/>
  <p:tag name="LATEXFORMWIDTH" val="804.1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1.5212"/>
  <p:tag name="ORIGINALWIDTH" val="420.8087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7}&#10;&#10;\usepackage[no-math]{fontspec}&#10;%\setmainfont{Linux Libertine G}&#10;&#10;\usepackage{shadowtext}&#10;&#10;\begin{document}&#10;&#10;\noindent $aa^{\ast}|bb^{\ast}$&#10;&#10;\end{document} "/>
  <p:tag name="IGUANATEXSIZE" val="20"/>
  <p:tag name="IGUANATEXCURSOR" val="329"/>
  <p:tag name="TRANSPARENCY" val="True"/>
  <p:tag name="LATEXENGINEID" val="2"/>
  <p:tag name="TEMPFOLDER" val="E:\TDownloads\"/>
  <p:tag name="LATEXFORMHEIGHT" val="366"/>
  <p:tag name="LATEXFORMWIDTH" val="698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1.5212"/>
  <p:tag name="ORIGINALWIDTH" val="367.5513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%\item[\textcolor{blue}{\LARGE\textbullet}]&#10;&#10;\begin{document}&#10;&#10;$R_1 | R_2$ &#10;&#10;\end{document}"/>
  <p:tag name="IGUANATEXSIZE" val="20"/>
  <p:tag name="IGUANATEXCURSOR" val="324"/>
  <p:tag name="TRANSPARENCY" val="True"/>
  <p:tag name="LATEXENGINEID" val="2"/>
  <p:tag name="TEMPFOLDER" val="E:\TDownloads\"/>
  <p:tag name="LATEXFORMHEIGHT" val="445"/>
  <p:tag name="LATEXFORMWIDTH" val="804.1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1.5212"/>
  <p:tag name="ORIGINALWIDTH" val="367.5513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%\item[\textcolor{blue}{\LARGE\textbullet}]&#10;&#10;\begin{document}&#10;&#10;$R_1 | R_2$ &#10;&#10;\end{document}"/>
  <p:tag name="IGUANATEXSIZE" val="20"/>
  <p:tag name="IGUANATEXCURSOR" val="324"/>
  <p:tag name="TRANSPARENCY" val="True"/>
  <p:tag name="LATEXENGINEID" val="2"/>
  <p:tag name="TEMPFOLDER" val="E:\TDownloads\"/>
  <p:tag name="LATEXFORMHEIGHT" val="445"/>
  <p:tag name="LATEXFORMWIDTH" val="804.1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1.5212"/>
  <p:tag name="ORIGINALWIDTH" val="367.5513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%\item[\textcolor{blue}{\LARGE\textbullet}]&#10;&#10;\begin{document}&#10;&#10;$R_1 | R_2$ &#10;&#10;\end{document}"/>
  <p:tag name="IGUANATEXSIZE" val="20"/>
  <p:tag name="IGUANATEXCURSOR" val="324"/>
  <p:tag name="TRANSPARENCY" val="True"/>
  <p:tag name="LATEXENGINEID" val="2"/>
  <p:tag name="TEMPFOLDER" val="E:\TDownloads\"/>
  <p:tag name="LATEXFORMHEIGHT" val="445"/>
  <p:tag name="LATEXFORMWIDTH" val="804.1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7677"/>
  <p:tag name="ORIGINALWIDTH" val="326.2955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%\item[\textcolor{blue}{\LARGE\textbullet}]&#10;&#10;\begin{document}&#10;&#10;$R_1R_2$ &#10;&#10;\end{document}"/>
  <p:tag name="IGUANATEXSIZE" val="20"/>
  <p:tag name="IGUANATEXCURSOR" val="318"/>
  <p:tag name="TRANSPARENCY" val="True"/>
  <p:tag name="LATEXENGINEID" val="2"/>
  <p:tag name="TEMPFOLDER" val="E:\TDownloads\"/>
  <p:tag name="LATEXFORMHEIGHT" val="445"/>
  <p:tag name="LATEXFORMWIDTH" val="804.1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7677"/>
  <p:tag name="ORIGINALWIDTH" val="326.2955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%\item[\textcolor{blue}{\LARGE\textbullet}]&#10;&#10;\begin{document}&#10;&#10;$R_1R_2$ &#10;&#10;\end{document}"/>
  <p:tag name="IGUANATEXSIZE" val="20"/>
  <p:tag name="IGUANATEXCURSOR" val="318"/>
  <p:tag name="TRANSPARENCY" val="True"/>
  <p:tag name="LATEXENGINEID" val="2"/>
  <p:tag name="TEMPFOLDER" val="E:\TDownloads\"/>
  <p:tag name="LATEXFORMHEIGHT" val="445"/>
  <p:tag name="LATEXFORMWIDTH" val="804.1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.7731"/>
  <p:tag name="ORIGINALWIDTH" val="3064.928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$\mathrm{LD}: 520$ 个长度为 2 的串的集合 (字母 + 数字)&#10;&#10;\end{document} "/>
  <p:tag name="IGUANATEXSIZE" val="20"/>
  <p:tag name="IGUANATEXCURSOR" val="407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7677"/>
  <p:tag name="ORIGINALWIDTH" val="326.2955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%\item[\textcolor{blue}{\LARGE\textbullet}]&#10;&#10;\begin{document}&#10;&#10;$R_1R_2$ &#10;&#10;\end{document}"/>
  <p:tag name="IGUANATEXSIZE" val="20"/>
  <p:tag name="IGUANATEXCURSOR" val="318"/>
  <p:tag name="TRANSPARENCY" val="True"/>
  <p:tag name="LATEXENGINEID" val="2"/>
  <p:tag name="TEMPFOLDER" val="E:\TDownloads\"/>
  <p:tag name="LATEXFORMHEIGHT" val="445"/>
  <p:tag name="LATEXFORMWIDTH" val="804.1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7677"/>
  <p:tag name="ORIGINALWIDTH" val="326.2955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%\item[\textcolor{blue}{\LARGE\textbullet}]&#10;&#10;\begin{document}&#10;&#10;$R_1R_2$ &#10;&#10;\end{document}"/>
  <p:tag name="IGUANATEXSIZE" val="20"/>
  <p:tag name="IGUANATEXCURSOR" val="318"/>
  <p:tag name="TRANSPARENCY" val="True"/>
  <p:tag name="LATEXENGINEID" val="2"/>
  <p:tag name="TEMPFOLDER" val="E:\TDownloads\"/>
  <p:tag name="LATEXFORMHEIGHT" val="445"/>
  <p:tag name="LATEXFORMWIDTH" val="804.1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65"/>
  <p:tag name="ORIGINALWIDTH" val="155.2717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%\item[\textcolor{blue}{\LARGE\textbullet}]&#10;&#10;\begin{document}&#10;&#10;$R^\ast$ &#10;&#10;\end{document}"/>
  <p:tag name="IGUANATEXSIZE" val="20"/>
  <p:tag name="IGUANATEXCURSOR" val="321"/>
  <p:tag name="TRANSPARENCY" val="True"/>
  <p:tag name="LATEXENGINEID" val="2"/>
  <p:tag name="TEMPFOLDER" val="E:\TDownloads\"/>
  <p:tag name="LATEXFORMHEIGHT" val="445"/>
  <p:tag name="LATEXFORMWIDTH" val="804.1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65"/>
  <p:tag name="ORIGINALWIDTH" val="155.2717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%\item[\textcolor{blue}{\LARGE\textbullet}]&#10;&#10;\begin{document}&#10;&#10;$R^\ast$ &#10;&#10;\end{document}"/>
  <p:tag name="IGUANATEXSIZE" val="20"/>
  <p:tag name="IGUANATEXCURSOR" val="321"/>
  <p:tag name="TRANSPARENCY" val="True"/>
  <p:tag name="LATEXENGINEID" val="2"/>
  <p:tag name="TEMPFOLDER" val="E:\TDownloads\"/>
  <p:tag name="LATEXFORMHEIGHT" val="445"/>
  <p:tag name="LATEXFORMWIDTH" val="804.1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74.47"/>
  <p:tag name="ORIGINALWIDTH" val="5284.488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usepackage{diagbox}&#10;\geometry{a4paper,scale=0.7}&#10;&#10;\usepackage{xeCJK}&#10;\setCJKmainfont{SimSun}[BoldFont=Microsoft YaHei]&#10;%\setCJKmainfont{Microsoft YaHei}&#10;&#10;\usepackage{shadowtext}&#10;%\usepackage{makecell}&#10;\usepackage{algorithm}&#10;\usepackage{algorithmic}&#10;&#10;\begin{document}&#10;\noindent&#10;\renewcommand{\arraystretch}{1.4}&#10;&#10;$$&#10;\begin{tabular}{l|l}&#10;\hline\hline $\quad$\textbf{操作}  &amp; ${\qquad\qquad\qquad\qquad\qquad\qquad\qquad}$\textbf{描述} \\&#10;\hline{\color{blue}$\epsilon$-closure $(s)$} &amp; 能够从NFA的状态\textcolor[rgb]{0.50,0.00,0.00}{$s$}开始，\textcolor[rgb]{0.50,0.00,0.00}{只通过$\epsilon$转换}到达的NFA状态集合 \\&#10;\hline{\color{blue}$\epsilon$-closure $(T)$} &amp; 能够从\textcolor[rgb]{0.50,0.00,0.00}{$T$}中的某个NFA状态$s$开始，\textcolor[rgb]{0.50,0.00,0.00}{只通过$\epsilon$转换}到达的NFA\\&#10;&amp;状态集合,  即$\bigcup_{s \in T} \epsilon$-closure $(s)$ \\&#10;\hline{\color{blue} move $(T, a)$} &amp; 能够从\textcolor[rgb]{0.50,0.00,0.00}{$T$}中的某个NFA状态$s$出发，\textcolor[rgb]{0.50,0.00,0.00}{通过标号为$a$的转换}到达 \\&#10;&amp; 的NFA状态集合 \\&#10;\hline&#10;\end{tabular}&#10;$$&#10;&#10;&#10;\end{document} "/>
  <p:tag name="IGUANATEXSIZE" val="20"/>
  <p:tag name="IGUANATEXCURSOR" val="1073"/>
  <p:tag name="TRANSPARENCY" val="True"/>
  <p:tag name="LATEXENGINEID" val="2"/>
  <p:tag name="TEMPFOLDER" val="E:\TDownloads\"/>
  <p:tag name="LATEXFORMHEIGHT" val="266.2"/>
  <p:tag name="LATEXFORMWIDTH" val="698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7.2412"/>
  <p:tag name="ORIGINALWIDTH" val="959.3548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\setCJKmainfont{SimSun}[BoldFont=Microsoft YaHei]&#10;&#10;\usepackage{shadowtext}&#10;&#10;\usepackage{algorithm}&#10;\usepackage{algorithmic}&#10;&#10;\begin{document}&#10;&#10;\begin{algorithm}&#10;    %\caption{Example Pseudocode}&#10;\begin{algorithmic}[1]&#10;\STATE \hspace{0cm}     \textbf{输入}：NFA $N$&#10;\STATE \hspace{0cm}     \textbf{输出}：接受同样语言的DFA $D$&#10;\vspace{0.2cm}&#10;\STATE \hspace{0cm}     一开始， $\epsilon$-$closure(s_0)$是$Dstates$中的唯一状态，且它未加标记；&#10;\STATE \hspace{0cm}     \textbf{while} （在$Dstates$中有一个未标记状态$T$ ）$\{$&#10;\STATE \hspace{1cm}         给$T$加上标记；&#10;\STATE \hspace{1cm}         \textbf{for}（每个输入符号$a$）$\{$&#10;\STATE \hspace{2cm}               $U = \epsilon$-$closure(move(T, a)$);&#10;\STATE \hspace{2cm}               \textbf{if} ( $U$不在$Dstates$中)&#10;\STATE \hspace{3cm}                     将$U$加入到$Dstates$中，且不加标记；&#10;\STATE \hspace{2cm}               $Dtran[T, a]=U$;&#10;\STATE \hspace{1cm}         $\}$;&#10;\STATE \hspace{0cm}     $\}$&#10;&#10;&#10;\end{algorithmic}&#10;\end{algorithm}&#10;&#10;\end{document} "/>
  <p:tag name="IGUANATEXSIZE" val="20"/>
  <p:tag name="IGUANATEXCURSOR" val="702"/>
  <p:tag name="TRANSPARENCY" val="True"/>
  <p:tag name="LATEXENGINEID" val="2"/>
  <p:tag name="TEMPFOLDER" val="E:\TDownloads\"/>
  <p:tag name="LATEXFORMHEIGHT" val="366"/>
  <p:tag name="LATEXFORMWIDTH" val="698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64.718"/>
  <p:tag name="ORIGINALWIDTH" val="4447.371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usepackage{diagbox}&#10;\geometry{a4paper,scale=0.7}&#10;&#10;\usepackage{xeCJK}&#10;\setCJKmainfont{SimSun}[BoldFont=Microsoft YaHei]&#10;%\setCJKmainfont{Microsoft YaHei}&#10;&#10;\usepackage{shadowtext}&#10;%\usepackage{makecell}&#10;\usepackage{algorithm}&#10;\usepackage{algorithmic}&#10;&#10;\begin{document}&#10;\noindent&#10;\renewcommand{\arraystretch}{1.4}&#10;&#10;$$&#10;\begin{tabular}{c|l|l|l}&#10;\hline\hline \textbf{DFA} &amp; \textbf{$\qquad $NFA} &amp; $\qquad\quad a$ &amp; $\qquad\quad b$ \\&#10;\hline 0 &amp; $\{0,1,2,4, 7\}$ &amp; $\{1,2,3,4,6,7,8\}^1$ &amp; $\{1,2,4,5,6,7\}^2$ \\&#10;1 &amp; $\{1,2,3,4,6,7,8\}^1$&amp; $\{1,2,3,4,6,7,8\}^1$ &amp; $\{1,2,4,5,6,7,9\}^3$ \\&#10;2 &amp; $\{1,2,4,5,6,7\}^2$ &amp; $\{1,2,3,4,6,7,8\}^1$ &amp; $\{1,2,4,5,6,7\}^2$ \\&#10;3 &amp; $\{1,2,4,5,6,7,9\}^3$ &amp; $\{1,2,3,4,6,7,8\}^1$ &amp; $\{1,2,4,5,6,7,10\}^4$ \\&#10;4 &amp; $\{1,2,4,5,6,7,10\}^4 $ &amp; $\{1,2,3,4,6,7,8\}^1$ &amp; $\{1,2,4,5,6,7\}^2$\\&#10;\hline \end{tabular}&#10;$$&#10;&#10;&#10;\end{document} "/>
  <p:tag name="IGUANATEXSIZE" val="20"/>
  <p:tag name="IGUANATEXCURSOR" val="964"/>
  <p:tag name="TRANSPARENCY" val="True"/>
  <p:tag name="LATEXENGINEID" val="2"/>
  <p:tag name="TEMPFOLDER" val="E:\TDownloads\"/>
  <p:tag name="LATEXFORMHEIGHT" val="266.2"/>
  <p:tag name="LATEXFORMWIDTH" val="698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64.718"/>
  <p:tag name="ORIGINALWIDTH" val="4447.371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usepackage{diagbox}&#10;\geometry{a4paper,scale=0.7}&#10;&#10;\usepackage{xeCJK}&#10;\setCJKmainfont{SimSun}[BoldFont=Microsoft YaHei]&#10;%\setCJKmainfont{Microsoft YaHei}&#10;&#10;\usepackage{shadowtext}&#10;%\usepackage{makecell}&#10;\usepackage{algorithm}&#10;\usepackage{algorithmic}&#10;&#10;\begin{document}&#10;\noindent&#10;\renewcommand{\arraystretch}{1.4}&#10;&#10;$$&#10;\begin{tabular}{c|l|l|l}&#10;\hline\hline \textbf{DFA} &amp; \textbf{$\qquad $NFA} &amp; $\qquad\quad a$ &amp; $\qquad\quad b$ \\&#10;\hline 0 &amp; $\{0,1,2,4, 7\}$ &amp; $\{1,2,3,4,6,7,8\}^1$ &amp; $\{1,2,4,5,6,7\}^2$ \\&#10;1 &amp; $\{1,2,3,4,6,7,8\}^1$&amp; $\{1,2,3,4,6,7,8\}^1$ &amp; $\{1,2,4,5,6,7,9\}^3$ \\&#10;2 &amp; $\{1,2,4,5,6,7\}^2$ &amp; $\{1,2,3,4,6,7,8\}^1$ &amp; $\{1,2,4,5,6,7\}^2$ \\&#10;3 &amp; $\{1,2,4,5,6,7,9\}^3$ &amp; $\{1,2,3,4,6,7,8\}^1$ &amp; $\{1,2,4,5,6,7,10\}^4$ \\&#10;4 &amp; $\{1,2,4,5,6,7,10\}^4 $ &amp; $\{1,2,3,4,6,7,8\}^1$ &amp; $\{1,2,4,5,6,7\}^2$\\&#10;\hline \end{tabular}&#10;$$&#10;&#10;&#10;\end{document} "/>
  <p:tag name="IGUANATEXSIZE" val="20"/>
  <p:tag name="IGUANATEXCURSOR" val="964"/>
  <p:tag name="TRANSPARENCY" val="True"/>
  <p:tag name="LATEXENGINEID" val="2"/>
  <p:tag name="TEMPFOLDER" val="E:\TDownloads\"/>
  <p:tag name="LATEXFORMHEIGHT" val="266.2"/>
  <p:tag name="LATEXFORMWIDTH" val="698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1.5212"/>
  <p:tag name="ORIGINALWIDTH" val="540.8255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7}&#10;&#10;\usepackage[no-math]{fontspec}&#10;%\setmainfont{Linux Libertine G}&#10;&#10;\usepackage{shadowtext}&#10;&#10;\begin{document}&#10;&#10;\noindent$ (a|b)^{\ast}abb$&#10;\end{document} "/>
  <p:tag name="IGUANATEXSIZE" val="20"/>
  <p:tag name="IGUANATEXCURSOR" val="322"/>
  <p:tag name="TRANSPARENCY" val="True"/>
  <p:tag name="LATEXENGINEID" val="2"/>
  <p:tag name="TEMPFOLDER" val="E:\TDownloads\"/>
  <p:tag name="LATEXFORMHEIGHT" val="366"/>
  <p:tag name="LATEXFORMWIDTH" val="698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7.896"/>
  <p:tag name="ORIGINALWIDTH" val="3550.245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$\begin{array}{lll}&#10;\text{\bf IF} &amp; : &amp;  if \\&#10;\text{\bf ID} &amp; : &amp; [a-z][a-z0-9]^\ast \\&#10;\text{\bf NUM} &amp; : &amp; [0-9]^+\\&#10;\text{\bf REAL} &amp; : &amp; ([0 - 9]^+ “.” [0 - 9]^\ast) \textcolor[rgb]{1.00,0.00,0.00}{|} ([0 - 9]^\ast “.” [0 - 9]^+) \\&#10;whitespace &amp; : &amp; (“\; ” \textcolor[rgb]{1.00,0.00,0.00}{|} “ \backslash n ” \textcolor[rgb]{1.00,0.00,0.00}{|} “\backslash t”)^+ \\&#10;comment &amp; : &amp; “--” [a - z]^\ast “\backslash n”&#10;\end{array}$&#10;&#10;&#10;\end{document} "/>
  <p:tag name="IGUANATEXSIZE" val="20"/>
  <p:tag name="IGUANATEXCURSOR" val="408"/>
  <p:tag name="TRANSPARENCY" val="True"/>
  <p:tag name="LATEXENGINEID" val="2"/>
  <p:tag name="TEMPFOLDER" val="E:\TDownloads\"/>
  <p:tag name="LATEXFORMHEIGHT" val="363.75"/>
  <p:tag name="LATEXFORMWIDTH" val="698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.5207"/>
  <p:tag name="ORIGINALWIDTH" val="2368.831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$\mathrm{L}^{4}:$ 所有由四个字母构成的串的集合&#10;&#10;\end{document} "/>
  <p:tag name="IGUANATEXSIZE" val="20"/>
  <p:tag name="IGUANATEXCURSOR" val="398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5165"/>
  <p:tag name="ORIGINALWIDTH" val="528.8238"/>
  <p:tag name="LATEXADDIN" val="\documentclass[a4paper, 12pt]{extarticle}&#10;\usepackage{amsmath}&#10;\pagestyle{empty}&#10;\usepackage{enumitem}&#10;\usepackage[dvipsnames]{xcolor}&#10;\usepackage{geometry}&#10;\geometry{a4paper,scale=0.65}&#10;&#10;\usepackage[no-math]{fontspec}&#10;\setmainfont{Linux Libertine G}&#10;&#10;\usepackage{shadowtext}&#10;&#10;\begin{document}&#10;&#10;\shadowtext{\textbf{The End}}&#10;&#10;&#10;\end{document} "/>
  <p:tag name="IGUANATEXSIZE" val="20"/>
  <p:tag name="IGUANATEXCURSOR" val="294"/>
  <p:tag name="TRANSPARENCY" val="True"/>
  <p:tag name="FILENAME" val=""/>
  <p:tag name="LATEXENGINEID" val="2"/>
  <p:tag name="TEMPFOLDER" val="E:\TDownloads\"/>
  <p:tag name="LATEXFORMHEIGHT" val="424.5"/>
  <p:tag name="LATEXFORMWIDTH" val="97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6.7719"/>
  <p:tag name="ORIGINALWIDTH" val="2563.108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$\mathrm{L}^{*}:$ 所有由字母构成的串的集合, 包括 $\epsilon$&#10;&#10;\end{document} "/>
  <p:tag name="IGUANATEXSIZE" val="20"/>
  <p:tag name="IGUANATEXCURSOR" val="394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1.5212"/>
  <p:tag name="ORIGINALWIDTH" val="822.1147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$\mathrm{L}(\mathrm{L} \cup \mathrm{D})^{*}:$ ?&#10;&#10;\end{document} "/>
  <p:tag name="IGUANATEXSIZE" val="20"/>
  <p:tag name="IGUANATEXCURSOR" val="413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0163"/>
  <p:tag name="ORIGINALWIDTH" val="388.5543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$\mathrm{D}^{+}:$ ?&#10;&#10;\end{document} "/>
  <p:tag name="IGUANATEXSIZE" val="20"/>
  <p:tag name="IGUANATEXCURSOR" val="382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18979</TotalTime>
  <Words>5780</Words>
  <Application>Microsoft Office PowerPoint</Application>
  <PresentationFormat>全屏显示(4:3)</PresentationFormat>
  <Paragraphs>1521</Paragraphs>
  <Slides>123</Slides>
  <Notes>9</Notes>
  <HiddenSlides>0</HiddenSlides>
  <MMClips>0</MMClips>
  <ScaleCrop>false</ScaleCrop>
  <HeadingPairs>
    <vt:vector size="8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123</vt:i4>
      </vt:variant>
    </vt:vector>
  </HeadingPairs>
  <TitlesOfParts>
    <vt:vector size="149" baseType="lpstr">
      <vt:lpstr>Arial MT</vt:lpstr>
      <vt:lpstr>Microsoft YaHei UI</vt:lpstr>
      <vt:lpstr>UKIJ CJK</vt:lpstr>
      <vt:lpstr>等线</vt:lpstr>
      <vt:lpstr>华文仿宋</vt:lpstr>
      <vt:lpstr>华文楷体</vt:lpstr>
      <vt:lpstr>SimSun</vt:lpstr>
      <vt:lpstr>SimSun</vt:lpstr>
      <vt:lpstr>微软雅黑</vt:lpstr>
      <vt:lpstr>微软雅黑 Light</vt:lpstr>
      <vt:lpstr>Arial</vt:lpstr>
      <vt:lpstr>Bell MT</vt:lpstr>
      <vt:lpstr>Calibri</vt:lpstr>
      <vt:lpstr>Cambria</vt:lpstr>
      <vt:lpstr>Cambria Math</vt:lpstr>
      <vt:lpstr>Consolas</vt:lpstr>
      <vt:lpstr>Courier New</vt:lpstr>
      <vt:lpstr>Linux Libertine G</vt:lpstr>
      <vt:lpstr>Palatino Linotype</vt:lpstr>
      <vt:lpstr>Symbol</vt:lpstr>
      <vt:lpstr>Tahoma</vt:lpstr>
      <vt:lpstr>Times New Roman</vt:lpstr>
      <vt:lpstr>Wingdings</vt:lpstr>
      <vt:lpstr>自定义设计方案</vt:lpstr>
      <vt:lpstr>Office Theme</vt:lpstr>
      <vt:lpstr>PDF</vt:lpstr>
      <vt:lpstr>PowerPoint 演示文稿</vt:lpstr>
      <vt:lpstr>编译器的结构</vt:lpstr>
      <vt:lpstr>本章内容</vt:lpstr>
      <vt:lpstr>本章内容</vt:lpstr>
      <vt:lpstr>词法分析器的作用</vt:lpstr>
      <vt:lpstr>词法分析器的作用</vt:lpstr>
      <vt:lpstr>词法分析器的作用</vt:lpstr>
      <vt:lpstr>为什么要设立独立的词法分析器？</vt:lpstr>
      <vt:lpstr>本章内容</vt:lpstr>
      <vt:lpstr>词素、模式、词法单元、属性</vt:lpstr>
      <vt:lpstr>词素、模式、词法单元、属性</vt:lpstr>
      <vt:lpstr>词素、模式、词法单元、属性</vt:lpstr>
      <vt:lpstr>词法单元的属性</vt:lpstr>
      <vt:lpstr>如何选择词法单元</vt:lpstr>
      <vt:lpstr>正则表达式</vt:lpstr>
      <vt:lpstr>串</vt:lpstr>
      <vt:lpstr>串</vt:lpstr>
      <vt:lpstr>串</vt:lpstr>
      <vt:lpstr>语言</vt:lpstr>
      <vt:lpstr>语言</vt:lpstr>
      <vt:lpstr>语言</vt:lpstr>
      <vt:lpstr>正则表达式</vt:lpstr>
      <vt:lpstr>正则表达式和正则语言</vt:lpstr>
      <vt:lpstr>正则表达式的代数定律</vt:lpstr>
      <vt:lpstr>正则定义</vt:lpstr>
      <vt:lpstr>正则定义</vt:lpstr>
      <vt:lpstr>运算符扩展</vt:lpstr>
      <vt:lpstr>正则表达式和正则语言</vt:lpstr>
      <vt:lpstr>正则表达式和正则语言</vt:lpstr>
      <vt:lpstr>本章内容</vt:lpstr>
      <vt:lpstr>词法单元的识别</vt:lpstr>
      <vt:lpstr>状态转换图</vt:lpstr>
      <vt:lpstr>状态转换图长什么样？有何用？</vt:lpstr>
      <vt:lpstr>状态转换图</vt:lpstr>
      <vt:lpstr>状态转换图</vt:lpstr>
      <vt:lpstr>保留字和标识符的识别</vt:lpstr>
      <vt:lpstr>状态转换图</vt:lpstr>
      <vt:lpstr>状态转换图</vt:lpstr>
      <vt:lpstr>词法单元的识别</vt:lpstr>
      <vt:lpstr>词法分析器的体系结构</vt:lpstr>
      <vt:lpstr>词法分析器的体系结构</vt:lpstr>
      <vt:lpstr>本章内容</vt:lpstr>
      <vt:lpstr>构造词法分析器的步骤</vt:lpstr>
      <vt:lpstr>有限状态自动机有何用？</vt:lpstr>
      <vt:lpstr>有限自动机(FA)</vt:lpstr>
      <vt:lpstr>非确定有限自动机(NFA)</vt:lpstr>
      <vt:lpstr>非确定有限自动机(NFA)</vt:lpstr>
      <vt:lpstr>非确定有限自动机(NFA)</vt:lpstr>
      <vt:lpstr>确定有限自动机 (DFA)</vt:lpstr>
      <vt:lpstr>确定有限自动机 (DFA)</vt:lpstr>
      <vt:lpstr>输入字符串的接受与拒绝</vt:lpstr>
      <vt:lpstr>输入字符串的接受与拒绝</vt:lpstr>
      <vt:lpstr>RE、自动机、语言和词法分析器的关系</vt:lpstr>
      <vt:lpstr>DFA的模拟运行</vt:lpstr>
      <vt:lpstr>构造词法分析器的步骤</vt:lpstr>
      <vt:lpstr>从正则表达式到自动机的转化</vt:lpstr>
      <vt:lpstr>从正则表达式到非确定自动机</vt:lpstr>
      <vt:lpstr>RE⟹NFA(Thompson算法)</vt:lpstr>
      <vt:lpstr>RE⟹NFA(Thompson算法)</vt:lpstr>
      <vt:lpstr>RE⟹NFA(Thompson算法)</vt:lpstr>
      <vt:lpstr>RE⟹NFA(Thompson算法)</vt:lpstr>
      <vt:lpstr>RE⟹NFA(Thompson算法)</vt:lpstr>
      <vt:lpstr>RE⟹NFA(Thompson算法)</vt:lpstr>
      <vt:lpstr>RE⟹NFA(Thompson算法)</vt:lpstr>
      <vt:lpstr>RE⟹NFA(Thompson算法)</vt:lpstr>
      <vt:lpstr>RE⟹NFA(Thompson算法)</vt:lpstr>
      <vt:lpstr>RE⟹NFA(Thompson算法)</vt:lpstr>
      <vt:lpstr>RE⟹NFA(Thompson算法)</vt:lpstr>
      <vt:lpstr>RE⟹NFA(Thompson算法)</vt:lpstr>
      <vt:lpstr>RE⟹NFA(Thompson算法)</vt:lpstr>
      <vt:lpstr>RE⟹NFA(Thompson算法)</vt:lpstr>
      <vt:lpstr>RE⟹NFA(Thompson算法)</vt:lpstr>
      <vt:lpstr>RE⟹NFA(Thompson算法)</vt:lpstr>
      <vt:lpstr>RE⟹NFA(Thompson算法)</vt:lpstr>
      <vt:lpstr>RE⟹NFA(Thompson算法)</vt:lpstr>
      <vt:lpstr>合并多个NFA</vt:lpstr>
      <vt:lpstr>从非确定自动机到确定自动机</vt:lpstr>
      <vt:lpstr>NFA⟹DFA(子集构造法)</vt:lpstr>
      <vt:lpstr>NFA⟹DFA(子集构造法)</vt:lpstr>
      <vt:lpstr>NFA⟹DFA(子集构造法)</vt:lpstr>
      <vt:lpstr>NFA⟹DFA(子集构造法)</vt:lpstr>
      <vt:lpstr>NFA⟹DFA(子集构造法)</vt:lpstr>
      <vt:lpstr>NFA⟹DFA(子集构造法)</vt:lpstr>
      <vt:lpstr>NFA⟹DFA(子集构造法)</vt:lpstr>
      <vt:lpstr>NFA⟹DFA(子集构造法)</vt:lpstr>
      <vt:lpstr>确定化NFA后的处理</vt:lpstr>
      <vt:lpstr>确定化NFA后的处理</vt:lpstr>
      <vt:lpstr>确定化NFA后的处理</vt:lpstr>
      <vt:lpstr>确定化NFA后的处理</vt:lpstr>
      <vt:lpstr>确定化NFA后的处理</vt:lpstr>
      <vt:lpstr>一个稍微复杂点的例子</vt:lpstr>
      <vt:lpstr>一个稍微复杂点的例子</vt:lpstr>
      <vt:lpstr>一个稍微复杂点的例子</vt:lpstr>
      <vt:lpstr>一个稍微复杂点的例子</vt:lpstr>
      <vt:lpstr>一个稍微复杂点的例子</vt:lpstr>
      <vt:lpstr>一个稍微复杂点的例子</vt:lpstr>
      <vt:lpstr>一个稍微复杂点的例子</vt:lpstr>
      <vt:lpstr>一个稍微复杂点的例子</vt:lpstr>
      <vt:lpstr>一个稍微复杂点的例子</vt:lpstr>
      <vt:lpstr>一个稍微复杂点的例子</vt:lpstr>
      <vt:lpstr>一个稍微复杂点的例子</vt:lpstr>
      <vt:lpstr>一个稍微复杂点的例子</vt:lpstr>
      <vt:lpstr>一个稍微复杂点的例子</vt:lpstr>
      <vt:lpstr>DFA状态数量的最小化</vt:lpstr>
      <vt:lpstr>DFA状态数量的最小化</vt:lpstr>
      <vt:lpstr>状态的区分</vt:lpstr>
      <vt:lpstr>Hopcroft算法</vt:lpstr>
      <vt:lpstr>Hopcroft算法</vt:lpstr>
      <vt:lpstr>Hopcroft算法</vt:lpstr>
      <vt:lpstr>Hopcroft算法</vt:lpstr>
      <vt:lpstr>Hopcroft算法</vt:lpstr>
      <vt:lpstr>Hopcroft算法</vt:lpstr>
      <vt:lpstr>词法分析器状态数量的最小化</vt:lpstr>
      <vt:lpstr>词法分析器状态数量的最小化</vt:lpstr>
      <vt:lpstr>本章内容</vt:lpstr>
      <vt:lpstr>Flex</vt:lpstr>
      <vt:lpstr>Flex</vt:lpstr>
      <vt:lpstr>Lex源程序的结构</vt:lpstr>
      <vt:lpstr>Lex源程序的结构</vt:lpstr>
      <vt:lpstr>Lex源程序的结构</vt:lpstr>
      <vt:lpstr>Lex源程序的结构</vt:lpstr>
      <vt:lpstr>Lex中的冲突解决方法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changxu</dc:creator>
  <cp:lastModifiedBy>Liu H</cp:lastModifiedBy>
  <cp:revision>1521</cp:revision>
  <dcterms:created xsi:type="dcterms:W3CDTF">2022-08-09T12:15:21Z</dcterms:created>
  <dcterms:modified xsi:type="dcterms:W3CDTF">2022-10-05T04:32:44Z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2022-03-10T00:00:00Z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2022-08-09T00:00:00Z</vt:filetime>
  </property>
</Properties>
</file>